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66" r:id="rId3"/>
    <p:sldId id="259" r:id="rId4"/>
    <p:sldId id="261" r:id="rId5"/>
    <p:sldId id="264" r:id="rId6"/>
    <p:sldId id="286" r:id="rId7"/>
    <p:sldId id="267" r:id="rId8"/>
    <p:sldId id="268" r:id="rId9"/>
    <p:sldId id="275" r:id="rId10"/>
    <p:sldId id="269" r:id="rId11"/>
    <p:sldId id="270" r:id="rId12"/>
    <p:sldId id="271" r:id="rId13"/>
    <p:sldId id="272" r:id="rId14"/>
    <p:sldId id="273" r:id="rId15"/>
    <p:sldId id="276" r:id="rId16"/>
    <p:sldId id="258" r:id="rId17"/>
    <p:sldId id="260" r:id="rId18"/>
    <p:sldId id="277" r:id="rId19"/>
    <p:sldId id="278" r:id="rId20"/>
    <p:sldId id="262" r:id="rId21"/>
    <p:sldId id="263" r:id="rId22"/>
    <p:sldId id="279" r:id="rId23"/>
    <p:sldId id="280" r:id="rId24"/>
    <p:sldId id="281" r:id="rId25"/>
    <p:sldId id="284" r:id="rId26"/>
    <p:sldId id="285" r:id="rId27"/>
    <p:sldId id="257" r:id="rId28"/>
    <p:sldId id="283" r:id="rId29"/>
    <p:sldId id="282"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F00C5-0158-4FC8-8491-C4FE119FCECA}"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86729F3A-C38C-4BC8-96EB-5C69FB2C9BF0}">
      <dgm:prSet custT="1"/>
      <dgm:spPr/>
      <dgm:t>
        <a:bodyPr/>
        <a:lstStyle/>
        <a:p>
          <a:r>
            <a:rPr lang="en-IN" sz="1600" dirty="0"/>
            <a:t>Insurance industry at-a-glance. U.S. insurance industry net premiums written totaled</a:t>
          </a:r>
          <a:r>
            <a:rPr lang="en-IN" sz="1600" b="1" dirty="0"/>
            <a:t>$1.2 trillion</a:t>
          </a:r>
          <a:r>
            <a:rPr lang="en-IN" sz="1600" dirty="0"/>
            <a:t> in 2017, with premiums recorded by life/health (L/H) insurers accounting for 52 percent</a:t>
          </a:r>
          <a:endParaRPr lang="en-US" sz="1600" dirty="0"/>
        </a:p>
      </dgm:t>
    </dgm:pt>
    <dgm:pt modelId="{A31B94CA-E0C1-420B-9174-F878D632727D}" type="parTrans" cxnId="{F57C9534-F546-44B9-AB85-03FF7C45C3D7}">
      <dgm:prSet/>
      <dgm:spPr/>
      <dgm:t>
        <a:bodyPr/>
        <a:lstStyle/>
        <a:p>
          <a:endParaRPr lang="en-US"/>
        </a:p>
      </dgm:t>
    </dgm:pt>
    <dgm:pt modelId="{AC2FA9D9-A230-4D70-B9B6-9FE9CFCC732D}" type="sibTrans" cxnId="{F57C9534-F546-44B9-AB85-03FF7C45C3D7}">
      <dgm:prSet phldrT="01"/>
      <dgm:spPr/>
      <dgm:t>
        <a:bodyPr/>
        <a:lstStyle/>
        <a:p>
          <a:r>
            <a:rPr lang="en-US"/>
            <a:t>01</a:t>
          </a:r>
        </a:p>
      </dgm:t>
    </dgm:pt>
    <dgm:pt modelId="{5BA03C5F-CF60-4415-A84F-AF17AA384926}">
      <dgm:prSet custT="1"/>
      <dgm:spPr/>
      <dgm:t>
        <a:bodyPr/>
        <a:lstStyle/>
        <a:p>
          <a:r>
            <a:rPr lang="en-IN" sz="1600" dirty="0"/>
            <a:t>The uninsured rate decreased between 2015 and 2016 by 0.3 percentage points as measured by the CPS ASEC. In 2016, the per­centage of people without health insurance coverage for the entire calendar year was 8.8 percent, or 28.1 million, lower than the rate and number of uninsured in 2015 (9.1 percent or 29.0 million</a:t>
          </a:r>
          <a:r>
            <a:rPr lang="en-IN" sz="1300" dirty="0"/>
            <a:t>).</a:t>
          </a:r>
          <a:endParaRPr lang="en-US" sz="1300" dirty="0"/>
        </a:p>
      </dgm:t>
    </dgm:pt>
    <dgm:pt modelId="{A4268995-552F-439D-B597-D4DD7D25BA6A}" type="parTrans" cxnId="{BD67326C-7C9D-48D8-A05C-D689AFA238B5}">
      <dgm:prSet/>
      <dgm:spPr/>
      <dgm:t>
        <a:bodyPr/>
        <a:lstStyle/>
        <a:p>
          <a:endParaRPr lang="en-US"/>
        </a:p>
      </dgm:t>
    </dgm:pt>
    <dgm:pt modelId="{87A5F538-592D-4F30-8EE5-AD8FE57CF497}" type="sibTrans" cxnId="{BD67326C-7C9D-48D8-A05C-D689AFA238B5}">
      <dgm:prSet phldrT="02"/>
      <dgm:spPr/>
      <dgm:t>
        <a:bodyPr/>
        <a:lstStyle/>
        <a:p>
          <a:r>
            <a:rPr lang="en-US"/>
            <a:t>02</a:t>
          </a:r>
        </a:p>
      </dgm:t>
    </dgm:pt>
    <dgm:pt modelId="{D0ACB6F3-B82A-4900-B9F0-CFDD9DF35183}" type="pres">
      <dgm:prSet presAssocID="{B89F00C5-0158-4FC8-8491-C4FE119FCECA}" presName="Name0" presStyleCnt="0">
        <dgm:presLayoutVars>
          <dgm:animLvl val="lvl"/>
          <dgm:resizeHandles val="exact"/>
        </dgm:presLayoutVars>
      </dgm:prSet>
      <dgm:spPr/>
    </dgm:pt>
    <dgm:pt modelId="{94B789E0-117B-4924-B321-6BA19C40929F}" type="pres">
      <dgm:prSet presAssocID="{86729F3A-C38C-4BC8-96EB-5C69FB2C9BF0}" presName="compositeNode" presStyleCnt="0">
        <dgm:presLayoutVars>
          <dgm:bulletEnabled val="1"/>
        </dgm:presLayoutVars>
      </dgm:prSet>
      <dgm:spPr/>
    </dgm:pt>
    <dgm:pt modelId="{09D7352A-8047-4401-A953-41FBD00CA27D}" type="pres">
      <dgm:prSet presAssocID="{86729F3A-C38C-4BC8-96EB-5C69FB2C9BF0}" presName="bgRect" presStyleLbl="alignNode1" presStyleIdx="0" presStyleCnt="2"/>
      <dgm:spPr/>
    </dgm:pt>
    <dgm:pt modelId="{8A3EC9A1-DA4A-478B-A195-A0086E9F71A6}" type="pres">
      <dgm:prSet presAssocID="{AC2FA9D9-A230-4D70-B9B6-9FE9CFCC732D}" presName="sibTransNodeRect" presStyleLbl="alignNode1" presStyleIdx="0" presStyleCnt="2">
        <dgm:presLayoutVars>
          <dgm:chMax val="0"/>
          <dgm:bulletEnabled val="1"/>
        </dgm:presLayoutVars>
      </dgm:prSet>
      <dgm:spPr/>
    </dgm:pt>
    <dgm:pt modelId="{4C03B6D9-DD32-419C-92B9-4625CE490706}" type="pres">
      <dgm:prSet presAssocID="{86729F3A-C38C-4BC8-96EB-5C69FB2C9BF0}" presName="nodeRect" presStyleLbl="alignNode1" presStyleIdx="0" presStyleCnt="2">
        <dgm:presLayoutVars>
          <dgm:bulletEnabled val="1"/>
        </dgm:presLayoutVars>
      </dgm:prSet>
      <dgm:spPr/>
    </dgm:pt>
    <dgm:pt modelId="{08DDE619-1F13-441A-AA7C-9AF54B0A982A}" type="pres">
      <dgm:prSet presAssocID="{AC2FA9D9-A230-4D70-B9B6-9FE9CFCC732D}" presName="sibTrans" presStyleCnt="0"/>
      <dgm:spPr/>
    </dgm:pt>
    <dgm:pt modelId="{D5E8C654-E55E-4B46-B900-0EC1DB460C5E}" type="pres">
      <dgm:prSet presAssocID="{5BA03C5F-CF60-4415-A84F-AF17AA384926}" presName="compositeNode" presStyleCnt="0">
        <dgm:presLayoutVars>
          <dgm:bulletEnabled val="1"/>
        </dgm:presLayoutVars>
      </dgm:prSet>
      <dgm:spPr/>
    </dgm:pt>
    <dgm:pt modelId="{85C5B891-E672-4BB2-81CB-A9C9EA565A83}" type="pres">
      <dgm:prSet presAssocID="{5BA03C5F-CF60-4415-A84F-AF17AA384926}" presName="bgRect" presStyleLbl="alignNode1" presStyleIdx="1" presStyleCnt="2" custScaleY="153300"/>
      <dgm:spPr/>
    </dgm:pt>
    <dgm:pt modelId="{A6E974C6-E667-4DF0-B61F-B8E0DE3EFC34}" type="pres">
      <dgm:prSet presAssocID="{87A5F538-592D-4F30-8EE5-AD8FE57CF497}" presName="sibTransNodeRect" presStyleLbl="alignNode1" presStyleIdx="1" presStyleCnt="2" custLinFactNeighborY="-18165">
        <dgm:presLayoutVars>
          <dgm:chMax val="0"/>
          <dgm:bulletEnabled val="1"/>
        </dgm:presLayoutVars>
      </dgm:prSet>
      <dgm:spPr/>
    </dgm:pt>
    <dgm:pt modelId="{4B4ACAD7-8FCB-43A1-930D-8ADA9B30C3E4}" type="pres">
      <dgm:prSet presAssocID="{5BA03C5F-CF60-4415-A84F-AF17AA384926}" presName="nodeRect" presStyleLbl="alignNode1" presStyleIdx="1" presStyleCnt="2">
        <dgm:presLayoutVars>
          <dgm:bulletEnabled val="1"/>
        </dgm:presLayoutVars>
      </dgm:prSet>
      <dgm:spPr/>
    </dgm:pt>
  </dgm:ptLst>
  <dgm:cxnLst>
    <dgm:cxn modelId="{7430D013-CA75-4091-A9E0-3667E4C05BC1}" type="presOf" srcId="{86729F3A-C38C-4BC8-96EB-5C69FB2C9BF0}" destId="{09D7352A-8047-4401-A953-41FBD00CA27D}" srcOrd="0" destOrd="0" presId="urn:microsoft.com/office/officeart/2016/7/layout/LinearBlockProcessNumbered"/>
    <dgm:cxn modelId="{16472C1D-68A9-4D2C-8995-E1C56C0B0B80}" type="presOf" srcId="{86729F3A-C38C-4BC8-96EB-5C69FB2C9BF0}" destId="{4C03B6D9-DD32-419C-92B9-4625CE490706}" srcOrd="1" destOrd="0" presId="urn:microsoft.com/office/officeart/2016/7/layout/LinearBlockProcessNumbered"/>
    <dgm:cxn modelId="{F57C9534-F546-44B9-AB85-03FF7C45C3D7}" srcId="{B89F00C5-0158-4FC8-8491-C4FE119FCECA}" destId="{86729F3A-C38C-4BC8-96EB-5C69FB2C9BF0}" srcOrd="0" destOrd="0" parTransId="{A31B94CA-E0C1-420B-9174-F878D632727D}" sibTransId="{AC2FA9D9-A230-4D70-B9B6-9FE9CFCC732D}"/>
    <dgm:cxn modelId="{7058F934-21DA-4F9C-B669-3BAA2E2D90E7}" type="presOf" srcId="{5BA03C5F-CF60-4415-A84F-AF17AA384926}" destId="{85C5B891-E672-4BB2-81CB-A9C9EA565A83}" srcOrd="0" destOrd="0" presId="urn:microsoft.com/office/officeart/2016/7/layout/LinearBlockProcessNumbered"/>
    <dgm:cxn modelId="{6EC0A336-AE1A-4F28-A43F-E61BC2AE5BEA}" type="presOf" srcId="{AC2FA9D9-A230-4D70-B9B6-9FE9CFCC732D}" destId="{8A3EC9A1-DA4A-478B-A195-A0086E9F71A6}" srcOrd="0" destOrd="0" presId="urn:microsoft.com/office/officeart/2016/7/layout/LinearBlockProcessNumbered"/>
    <dgm:cxn modelId="{ED2F8660-FA60-4C13-B785-9CE0F2CF1294}" type="presOf" srcId="{87A5F538-592D-4F30-8EE5-AD8FE57CF497}" destId="{A6E974C6-E667-4DF0-B61F-B8E0DE3EFC34}" srcOrd="0" destOrd="0" presId="urn:microsoft.com/office/officeart/2016/7/layout/LinearBlockProcessNumbered"/>
    <dgm:cxn modelId="{BD67326C-7C9D-48D8-A05C-D689AFA238B5}" srcId="{B89F00C5-0158-4FC8-8491-C4FE119FCECA}" destId="{5BA03C5F-CF60-4415-A84F-AF17AA384926}" srcOrd="1" destOrd="0" parTransId="{A4268995-552F-439D-B597-D4DD7D25BA6A}" sibTransId="{87A5F538-592D-4F30-8EE5-AD8FE57CF497}"/>
    <dgm:cxn modelId="{6C7B2081-4D53-476B-BF38-94CD77D2C8E2}" type="presOf" srcId="{B89F00C5-0158-4FC8-8491-C4FE119FCECA}" destId="{D0ACB6F3-B82A-4900-B9F0-CFDD9DF35183}" srcOrd="0" destOrd="0" presId="urn:microsoft.com/office/officeart/2016/7/layout/LinearBlockProcessNumbered"/>
    <dgm:cxn modelId="{986D53DE-73AC-465E-BEEE-72C1050D6F1C}" type="presOf" srcId="{5BA03C5F-CF60-4415-A84F-AF17AA384926}" destId="{4B4ACAD7-8FCB-43A1-930D-8ADA9B30C3E4}" srcOrd="1" destOrd="0" presId="urn:microsoft.com/office/officeart/2016/7/layout/LinearBlockProcessNumbered"/>
    <dgm:cxn modelId="{7900B83D-3EB1-422B-BCFD-C5BA46690DBD}" type="presParOf" srcId="{D0ACB6F3-B82A-4900-B9F0-CFDD9DF35183}" destId="{94B789E0-117B-4924-B321-6BA19C40929F}" srcOrd="0" destOrd="0" presId="urn:microsoft.com/office/officeart/2016/7/layout/LinearBlockProcessNumbered"/>
    <dgm:cxn modelId="{61AF8524-68FF-403C-A932-C3617F7EB0C7}" type="presParOf" srcId="{94B789E0-117B-4924-B321-6BA19C40929F}" destId="{09D7352A-8047-4401-A953-41FBD00CA27D}" srcOrd="0" destOrd="0" presId="urn:microsoft.com/office/officeart/2016/7/layout/LinearBlockProcessNumbered"/>
    <dgm:cxn modelId="{1EDF80AD-B7A4-43F0-8ED0-1CF3CB1E80B7}" type="presParOf" srcId="{94B789E0-117B-4924-B321-6BA19C40929F}" destId="{8A3EC9A1-DA4A-478B-A195-A0086E9F71A6}" srcOrd="1" destOrd="0" presId="urn:microsoft.com/office/officeart/2016/7/layout/LinearBlockProcessNumbered"/>
    <dgm:cxn modelId="{9018EA3E-BBF8-4D97-85B3-D8C988CF1593}" type="presParOf" srcId="{94B789E0-117B-4924-B321-6BA19C40929F}" destId="{4C03B6D9-DD32-419C-92B9-4625CE490706}" srcOrd="2" destOrd="0" presId="urn:microsoft.com/office/officeart/2016/7/layout/LinearBlockProcessNumbered"/>
    <dgm:cxn modelId="{9E1A4E49-D4EE-4360-BFCE-4E14C1CA63A5}" type="presParOf" srcId="{D0ACB6F3-B82A-4900-B9F0-CFDD9DF35183}" destId="{08DDE619-1F13-441A-AA7C-9AF54B0A982A}" srcOrd="1" destOrd="0" presId="urn:microsoft.com/office/officeart/2016/7/layout/LinearBlockProcessNumbered"/>
    <dgm:cxn modelId="{93548A79-81DD-4F7C-8A77-3F6C511B0562}" type="presParOf" srcId="{D0ACB6F3-B82A-4900-B9F0-CFDD9DF35183}" destId="{D5E8C654-E55E-4B46-B900-0EC1DB460C5E}" srcOrd="2" destOrd="0" presId="urn:microsoft.com/office/officeart/2016/7/layout/LinearBlockProcessNumbered"/>
    <dgm:cxn modelId="{F07945C5-4BBF-457E-AD85-AA755C380137}" type="presParOf" srcId="{D5E8C654-E55E-4B46-B900-0EC1DB460C5E}" destId="{85C5B891-E672-4BB2-81CB-A9C9EA565A83}" srcOrd="0" destOrd="0" presId="urn:microsoft.com/office/officeart/2016/7/layout/LinearBlockProcessNumbered"/>
    <dgm:cxn modelId="{BB1EABD0-A3A5-4313-A809-1A8FFB94E6D1}" type="presParOf" srcId="{D5E8C654-E55E-4B46-B900-0EC1DB460C5E}" destId="{A6E974C6-E667-4DF0-B61F-B8E0DE3EFC34}" srcOrd="1" destOrd="0" presId="urn:microsoft.com/office/officeart/2016/7/layout/LinearBlockProcessNumbered"/>
    <dgm:cxn modelId="{CB0717B6-DC7F-48B3-BB22-8D8DEFCDEBAE}" type="presParOf" srcId="{D5E8C654-E55E-4B46-B900-0EC1DB460C5E}" destId="{4B4ACAD7-8FCB-43A1-930D-8ADA9B30C3E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74ACF-365D-554D-AA3E-760B323DE31A}" type="doc">
      <dgm:prSet loTypeId="urn:microsoft.com/office/officeart/2005/8/layout/vList5" loCatId="" qsTypeId="urn:microsoft.com/office/officeart/2005/8/quickstyle/simple4" qsCatId="simple" csTypeId="urn:microsoft.com/office/officeart/2005/8/colors/accent1_4" csCatId="accent1" phldr="1"/>
      <dgm:spPr/>
      <dgm:t>
        <a:bodyPr/>
        <a:lstStyle/>
        <a:p>
          <a:endParaRPr lang="en-US"/>
        </a:p>
      </dgm:t>
    </dgm:pt>
    <dgm:pt modelId="{32EF55B9-3128-FC45-B19D-C5F797ED6BBB}">
      <dgm:prSet phldrT="[Text]"/>
      <dgm:spPr/>
      <dgm:t>
        <a:bodyPr/>
        <a:lstStyle/>
        <a:p>
          <a:r>
            <a:rPr lang="en-IN" b="1" dirty="0"/>
            <a:t>Improve customer-centricity </a:t>
          </a:r>
          <a:endParaRPr lang="en-US" dirty="0"/>
        </a:p>
      </dgm:t>
    </dgm:pt>
    <dgm:pt modelId="{C1916A7C-3FE6-B34B-9A57-4AE9C59FCA5C}" type="parTrans" cxnId="{8095BD17-519C-814A-A4BC-AA212EB1C460}">
      <dgm:prSet/>
      <dgm:spPr/>
      <dgm:t>
        <a:bodyPr/>
        <a:lstStyle/>
        <a:p>
          <a:endParaRPr lang="en-US"/>
        </a:p>
      </dgm:t>
    </dgm:pt>
    <dgm:pt modelId="{83DA44A2-FEA2-8748-804E-28C8ED2E18F6}" type="sibTrans" cxnId="{8095BD17-519C-814A-A4BC-AA212EB1C460}">
      <dgm:prSet/>
      <dgm:spPr/>
      <dgm:t>
        <a:bodyPr/>
        <a:lstStyle/>
        <a:p>
          <a:endParaRPr lang="en-US"/>
        </a:p>
      </dgm:t>
    </dgm:pt>
    <dgm:pt modelId="{E323B9FF-812F-E14C-AB96-EC08D01A8B1B}">
      <dgm:prSet phldrT="[Text]"/>
      <dgm:spPr/>
      <dgm:t>
        <a:bodyPr/>
        <a:lstStyle/>
        <a:p>
          <a:r>
            <a:rPr lang="en-IN" b="1" dirty="0"/>
            <a:t>make improvements to streamline the process for customers</a:t>
          </a:r>
          <a:endParaRPr lang="en-US" dirty="0"/>
        </a:p>
      </dgm:t>
    </dgm:pt>
    <dgm:pt modelId="{234CDD32-63A4-7E4D-87C0-79021DB2E0A1}" type="parTrans" cxnId="{BB89DC19-503F-4748-BDB5-2D9AF02F28EE}">
      <dgm:prSet/>
      <dgm:spPr/>
      <dgm:t>
        <a:bodyPr/>
        <a:lstStyle/>
        <a:p>
          <a:endParaRPr lang="en-US"/>
        </a:p>
      </dgm:t>
    </dgm:pt>
    <dgm:pt modelId="{4E46A77E-BE25-E244-9B60-75AE5DB75F9F}" type="sibTrans" cxnId="{BB89DC19-503F-4748-BDB5-2D9AF02F28EE}">
      <dgm:prSet/>
      <dgm:spPr/>
      <dgm:t>
        <a:bodyPr/>
        <a:lstStyle/>
        <a:p>
          <a:endParaRPr lang="en-US"/>
        </a:p>
      </dgm:t>
    </dgm:pt>
    <dgm:pt modelId="{147A46A6-2727-3440-96F9-63F640948DBC}">
      <dgm:prSet phldrT="[Text]"/>
      <dgm:spPr/>
      <dgm:t>
        <a:bodyPr/>
        <a:lstStyle/>
        <a:p>
          <a:r>
            <a:rPr lang="en-IN" b="1" dirty="0"/>
            <a:t>Preventing frauds</a:t>
          </a:r>
          <a:endParaRPr lang="en-US" dirty="0"/>
        </a:p>
      </dgm:t>
    </dgm:pt>
    <dgm:pt modelId="{D6F46AE5-FD2D-A246-A9FD-9F4C4887D111}" type="parTrans" cxnId="{F540C9BD-A5DF-6A42-A781-71777353264F}">
      <dgm:prSet/>
      <dgm:spPr/>
      <dgm:t>
        <a:bodyPr/>
        <a:lstStyle/>
        <a:p>
          <a:endParaRPr lang="en-US"/>
        </a:p>
      </dgm:t>
    </dgm:pt>
    <dgm:pt modelId="{D6963CE7-38E4-284E-A52C-0ED31A3C0A77}" type="sibTrans" cxnId="{F540C9BD-A5DF-6A42-A781-71777353264F}">
      <dgm:prSet/>
      <dgm:spPr/>
      <dgm:t>
        <a:bodyPr/>
        <a:lstStyle/>
        <a:p>
          <a:endParaRPr lang="en-US"/>
        </a:p>
      </dgm:t>
    </dgm:pt>
    <dgm:pt modelId="{A38A0F5F-F67C-1245-AAB6-429D073E5C24}">
      <dgm:prSet phldrT="[Text]"/>
      <dgm:spPr/>
      <dgm:t>
        <a:bodyPr/>
        <a:lstStyle/>
        <a:p>
          <a:r>
            <a:rPr lang="en-IN" b="1" dirty="0"/>
            <a:t>helps in preventing misuse of insurance claims and safeguards companies from losing money</a:t>
          </a:r>
          <a:endParaRPr lang="en-US" dirty="0"/>
        </a:p>
      </dgm:t>
    </dgm:pt>
    <dgm:pt modelId="{3ECA41F4-536B-2143-8B33-5779819FBE4A}" type="parTrans" cxnId="{A4060035-5DD2-7346-AA4B-A8FD20CC5CA2}">
      <dgm:prSet/>
      <dgm:spPr/>
      <dgm:t>
        <a:bodyPr/>
        <a:lstStyle/>
        <a:p>
          <a:endParaRPr lang="en-US"/>
        </a:p>
      </dgm:t>
    </dgm:pt>
    <dgm:pt modelId="{DCDDB70C-4321-214F-B580-A4389DD50FC0}" type="sibTrans" cxnId="{A4060035-5DD2-7346-AA4B-A8FD20CC5CA2}">
      <dgm:prSet/>
      <dgm:spPr/>
      <dgm:t>
        <a:bodyPr/>
        <a:lstStyle/>
        <a:p>
          <a:endParaRPr lang="en-US"/>
        </a:p>
      </dgm:t>
    </dgm:pt>
    <dgm:pt modelId="{E01F2437-2D70-D245-AAA4-48D26BFAEEEB}">
      <dgm:prSet phldrT="[Text]"/>
      <dgm:spPr/>
      <dgm:t>
        <a:bodyPr/>
        <a:lstStyle/>
        <a:p>
          <a:r>
            <a:rPr lang="en-IN" b="1" dirty="0"/>
            <a:t>Reduction in costs </a:t>
          </a:r>
          <a:endParaRPr lang="en-US" dirty="0"/>
        </a:p>
      </dgm:t>
    </dgm:pt>
    <dgm:pt modelId="{E6886CE9-7A10-3848-BD36-F4EDEE9FD93B}" type="parTrans" cxnId="{56796D3E-D747-EA46-BEA5-49C29BE1DC06}">
      <dgm:prSet/>
      <dgm:spPr/>
      <dgm:t>
        <a:bodyPr/>
        <a:lstStyle/>
        <a:p>
          <a:endParaRPr lang="en-US"/>
        </a:p>
      </dgm:t>
    </dgm:pt>
    <dgm:pt modelId="{B10E8CA8-6481-F24B-AA00-C6B5C078514A}" type="sibTrans" cxnId="{56796D3E-D747-EA46-BEA5-49C29BE1DC06}">
      <dgm:prSet/>
      <dgm:spPr/>
      <dgm:t>
        <a:bodyPr/>
        <a:lstStyle/>
        <a:p>
          <a:endParaRPr lang="en-US"/>
        </a:p>
      </dgm:t>
    </dgm:pt>
    <dgm:pt modelId="{4403361D-CA65-8044-9EEA-E402E71B2798}">
      <dgm:prSet phldrT="[Text]"/>
      <dgm:spPr/>
      <dgm:t>
        <a:bodyPr/>
        <a:lstStyle/>
        <a:p>
          <a:r>
            <a:rPr lang="en-IN" b="1" dirty="0"/>
            <a:t>making efficient models will result in lower costs and minimize the risk factor which will in turn result in cost reduction</a:t>
          </a:r>
          <a:endParaRPr lang="en-US" dirty="0"/>
        </a:p>
      </dgm:t>
    </dgm:pt>
    <dgm:pt modelId="{EC811F23-2A61-1F41-B783-6F65D72B37B9}" type="parTrans" cxnId="{C21E73E4-636B-AE41-ADF7-7DEA987257D4}">
      <dgm:prSet/>
      <dgm:spPr/>
      <dgm:t>
        <a:bodyPr/>
        <a:lstStyle/>
        <a:p>
          <a:endParaRPr lang="en-US"/>
        </a:p>
      </dgm:t>
    </dgm:pt>
    <dgm:pt modelId="{3BC3B738-FB79-2746-AA4E-9739A6B060C1}" type="sibTrans" cxnId="{C21E73E4-636B-AE41-ADF7-7DEA987257D4}">
      <dgm:prSet/>
      <dgm:spPr/>
      <dgm:t>
        <a:bodyPr/>
        <a:lstStyle/>
        <a:p>
          <a:endParaRPr lang="en-US"/>
        </a:p>
      </dgm:t>
    </dgm:pt>
    <dgm:pt modelId="{5578AFE0-AF58-0D40-9792-5578C674F4EA}" type="pres">
      <dgm:prSet presAssocID="{B6874ACF-365D-554D-AA3E-760B323DE31A}" presName="Name0" presStyleCnt="0">
        <dgm:presLayoutVars>
          <dgm:dir/>
          <dgm:animLvl val="lvl"/>
          <dgm:resizeHandles val="exact"/>
        </dgm:presLayoutVars>
      </dgm:prSet>
      <dgm:spPr/>
    </dgm:pt>
    <dgm:pt modelId="{EA7A2B59-5665-EC48-B513-342EFD7C17F2}" type="pres">
      <dgm:prSet presAssocID="{32EF55B9-3128-FC45-B19D-C5F797ED6BBB}" presName="linNode" presStyleCnt="0"/>
      <dgm:spPr/>
    </dgm:pt>
    <dgm:pt modelId="{593DAF45-990B-F142-B349-4CDF1A3AF4D4}" type="pres">
      <dgm:prSet presAssocID="{32EF55B9-3128-FC45-B19D-C5F797ED6BBB}" presName="parentText" presStyleLbl="node1" presStyleIdx="0" presStyleCnt="3">
        <dgm:presLayoutVars>
          <dgm:chMax val="1"/>
          <dgm:bulletEnabled val="1"/>
        </dgm:presLayoutVars>
      </dgm:prSet>
      <dgm:spPr/>
    </dgm:pt>
    <dgm:pt modelId="{1F359041-5F7E-9541-921C-D01B8FB002E7}" type="pres">
      <dgm:prSet presAssocID="{32EF55B9-3128-FC45-B19D-C5F797ED6BBB}" presName="descendantText" presStyleLbl="alignAccFollowNode1" presStyleIdx="0" presStyleCnt="3">
        <dgm:presLayoutVars>
          <dgm:bulletEnabled val="1"/>
        </dgm:presLayoutVars>
      </dgm:prSet>
      <dgm:spPr/>
    </dgm:pt>
    <dgm:pt modelId="{C57A3209-D048-CF44-B12F-94A3A206352B}" type="pres">
      <dgm:prSet presAssocID="{83DA44A2-FEA2-8748-804E-28C8ED2E18F6}" presName="sp" presStyleCnt="0"/>
      <dgm:spPr/>
    </dgm:pt>
    <dgm:pt modelId="{AEE634C0-B655-C249-93DD-C7BAF4716FD7}" type="pres">
      <dgm:prSet presAssocID="{147A46A6-2727-3440-96F9-63F640948DBC}" presName="linNode" presStyleCnt="0"/>
      <dgm:spPr/>
    </dgm:pt>
    <dgm:pt modelId="{51A704A2-97E6-B248-BF73-FCD5C27163CC}" type="pres">
      <dgm:prSet presAssocID="{147A46A6-2727-3440-96F9-63F640948DBC}" presName="parentText" presStyleLbl="node1" presStyleIdx="1" presStyleCnt="3">
        <dgm:presLayoutVars>
          <dgm:chMax val="1"/>
          <dgm:bulletEnabled val="1"/>
        </dgm:presLayoutVars>
      </dgm:prSet>
      <dgm:spPr/>
    </dgm:pt>
    <dgm:pt modelId="{7933D2B8-7DB5-7746-9211-86C2B8F6F3BE}" type="pres">
      <dgm:prSet presAssocID="{147A46A6-2727-3440-96F9-63F640948DBC}" presName="descendantText" presStyleLbl="alignAccFollowNode1" presStyleIdx="1" presStyleCnt="3">
        <dgm:presLayoutVars>
          <dgm:bulletEnabled val="1"/>
        </dgm:presLayoutVars>
      </dgm:prSet>
      <dgm:spPr/>
    </dgm:pt>
    <dgm:pt modelId="{750D61CE-B3DC-624C-A04C-275F5B87A721}" type="pres">
      <dgm:prSet presAssocID="{D6963CE7-38E4-284E-A52C-0ED31A3C0A77}" presName="sp" presStyleCnt="0"/>
      <dgm:spPr/>
    </dgm:pt>
    <dgm:pt modelId="{12F89893-1016-5E40-A3ED-B10D3CD66761}" type="pres">
      <dgm:prSet presAssocID="{E01F2437-2D70-D245-AAA4-48D26BFAEEEB}" presName="linNode" presStyleCnt="0"/>
      <dgm:spPr/>
    </dgm:pt>
    <dgm:pt modelId="{BA28BFA3-7C0B-CD45-836A-4082BEA4D80F}" type="pres">
      <dgm:prSet presAssocID="{E01F2437-2D70-D245-AAA4-48D26BFAEEEB}" presName="parentText" presStyleLbl="node1" presStyleIdx="2" presStyleCnt="3">
        <dgm:presLayoutVars>
          <dgm:chMax val="1"/>
          <dgm:bulletEnabled val="1"/>
        </dgm:presLayoutVars>
      </dgm:prSet>
      <dgm:spPr/>
    </dgm:pt>
    <dgm:pt modelId="{D46BA2AC-BEB7-1645-B7DE-3BD3A9190B2C}" type="pres">
      <dgm:prSet presAssocID="{E01F2437-2D70-D245-AAA4-48D26BFAEEEB}" presName="descendantText" presStyleLbl="alignAccFollowNode1" presStyleIdx="2" presStyleCnt="3">
        <dgm:presLayoutVars>
          <dgm:bulletEnabled val="1"/>
        </dgm:presLayoutVars>
      </dgm:prSet>
      <dgm:spPr/>
    </dgm:pt>
  </dgm:ptLst>
  <dgm:cxnLst>
    <dgm:cxn modelId="{061A9715-84B4-724E-9406-537C8E744710}" type="presOf" srcId="{4403361D-CA65-8044-9EEA-E402E71B2798}" destId="{D46BA2AC-BEB7-1645-B7DE-3BD3A9190B2C}" srcOrd="0" destOrd="0" presId="urn:microsoft.com/office/officeart/2005/8/layout/vList5"/>
    <dgm:cxn modelId="{8095BD17-519C-814A-A4BC-AA212EB1C460}" srcId="{B6874ACF-365D-554D-AA3E-760B323DE31A}" destId="{32EF55B9-3128-FC45-B19D-C5F797ED6BBB}" srcOrd="0" destOrd="0" parTransId="{C1916A7C-3FE6-B34B-9A57-4AE9C59FCA5C}" sibTransId="{83DA44A2-FEA2-8748-804E-28C8ED2E18F6}"/>
    <dgm:cxn modelId="{BB89DC19-503F-4748-BDB5-2D9AF02F28EE}" srcId="{32EF55B9-3128-FC45-B19D-C5F797ED6BBB}" destId="{E323B9FF-812F-E14C-AB96-EC08D01A8B1B}" srcOrd="0" destOrd="0" parTransId="{234CDD32-63A4-7E4D-87C0-79021DB2E0A1}" sibTransId="{4E46A77E-BE25-E244-9B60-75AE5DB75F9F}"/>
    <dgm:cxn modelId="{A4060035-5DD2-7346-AA4B-A8FD20CC5CA2}" srcId="{147A46A6-2727-3440-96F9-63F640948DBC}" destId="{A38A0F5F-F67C-1245-AAB6-429D073E5C24}" srcOrd="0" destOrd="0" parTransId="{3ECA41F4-536B-2143-8B33-5779819FBE4A}" sibTransId="{DCDDB70C-4321-214F-B580-A4389DD50FC0}"/>
    <dgm:cxn modelId="{56796D3E-D747-EA46-BEA5-49C29BE1DC06}" srcId="{B6874ACF-365D-554D-AA3E-760B323DE31A}" destId="{E01F2437-2D70-D245-AAA4-48D26BFAEEEB}" srcOrd="2" destOrd="0" parTransId="{E6886CE9-7A10-3848-BD36-F4EDEE9FD93B}" sibTransId="{B10E8CA8-6481-F24B-AA00-C6B5C078514A}"/>
    <dgm:cxn modelId="{76D81244-1504-D645-81DB-CFEEB62AB77A}" type="presOf" srcId="{A38A0F5F-F67C-1245-AAB6-429D073E5C24}" destId="{7933D2B8-7DB5-7746-9211-86C2B8F6F3BE}" srcOrd="0" destOrd="0" presId="urn:microsoft.com/office/officeart/2005/8/layout/vList5"/>
    <dgm:cxn modelId="{4D80B566-231D-8142-9A04-9548A237609B}" type="presOf" srcId="{147A46A6-2727-3440-96F9-63F640948DBC}" destId="{51A704A2-97E6-B248-BF73-FCD5C27163CC}" srcOrd="0" destOrd="0" presId="urn:microsoft.com/office/officeart/2005/8/layout/vList5"/>
    <dgm:cxn modelId="{2BBC1387-7609-EE4D-AF89-A6F180C25FAF}" type="presOf" srcId="{32EF55B9-3128-FC45-B19D-C5F797ED6BBB}" destId="{593DAF45-990B-F142-B349-4CDF1A3AF4D4}" srcOrd="0" destOrd="0" presId="urn:microsoft.com/office/officeart/2005/8/layout/vList5"/>
    <dgm:cxn modelId="{F540C9BD-A5DF-6A42-A781-71777353264F}" srcId="{B6874ACF-365D-554D-AA3E-760B323DE31A}" destId="{147A46A6-2727-3440-96F9-63F640948DBC}" srcOrd="1" destOrd="0" parTransId="{D6F46AE5-FD2D-A246-A9FD-9F4C4887D111}" sibTransId="{D6963CE7-38E4-284E-A52C-0ED31A3C0A77}"/>
    <dgm:cxn modelId="{CE1366C3-7979-DC4B-9BF2-7E311797F425}" type="presOf" srcId="{B6874ACF-365D-554D-AA3E-760B323DE31A}" destId="{5578AFE0-AF58-0D40-9792-5578C674F4EA}" srcOrd="0" destOrd="0" presId="urn:microsoft.com/office/officeart/2005/8/layout/vList5"/>
    <dgm:cxn modelId="{C21E73E4-636B-AE41-ADF7-7DEA987257D4}" srcId="{E01F2437-2D70-D245-AAA4-48D26BFAEEEB}" destId="{4403361D-CA65-8044-9EEA-E402E71B2798}" srcOrd="0" destOrd="0" parTransId="{EC811F23-2A61-1F41-B783-6F65D72B37B9}" sibTransId="{3BC3B738-FB79-2746-AA4E-9739A6B060C1}"/>
    <dgm:cxn modelId="{EB5D63E5-B1FE-8B4F-AA44-032E00C77B16}" type="presOf" srcId="{E01F2437-2D70-D245-AAA4-48D26BFAEEEB}" destId="{BA28BFA3-7C0B-CD45-836A-4082BEA4D80F}" srcOrd="0" destOrd="0" presId="urn:microsoft.com/office/officeart/2005/8/layout/vList5"/>
    <dgm:cxn modelId="{B24D5CF6-547C-694C-AFD5-116E0A3325D9}" type="presOf" srcId="{E323B9FF-812F-E14C-AB96-EC08D01A8B1B}" destId="{1F359041-5F7E-9541-921C-D01B8FB002E7}" srcOrd="0" destOrd="0" presId="urn:microsoft.com/office/officeart/2005/8/layout/vList5"/>
    <dgm:cxn modelId="{AD5916A4-2EA3-5F47-9983-1208FC2FA1A9}" type="presParOf" srcId="{5578AFE0-AF58-0D40-9792-5578C674F4EA}" destId="{EA7A2B59-5665-EC48-B513-342EFD7C17F2}" srcOrd="0" destOrd="0" presId="urn:microsoft.com/office/officeart/2005/8/layout/vList5"/>
    <dgm:cxn modelId="{D035E544-4049-2847-B832-34F131FB00DB}" type="presParOf" srcId="{EA7A2B59-5665-EC48-B513-342EFD7C17F2}" destId="{593DAF45-990B-F142-B349-4CDF1A3AF4D4}" srcOrd="0" destOrd="0" presId="urn:microsoft.com/office/officeart/2005/8/layout/vList5"/>
    <dgm:cxn modelId="{79D7B8C4-AD49-7A46-A706-6709A932BAC8}" type="presParOf" srcId="{EA7A2B59-5665-EC48-B513-342EFD7C17F2}" destId="{1F359041-5F7E-9541-921C-D01B8FB002E7}" srcOrd="1" destOrd="0" presId="urn:microsoft.com/office/officeart/2005/8/layout/vList5"/>
    <dgm:cxn modelId="{5B470C36-23CF-EA4D-B5F0-DB262610F11E}" type="presParOf" srcId="{5578AFE0-AF58-0D40-9792-5578C674F4EA}" destId="{C57A3209-D048-CF44-B12F-94A3A206352B}" srcOrd="1" destOrd="0" presId="urn:microsoft.com/office/officeart/2005/8/layout/vList5"/>
    <dgm:cxn modelId="{22F79446-2CD1-9143-B3F9-1A7177411889}" type="presParOf" srcId="{5578AFE0-AF58-0D40-9792-5578C674F4EA}" destId="{AEE634C0-B655-C249-93DD-C7BAF4716FD7}" srcOrd="2" destOrd="0" presId="urn:microsoft.com/office/officeart/2005/8/layout/vList5"/>
    <dgm:cxn modelId="{78A93366-C5C8-3344-AB67-299E9D288B96}" type="presParOf" srcId="{AEE634C0-B655-C249-93DD-C7BAF4716FD7}" destId="{51A704A2-97E6-B248-BF73-FCD5C27163CC}" srcOrd="0" destOrd="0" presId="urn:microsoft.com/office/officeart/2005/8/layout/vList5"/>
    <dgm:cxn modelId="{493D7BD2-FBC0-D141-B28A-A204E31A38CA}" type="presParOf" srcId="{AEE634C0-B655-C249-93DD-C7BAF4716FD7}" destId="{7933D2B8-7DB5-7746-9211-86C2B8F6F3BE}" srcOrd="1" destOrd="0" presId="urn:microsoft.com/office/officeart/2005/8/layout/vList5"/>
    <dgm:cxn modelId="{F2E9C67E-D7BD-7346-AC82-25C6856A66A4}" type="presParOf" srcId="{5578AFE0-AF58-0D40-9792-5578C674F4EA}" destId="{750D61CE-B3DC-624C-A04C-275F5B87A721}" srcOrd="3" destOrd="0" presId="urn:microsoft.com/office/officeart/2005/8/layout/vList5"/>
    <dgm:cxn modelId="{58B31932-3AAA-F845-89FD-0263CF18BF25}" type="presParOf" srcId="{5578AFE0-AF58-0D40-9792-5578C674F4EA}" destId="{12F89893-1016-5E40-A3ED-B10D3CD66761}" srcOrd="4" destOrd="0" presId="urn:microsoft.com/office/officeart/2005/8/layout/vList5"/>
    <dgm:cxn modelId="{34C2106E-E225-5D4D-848B-E850E6245218}" type="presParOf" srcId="{12F89893-1016-5E40-A3ED-B10D3CD66761}" destId="{BA28BFA3-7C0B-CD45-836A-4082BEA4D80F}" srcOrd="0" destOrd="0" presId="urn:microsoft.com/office/officeart/2005/8/layout/vList5"/>
    <dgm:cxn modelId="{65A4D88B-9CE4-7C4C-B175-BB83FFBD395A}" type="presParOf" srcId="{12F89893-1016-5E40-A3ED-B10D3CD66761}" destId="{D46BA2AC-BEB7-1645-B7DE-3BD3A9190B2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158222-1A10-449D-AF4F-11E81BC94E92}" type="doc">
      <dgm:prSet loTypeId="urn:microsoft.com/office/officeart/2005/8/layout/vList2" loCatId="list" qsTypeId="urn:microsoft.com/office/officeart/2005/8/quickstyle/simple5" qsCatId="simple" csTypeId="urn:microsoft.com/office/officeart/2005/8/colors/accent0_1" csCatId="mainScheme" phldr="1"/>
      <dgm:spPr/>
      <dgm:t>
        <a:bodyPr/>
        <a:lstStyle/>
        <a:p>
          <a:endParaRPr lang="en-US"/>
        </a:p>
      </dgm:t>
    </dgm:pt>
    <dgm:pt modelId="{37E20B67-5085-4907-AB53-46DB53E1E766}">
      <dgm:prSet/>
      <dgm:spPr/>
      <dgm:t>
        <a:bodyPr/>
        <a:lstStyle/>
        <a:p>
          <a:r>
            <a:rPr lang="en-US" dirty="0"/>
            <a:t>Linear Regression is a method of modelling a target value based on independent predictors.</a:t>
          </a:r>
        </a:p>
      </dgm:t>
    </dgm:pt>
    <dgm:pt modelId="{D9810362-A1D7-421C-B64A-EEEDB09827E6}" type="parTrans" cxnId="{D2CC1154-4A89-4BC2-A39E-495D25451E5E}">
      <dgm:prSet/>
      <dgm:spPr/>
      <dgm:t>
        <a:bodyPr/>
        <a:lstStyle/>
        <a:p>
          <a:endParaRPr lang="en-US"/>
        </a:p>
      </dgm:t>
    </dgm:pt>
    <dgm:pt modelId="{310377AF-CDF2-4B7F-ADF5-7A0705A0DFB2}" type="sibTrans" cxnId="{D2CC1154-4A89-4BC2-A39E-495D25451E5E}">
      <dgm:prSet/>
      <dgm:spPr/>
      <dgm:t>
        <a:bodyPr/>
        <a:lstStyle/>
        <a:p>
          <a:endParaRPr lang="en-US"/>
        </a:p>
      </dgm:t>
    </dgm:pt>
    <dgm:pt modelId="{66A3B200-ABFA-49FE-9E64-1810AD3B2B42}">
      <dgm:prSet/>
      <dgm:spPr/>
      <dgm:t>
        <a:bodyPr/>
        <a:lstStyle/>
        <a:p>
          <a:r>
            <a:rPr lang="en-US"/>
            <a:t>This method is mostly used for forecasting and finding out cause and effect relationship between variables</a:t>
          </a:r>
        </a:p>
      </dgm:t>
    </dgm:pt>
    <dgm:pt modelId="{851702A6-771C-4C80-ABFA-79082B76762F}" type="parTrans" cxnId="{89242691-B584-4978-A8BB-2D21B6936F46}">
      <dgm:prSet/>
      <dgm:spPr/>
      <dgm:t>
        <a:bodyPr/>
        <a:lstStyle/>
        <a:p>
          <a:endParaRPr lang="en-US"/>
        </a:p>
      </dgm:t>
    </dgm:pt>
    <dgm:pt modelId="{5094F11D-69F6-4223-9340-0845F6BE3614}" type="sibTrans" cxnId="{89242691-B584-4978-A8BB-2D21B6936F46}">
      <dgm:prSet/>
      <dgm:spPr/>
      <dgm:t>
        <a:bodyPr/>
        <a:lstStyle/>
        <a:p>
          <a:endParaRPr lang="en-US"/>
        </a:p>
      </dgm:t>
    </dgm:pt>
    <dgm:pt modelId="{3B18A8F3-9EB2-4E16-995C-6D668AA56889}">
      <dgm:prSet/>
      <dgm:spPr/>
      <dgm:t>
        <a:bodyPr/>
        <a:lstStyle/>
        <a:p>
          <a:r>
            <a:rPr lang="en-US" dirty="0"/>
            <a:t>Regression techniques mostly differ based on the number of independent variables and the type of relationship between the independent and dependent variables</a:t>
          </a:r>
        </a:p>
      </dgm:t>
    </dgm:pt>
    <dgm:pt modelId="{EE1EE70F-82EF-4A03-9010-670874D7B83C}" type="parTrans" cxnId="{BA21A084-AC41-4691-8ADB-8060DDDFCAF0}">
      <dgm:prSet/>
      <dgm:spPr/>
      <dgm:t>
        <a:bodyPr/>
        <a:lstStyle/>
        <a:p>
          <a:endParaRPr lang="en-US"/>
        </a:p>
      </dgm:t>
    </dgm:pt>
    <dgm:pt modelId="{29B02835-F7A3-47D5-8754-AC4F2585E169}" type="sibTrans" cxnId="{BA21A084-AC41-4691-8ADB-8060DDDFCAF0}">
      <dgm:prSet/>
      <dgm:spPr/>
      <dgm:t>
        <a:bodyPr/>
        <a:lstStyle/>
        <a:p>
          <a:endParaRPr lang="en-US"/>
        </a:p>
      </dgm:t>
    </dgm:pt>
    <dgm:pt modelId="{52B5A926-6CEA-4C99-BD57-D97B00AED227}" type="pres">
      <dgm:prSet presAssocID="{BE158222-1A10-449D-AF4F-11E81BC94E92}" presName="linear" presStyleCnt="0">
        <dgm:presLayoutVars>
          <dgm:animLvl val="lvl"/>
          <dgm:resizeHandles val="exact"/>
        </dgm:presLayoutVars>
      </dgm:prSet>
      <dgm:spPr/>
    </dgm:pt>
    <dgm:pt modelId="{F54D036E-DCC9-43B1-847A-B9D7CEB9275B}" type="pres">
      <dgm:prSet presAssocID="{37E20B67-5085-4907-AB53-46DB53E1E766}" presName="parentText" presStyleLbl="node1" presStyleIdx="0" presStyleCnt="3">
        <dgm:presLayoutVars>
          <dgm:chMax val="0"/>
          <dgm:bulletEnabled val="1"/>
        </dgm:presLayoutVars>
      </dgm:prSet>
      <dgm:spPr/>
    </dgm:pt>
    <dgm:pt modelId="{86FB0EFB-D0AE-436D-A16C-9AC594ED9268}" type="pres">
      <dgm:prSet presAssocID="{310377AF-CDF2-4B7F-ADF5-7A0705A0DFB2}" presName="spacer" presStyleCnt="0"/>
      <dgm:spPr/>
    </dgm:pt>
    <dgm:pt modelId="{CDEAEC04-983E-4339-AB44-D7479A5D12E9}" type="pres">
      <dgm:prSet presAssocID="{66A3B200-ABFA-49FE-9E64-1810AD3B2B42}" presName="parentText" presStyleLbl="node1" presStyleIdx="1" presStyleCnt="3">
        <dgm:presLayoutVars>
          <dgm:chMax val="0"/>
          <dgm:bulletEnabled val="1"/>
        </dgm:presLayoutVars>
      </dgm:prSet>
      <dgm:spPr/>
    </dgm:pt>
    <dgm:pt modelId="{245D0ED6-9A9A-4783-860F-DD86C9090AAD}" type="pres">
      <dgm:prSet presAssocID="{5094F11D-69F6-4223-9340-0845F6BE3614}" presName="spacer" presStyleCnt="0"/>
      <dgm:spPr/>
    </dgm:pt>
    <dgm:pt modelId="{58D587A5-9F7F-4617-91A3-0DB80AFA6BD6}" type="pres">
      <dgm:prSet presAssocID="{3B18A8F3-9EB2-4E16-995C-6D668AA56889}" presName="parentText" presStyleLbl="node1" presStyleIdx="2" presStyleCnt="3">
        <dgm:presLayoutVars>
          <dgm:chMax val="0"/>
          <dgm:bulletEnabled val="1"/>
        </dgm:presLayoutVars>
      </dgm:prSet>
      <dgm:spPr/>
    </dgm:pt>
  </dgm:ptLst>
  <dgm:cxnLst>
    <dgm:cxn modelId="{CBED1600-68FB-4543-B298-76B9372AEBC9}" type="presOf" srcId="{66A3B200-ABFA-49FE-9E64-1810AD3B2B42}" destId="{CDEAEC04-983E-4339-AB44-D7479A5D12E9}" srcOrd="0" destOrd="0" presId="urn:microsoft.com/office/officeart/2005/8/layout/vList2"/>
    <dgm:cxn modelId="{D2CC1154-4A89-4BC2-A39E-495D25451E5E}" srcId="{BE158222-1A10-449D-AF4F-11E81BC94E92}" destId="{37E20B67-5085-4907-AB53-46DB53E1E766}" srcOrd="0" destOrd="0" parTransId="{D9810362-A1D7-421C-B64A-EEEDB09827E6}" sibTransId="{310377AF-CDF2-4B7F-ADF5-7A0705A0DFB2}"/>
    <dgm:cxn modelId="{BA21A084-AC41-4691-8ADB-8060DDDFCAF0}" srcId="{BE158222-1A10-449D-AF4F-11E81BC94E92}" destId="{3B18A8F3-9EB2-4E16-995C-6D668AA56889}" srcOrd="2" destOrd="0" parTransId="{EE1EE70F-82EF-4A03-9010-670874D7B83C}" sibTransId="{29B02835-F7A3-47D5-8754-AC4F2585E169}"/>
    <dgm:cxn modelId="{89242691-B584-4978-A8BB-2D21B6936F46}" srcId="{BE158222-1A10-449D-AF4F-11E81BC94E92}" destId="{66A3B200-ABFA-49FE-9E64-1810AD3B2B42}" srcOrd="1" destOrd="0" parTransId="{851702A6-771C-4C80-ABFA-79082B76762F}" sibTransId="{5094F11D-69F6-4223-9340-0845F6BE3614}"/>
    <dgm:cxn modelId="{1EE763A1-92A6-4246-A118-B2610D0E99D6}" type="presOf" srcId="{3B18A8F3-9EB2-4E16-995C-6D668AA56889}" destId="{58D587A5-9F7F-4617-91A3-0DB80AFA6BD6}" srcOrd="0" destOrd="0" presId="urn:microsoft.com/office/officeart/2005/8/layout/vList2"/>
    <dgm:cxn modelId="{0C0F29A5-D5E4-4ACE-9434-7F442E52570F}" type="presOf" srcId="{37E20B67-5085-4907-AB53-46DB53E1E766}" destId="{F54D036E-DCC9-43B1-847A-B9D7CEB9275B}" srcOrd="0" destOrd="0" presId="urn:microsoft.com/office/officeart/2005/8/layout/vList2"/>
    <dgm:cxn modelId="{5FC49DF3-06B3-413C-9865-8F2658760641}" type="presOf" srcId="{BE158222-1A10-449D-AF4F-11E81BC94E92}" destId="{52B5A926-6CEA-4C99-BD57-D97B00AED227}" srcOrd="0" destOrd="0" presId="urn:microsoft.com/office/officeart/2005/8/layout/vList2"/>
    <dgm:cxn modelId="{1724B582-7EA6-497E-A720-B6CFFD4ADCE9}" type="presParOf" srcId="{52B5A926-6CEA-4C99-BD57-D97B00AED227}" destId="{F54D036E-DCC9-43B1-847A-B9D7CEB9275B}" srcOrd="0" destOrd="0" presId="urn:microsoft.com/office/officeart/2005/8/layout/vList2"/>
    <dgm:cxn modelId="{D8061AD0-69B2-47C8-978B-C7B04B9F7F2C}" type="presParOf" srcId="{52B5A926-6CEA-4C99-BD57-D97B00AED227}" destId="{86FB0EFB-D0AE-436D-A16C-9AC594ED9268}" srcOrd="1" destOrd="0" presId="urn:microsoft.com/office/officeart/2005/8/layout/vList2"/>
    <dgm:cxn modelId="{9137D5CA-3DF1-43D4-B796-8D812399E5B8}" type="presParOf" srcId="{52B5A926-6CEA-4C99-BD57-D97B00AED227}" destId="{CDEAEC04-983E-4339-AB44-D7479A5D12E9}" srcOrd="2" destOrd="0" presId="urn:microsoft.com/office/officeart/2005/8/layout/vList2"/>
    <dgm:cxn modelId="{761B1DE9-D808-40DA-9806-0720F5732853}" type="presParOf" srcId="{52B5A926-6CEA-4C99-BD57-D97B00AED227}" destId="{245D0ED6-9A9A-4783-860F-DD86C9090AAD}" srcOrd="3" destOrd="0" presId="urn:microsoft.com/office/officeart/2005/8/layout/vList2"/>
    <dgm:cxn modelId="{7097F500-CAAE-45F1-9AC8-2E0D994240A6}" type="presParOf" srcId="{52B5A926-6CEA-4C99-BD57-D97B00AED227}" destId="{58D587A5-9F7F-4617-91A3-0DB80AFA6B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297AB0-C6A7-4F0E-A9BA-B5956EE45C7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0AD46343-C3E3-4EDD-A716-98E2D0001C05}">
      <dgm:prSet custT="1"/>
      <dgm:spPr/>
      <dgm:t>
        <a:bodyPr/>
        <a:lstStyle/>
        <a:p>
          <a:r>
            <a:rPr lang="en-US" sz="2800" dirty="0"/>
            <a:t>There should be a linear and additive relationship between dependent (response) variable and independent (predictor) variable(s). </a:t>
          </a:r>
          <a:r>
            <a:rPr lang="en-US" sz="2800" dirty="0">
              <a:sym typeface="Wingdings" panose="05000000000000000000" pitchFamily="2" charset="2"/>
            </a:rPr>
            <a:t></a:t>
          </a:r>
          <a:r>
            <a:rPr lang="en-US" sz="2800" dirty="0"/>
            <a:t> Test by plotting a residual vs Fitted value plot</a:t>
          </a:r>
          <a:r>
            <a:rPr lang="en-US" sz="3100" dirty="0"/>
            <a:t>.</a:t>
          </a:r>
        </a:p>
      </dgm:t>
    </dgm:pt>
    <dgm:pt modelId="{EB8EE0AD-0AA9-4C01-8F49-79241F926040}" type="parTrans" cxnId="{C0559C6C-A734-4F9B-935E-5B774B424383}">
      <dgm:prSet/>
      <dgm:spPr/>
      <dgm:t>
        <a:bodyPr/>
        <a:lstStyle/>
        <a:p>
          <a:endParaRPr lang="en-US"/>
        </a:p>
      </dgm:t>
    </dgm:pt>
    <dgm:pt modelId="{62BB6E1B-2CE6-4FCD-B671-2C66D7B70A7D}" type="sibTrans" cxnId="{C0559C6C-A734-4F9B-935E-5B774B424383}">
      <dgm:prSet/>
      <dgm:spPr/>
      <dgm:t>
        <a:bodyPr/>
        <a:lstStyle/>
        <a:p>
          <a:endParaRPr lang="en-US"/>
        </a:p>
      </dgm:t>
    </dgm:pt>
    <dgm:pt modelId="{F94D66FE-FF9E-4BE5-AB0F-221E5FF4BD48}">
      <dgm:prSet custT="1"/>
      <dgm:spPr/>
      <dgm:t>
        <a:bodyPr/>
        <a:lstStyle/>
        <a:p>
          <a:r>
            <a:rPr lang="en-US" sz="2800" dirty="0"/>
            <a:t>There should be no correlation between the residual (error) terms. Absence of this phenomenon is known as Autocorrelation </a:t>
          </a:r>
          <a:r>
            <a:rPr lang="en-US" sz="2800" dirty="0">
              <a:sym typeface="Wingdings" panose="05000000000000000000" pitchFamily="2" charset="2"/>
            </a:rPr>
            <a:t></a:t>
          </a:r>
          <a:r>
            <a:rPr lang="en-US" sz="2800" dirty="0"/>
            <a:t> Durbin Watson statistics test</a:t>
          </a:r>
        </a:p>
      </dgm:t>
    </dgm:pt>
    <dgm:pt modelId="{C303A04C-389D-4F6E-AA7B-902581661E51}" type="parTrans" cxnId="{B5491FA2-09E9-4DAA-BFBA-6F0AEBD13FA3}">
      <dgm:prSet/>
      <dgm:spPr/>
      <dgm:t>
        <a:bodyPr/>
        <a:lstStyle/>
        <a:p>
          <a:endParaRPr lang="en-US"/>
        </a:p>
      </dgm:t>
    </dgm:pt>
    <dgm:pt modelId="{3A64BD84-1EB3-4BC8-B976-9D8EED6495FC}" type="sibTrans" cxnId="{B5491FA2-09E9-4DAA-BFBA-6F0AEBD13FA3}">
      <dgm:prSet/>
      <dgm:spPr/>
      <dgm:t>
        <a:bodyPr/>
        <a:lstStyle/>
        <a:p>
          <a:endParaRPr lang="en-US"/>
        </a:p>
      </dgm:t>
    </dgm:pt>
    <dgm:pt modelId="{643D369C-301A-4B40-99F2-70F166B49996}" type="pres">
      <dgm:prSet presAssocID="{61297AB0-C6A7-4F0E-A9BA-B5956EE45C7C}" presName="linear" presStyleCnt="0">
        <dgm:presLayoutVars>
          <dgm:animLvl val="lvl"/>
          <dgm:resizeHandles val="exact"/>
        </dgm:presLayoutVars>
      </dgm:prSet>
      <dgm:spPr/>
    </dgm:pt>
    <dgm:pt modelId="{7058A2E2-84B1-45E5-9771-7AC8305ABF88}" type="pres">
      <dgm:prSet presAssocID="{0AD46343-C3E3-4EDD-A716-98E2D0001C05}" presName="parentText" presStyleLbl="node1" presStyleIdx="0" presStyleCnt="2">
        <dgm:presLayoutVars>
          <dgm:chMax val="0"/>
          <dgm:bulletEnabled val="1"/>
        </dgm:presLayoutVars>
      </dgm:prSet>
      <dgm:spPr/>
    </dgm:pt>
    <dgm:pt modelId="{F55FE70D-A964-4936-BF1D-CCD09C1C5BE4}" type="pres">
      <dgm:prSet presAssocID="{62BB6E1B-2CE6-4FCD-B671-2C66D7B70A7D}" presName="spacer" presStyleCnt="0"/>
      <dgm:spPr/>
    </dgm:pt>
    <dgm:pt modelId="{E335DA10-8411-409B-8433-A1D332F3F776}" type="pres">
      <dgm:prSet presAssocID="{F94D66FE-FF9E-4BE5-AB0F-221E5FF4BD48}" presName="parentText" presStyleLbl="node1" presStyleIdx="1" presStyleCnt="2">
        <dgm:presLayoutVars>
          <dgm:chMax val="0"/>
          <dgm:bulletEnabled val="1"/>
        </dgm:presLayoutVars>
      </dgm:prSet>
      <dgm:spPr/>
    </dgm:pt>
  </dgm:ptLst>
  <dgm:cxnLst>
    <dgm:cxn modelId="{6C960108-BA89-4C54-AD3F-B34E631F203D}" type="presOf" srcId="{61297AB0-C6A7-4F0E-A9BA-B5956EE45C7C}" destId="{643D369C-301A-4B40-99F2-70F166B49996}" srcOrd="0" destOrd="0" presId="urn:microsoft.com/office/officeart/2005/8/layout/vList2"/>
    <dgm:cxn modelId="{C0559C6C-A734-4F9B-935E-5B774B424383}" srcId="{61297AB0-C6A7-4F0E-A9BA-B5956EE45C7C}" destId="{0AD46343-C3E3-4EDD-A716-98E2D0001C05}" srcOrd="0" destOrd="0" parTransId="{EB8EE0AD-0AA9-4C01-8F49-79241F926040}" sibTransId="{62BB6E1B-2CE6-4FCD-B671-2C66D7B70A7D}"/>
    <dgm:cxn modelId="{B5491FA2-09E9-4DAA-BFBA-6F0AEBD13FA3}" srcId="{61297AB0-C6A7-4F0E-A9BA-B5956EE45C7C}" destId="{F94D66FE-FF9E-4BE5-AB0F-221E5FF4BD48}" srcOrd="1" destOrd="0" parTransId="{C303A04C-389D-4F6E-AA7B-902581661E51}" sibTransId="{3A64BD84-1EB3-4BC8-B976-9D8EED6495FC}"/>
    <dgm:cxn modelId="{091FD6C9-0C2B-4F60-B140-EDADB29C3B1C}" type="presOf" srcId="{F94D66FE-FF9E-4BE5-AB0F-221E5FF4BD48}" destId="{E335DA10-8411-409B-8433-A1D332F3F776}" srcOrd="0" destOrd="0" presId="urn:microsoft.com/office/officeart/2005/8/layout/vList2"/>
    <dgm:cxn modelId="{EF5622D9-1785-4432-9AE0-8B8E59926B65}" type="presOf" srcId="{0AD46343-C3E3-4EDD-A716-98E2D0001C05}" destId="{7058A2E2-84B1-45E5-9771-7AC8305ABF88}" srcOrd="0" destOrd="0" presId="urn:microsoft.com/office/officeart/2005/8/layout/vList2"/>
    <dgm:cxn modelId="{C17F8E83-34FA-4185-8F7E-A881C572B080}" type="presParOf" srcId="{643D369C-301A-4B40-99F2-70F166B49996}" destId="{7058A2E2-84B1-45E5-9771-7AC8305ABF88}" srcOrd="0" destOrd="0" presId="urn:microsoft.com/office/officeart/2005/8/layout/vList2"/>
    <dgm:cxn modelId="{DA4FBE32-708F-4871-9B1E-978C9A008FAF}" type="presParOf" srcId="{643D369C-301A-4B40-99F2-70F166B49996}" destId="{F55FE70D-A964-4936-BF1D-CCD09C1C5BE4}" srcOrd="1" destOrd="0" presId="urn:microsoft.com/office/officeart/2005/8/layout/vList2"/>
    <dgm:cxn modelId="{F495C269-0FCB-4DCB-956B-4CEF8921E5B0}" type="presParOf" srcId="{643D369C-301A-4B40-99F2-70F166B49996}" destId="{E335DA10-8411-409B-8433-A1D332F3F77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AB099D-ED07-41BA-934D-5D39761849AD}" type="doc">
      <dgm:prSet loTypeId="urn:microsoft.com/office/officeart/2005/8/layout/vList2" loCatId="list" qsTypeId="urn:microsoft.com/office/officeart/2005/8/quickstyle/simple5" qsCatId="simple" csTypeId="urn:microsoft.com/office/officeart/2005/8/colors/accent0_1" csCatId="mainScheme"/>
      <dgm:spPr/>
      <dgm:t>
        <a:bodyPr/>
        <a:lstStyle/>
        <a:p>
          <a:endParaRPr lang="en-US"/>
        </a:p>
      </dgm:t>
    </dgm:pt>
    <dgm:pt modelId="{C28664E0-BB2E-4F56-8DC1-5232B28FA021}">
      <dgm:prSet custT="1"/>
      <dgm:spPr/>
      <dgm:t>
        <a:bodyPr/>
        <a:lstStyle/>
        <a:p>
          <a:r>
            <a:rPr lang="en-US" sz="2800" dirty="0"/>
            <a:t>The independent variables should not be correlated. Absence of this phenomenon is known as multicollinearity </a:t>
          </a:r>
          <a:r>
            <a:rPr lang="en-US" sz="2800" dirty="0">
              <a:sym typeface="Wingdings" panose="05000000000000000000" pitchFamily="2" charset="2"/>
            </a:rPr>
            <a:t></a:t>
          </a:r>
          <a:r>
            <a:rPr lang="en-US" sz="2800" dirty="0"/>
            <a:t> plot a scatter plot to visualize the correlations / VIF factors </a:t>
          </a:r>
          <a:r>
            <a:rPr lang="en-US" sz="3100" dirty="0"/>
            <a:t>.</a:t>
          </a:r>
        </a:p>
      </dgm:t>
    </dgm:pt>
    <dgm:pt modelId="{353B3E7C-510C-4726-B303-E2F047921A83}" type="parTrans" cxnId="{4179F1D6-3324-46BC-9900-DA7F1A9811AD}">
      <dgm:prSet/>
      <dgm:spPr/>
      <dgm:t>
        <a:bodyPr/>
        <a:lstStyle/>
        <a:p>
          <a:endParaRPr lang="en-US"/>
        </a:p>
      </dgm:t>
    </dgm:pt>
    <dgm:pt modelId="{5CA674DA-849E-4FE9-8995-550E7659ED19}" type="sibTrans" cxnId="{4179F1D6-3324-46BC-9900-DA7F1A9811AD}">
      <dgm:prSet/>
      <dgm:spPr/>
      <dgm:t>
        <a:bodyPr/>
        <a:lstStyle/>
        <a:p>
          <a:endParaRPr lang="en-US"/>
        </a:p>
      </dgm:t>
    </dgm:pt>
    <dgm:pt modelId="{ECDB8E04-400A-4331-ACB8-91453BE8EF18}">
      <dgm:prSet custT="1"/>
      <dgm:spPr/>
      <dgm:t>
        <a:bodyPr/>
        <a:lstStyle/>
        <a:p>
          <a:r>
            <a:rPr lang="en-US" sz="2800" b="1" dirty="0"/>
            <a:t>Heteroskedasticity, </a:t>
          </a:r>
          <a:r>
            <a:rPr lang="en-US" sz="2800" dirty="0"/>
            <a:t>presence of outliers or extreme leverage values </a:t>
          </a:r>
          <a:r>
            <a:rPr lang="en-US" sz="2800" dirty="0">
              <a:sym typeface="Wingdings" panose="05000000000000000000" pitchFamily="2" charset="2"/>
            </a:rPr>
            <a:t></a:t>
          </a:r>
          <a:r>
            <a:rPr lang="en-US" sz="2800" dirty="0"/>
            <a:t> Breusch-Pagan / Cook – Weisberg test or White general test to detect this phenomenon</a:t>
          </a:r>
          <a:r>
            <a:rPr lang="en-US" sz="3300" dirty="0"/>
            <a:t>.</a:t>
          </a:r>
        </a:p>
      </dgm:t>
    </dgm:pt>
    <dgm:pt modelId="{E075A5AB-8E6A-4234-A8E0-C2A925CE5921}" type="parTrans" cxnId="{C9BBFEA7-1A83-426B-9749-342B787D39E0}">
      <dgm:prSet/>
      <dgm:spPr/>
      <dgm:t>
        <a:bodyPr/>
        <a:lstStyle/>
        <a:p>
          <a:endParaRPr lang="en-US"/>
        </a:p>
      </dgm:t>
    </dgm:pt>
    <dgm:pt modelId="{8D0D4041-0E1C-4D59-808F-5295DA3AAB35}" type="sibTrans" cxnId="{C9BBFEA7-1A83-426B-9749-342B787D39E0}">
      <dgm:prSet/>
      <dgm:spPr/>
      <dgm:t>
        <a:bodyPr/>
        <a:lstStyle/>
        <a:p>
          <a:endParaRPr lang="en-US"/>
        </a:p>
      </dgm:t>
    </dgm:pt>
    <dgm:pt modelId="{2A11ED5F-7A05-4C79-9535-D4259DE9A8E0}" type="pres">
      <dgm:prSet presAssocID="{DCAB099D-ED07-41BA-934D-5D39761849AD}" presName="linear" presStyleCnt="0">
        <dgm:presLayoutVars>
          <dgm:animLvl val="lvl"/>
          <dgm:resizeHandles val="exact"/>
        </dgm:presLayoutVars>
      </dgm:prSet>
      <dgm:spPr/>
    </dgm:pt>
    <dgm:pt modelId="{66865772-AF45-437E-8B83-BCC33872AC43}" type="pres">
      <dgm:prSet presAssocID="{C28664E0-BB2E-4F56-8DC1-5232B28FA021}" presName="parentText" presStyleLbl="node1" presStyleIdx="0" presStyleCnt="2">
        <dgm:presLayoutVars>
          <dgm:chMax val="0"/>
          <dgm:bulletEnabled val="1"/>
        </dgm:presLayoutVars>
      </dgm:prSet>
      <dgm:spPr/>
    </dgm:pt>
    <dgm:pt modelId="{2967095D-689A-445F-87B0-FB2C0BF9E675}" type="pres">
      <dgm:prSet presAssocID="{5CA674DA-849E-4FE9-8995-550E7659ED19}" presName="spacer" presStyleCnt="0"/>
      <dgm:spPr/>
    </dgm:pt>
    <dgm:pt modelId="{BBBE7E9E-9FDC-4B0C-9E59-05191EFD12A9}" type="pres">
      <dgm:prSet presAssocID="{ECDB8E04-400A-4331-ACB8-91453BE8EF18}" presName="parentText" presStyleLbl="node1" presStyleIdx="1" presStyleCnt="2">
        <dgm:presLayoutVars>
          <dgm:chMax val="0"/>
          <dgm:bulletEnabled val="1"/>
        </dgm:presLayoutVars>
      </dgm:prSet>
      <dgm:spPr/>
    </dgm:pt>
  </dgm:ptLst>
  <dgm:cxnLst>
    <dgm:cxn modelId="{BE62EB13-080E-4386-BF19-B4558478C093}" type="presOf" srcId="{DCAB099D-ED07-41BA-934D-5D39761849AD}" destId="{2A11ED5F-7A05-4C79-9535-D4259DE9A8E0}" srcOrd="0" destOrd="0" presId="urn:microsoft.com/office/officeart/2005/8/layout/vList2"/>
    <dgm:cxn modelId="{638969A6-A236-4DE5-8DF5-2D9527E54D51}" type="presOf" srcId="{C28664E0-BB2E-4F56-8DC1-5232B28FA021}" destId="{66865772-AF45-437E-8B83-BCC33872AC43}" srcOrd="0" destOrd="0" presId="urn:microsoft.com/office/officeart/2005/8/layout/vList2"/>
    <dgm:cxn modelId="{C9BBFEA7-1A83-426B-9749-342B787D39E0}" srcId="{DCAB099D-ED07-41BA-934D-5D39761849AD}" destId="{ECDB8E04-400A-4331-ACB8-91453BE8EF18}" srcOrd="1" destOrd="0" parTransId="{E075A5AB-8E6A-4234-A8E0-C2A925CE5921}" sibTransId="{8D0D4041-0E1C-4D59-808F-5295DA3AAB35}"/>
    <dgm:cxn modelId="{CD8436B6-CE6A-4031-AD53-0ED95EAAB09C}" type="presOf" srcId="{ECDB8E04-400A-4331-ACB8-91453BE8EF18}" destId="{BBBE7E9E-9FDC-4B0C-9E59-05191EFD12A9}" srcOrd="0" destOrd="0" presId="urn:microsoft.com/office/officeart/2005/8/layout/vList2"/>
    <dgm:cxn modelId="{4179F1D6-3324-46BC-9900-DA7F1A9811AD}" srcId="{DCAB099D-ED07-41BA-934D-5D39761849AD}" destId="{C28664E0-BB2E-4F56-8DC1-5232B28FA021}" srcOrd="0" destOrd="0" parTransId="{353B3E7C-510C-4726-B303-E2F047921A83}" sibTransId="{5CA674DA-849E-4FE9-8995-550E7659ED19}"/>
    <dgm:cxn modelId="{48D8F787-8105-4064-AF5E-6AD0B489114F}" type="presParOf" srcId="{2A11ED5F-7A05-4C79-9535-D4259DE9A8E0}" destId="{66865772-AF45-437E-8B83-BCC33872AC43}" srcOrd="0" destOrd="0" presId="urn:microsoft.com/office/officeart/2005/8/layout/vList2"/>
    <dgm:cxn modelId="{FA553AAB-9EA8-4908-9E70-E3045D566BBC}" type="presParOf" srcId="{2A11ED5F-7A05-4C79-9535-D4259DE9A8E0}" destId="{2967095D-689A-445F-87B0-FB2C0BF9E675}" srcOrd="1" destOrd="0" presId="urn:microsoft.com/office/officeart/2005/8/layout/vList2"/>
    <dgm:cxn modelId="{54FDF782-D3FE-4E12-BFE2-015645C872FB}" type="presParOf" srcId="{2A11ED5F-7A05-4C79-9535-D4259DE9A8E0}" destId="{BBBE7E9E-9FDC-4B0C-9E59-05191EFD12A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40F513-6390-44DC-B709-D48381EF3FBE}" type="doc">
      <dgm:prSet loTypeId="urn:microsoft.com/office/officeart/2005/8/layout/vList2" loCatId="list" qsTypeId="urn:microsoft.com/office/officeart/2005/8/quickstyle/simple5" qsCatId="simple" csTypeId="urn:microsoft.com/office/officeart/2005/8/colors/accent0_1" csCatId="mainScheme" phldr="1"/>
      <dgm:spPr/>
      <dgm:t>
        <a:bodyPr/>
        <a:lstStyle/>
        <a:p>
          <a:endParaRPr lang="en-US"/>
        </a:p>
      </dgm:t>
    </dgm:pt>
    <dgm:pt modelId="{530821CD-4CC8-48B6-B8E5-B054A80E124E}">
      <dgm:prSet custT="1"/>
      <dgm:spPr/>
      <dgm:t>
        <a:bodyPr/>
        <a:lstStyle/>
        <a:p>
          <a:r>
            <a:rPr lang="en-US" sz="2400" dirty="0"/>
            <a:t>We have 6 predictor variables and 1 dependent variable</a:t>
          </a:r>
        </a:p>
      </dgm:t>
    </dgm:pt>
    <dgm:pt modelId="{56E54A61-307A-43B4-AA21-67BA0263821A}" type="parTrans" cxnId="{051118E8-F1E0-4D80-A012-5414AB90EE4B}">
      <dgm:prSet/>
      <dgm:spPr/>
      <dgm:t>
        <a:bodyPr/>
        <a:lstStyle/>
        <a:p>
          <a:endParaRPr lang="en-US"/>
        </a:p>
      </dgm:t>
    </dgm:pt>
    <dgm:pt modelId="{837C21D0-7664-4E5F-A8EA-CD39F590A685}" type="sibTrans" cxnId="{051118E8-F1E0-4D80-A012-5414AB90EE4B}">
      <dgm:prSet/>
      <dgm:spPr/>
      <dgm:t>
        <a:bodyPr/>
        <a:lstStyle/>
        <a:p>
          <a:endParaRPr lang="en-US"/>
        </a:p>
      </dgm:t>
    </dgm:pt>
    <dgm:pt modelId="{FA302258-A0A1-4A4C-A810-F69006E5D394}">
      <dgm:prSet custT="1"/>
      <dgm:spPr/>
      <dgm:t>
        <a:bodyPr/>
        <a:lstStyle/>
        <a:p>
          <a:r>
            <a:rPr lang="en-US" sz="2400" dirty="0"/>
            <a:t>Age: age of primary beneficiary.</a:t>
          </a:r>
        </a:p>
      </dgm:t>
    </dgm:pt>
    <dgm:pt modelId="{12B08A3B-1472-41C5-A3C9-7D62BD4EE2AA}" type="parTrans" cxnId="{9E427397-0852-4BF3-B4E6-83E85F18216F}">
      <dgm:prSet/>
      <dgm:spPr/>
      <dgm:t>
        <a:bodyPr/>
        <a:lstStyle/>
        <a:p>
          <a:endParaRPr lang="en-US"/>
        </a:p>
      </dgm:t>
    </dgm:pt>
    <dgm:pt modelId="{6514F95C-31D8-4E3B-AEB4-96F224F07A5C}" type="sibTrans" cxnId="{9E427397-0852-4BF3-B4E6-83E85F18216F}">
      <dgm:prSet/>
      <dgm:spPr/>
      <dgm:t>
        <a:bodyPr/>
        <a:lstStyle/>
        <a:p>
          <a:endParaRPr lang="en-US"/>
        </a:p>
      </dgm:t>
    </dgm:pt>
    <dgm:pt modelId="{4A5AC76D-31EC-4268-BA5C-1ED171197F1E}">
      <dgm:prSet custT="1"/>
      <dgm:spPr/>
      <dgm:t>
        <a:bodyPr/>
        <a:lstStyle/>
        <a:p>
          <a:r>
            <a:rPr lang="en-US" sz="2400" dirty="0"/>
            <a:t>Sex: insurance contractor gender, female, male.</a:t>
          </a:r>
        </a:p>
      </dgm:t>
    </dgm:pt>
    <dgm:pt modelId="{9D24C35D-2A0C-4273-B149-41ADD30E7DCF}" type="parTrans" cxnId="{723721ED-4734-4190-B12A-ACD47ECEFBBF}">
      <dgm:prSet/>
      <dgm:spPr/>
      <dgm:t>
        <a:bodyPr/>
        <a:lstStyle/>
        <a:p>
          <a:endParaRPr lang="en-US"/>
        </a:p>
      </dgm:t>
    </dgm:pt>
    <dgm:pt modelId="{E5A0ECE0-BE4A-4438-88D7-00F3E8E8A561}" type="sibTrans" cxnId="{723721ED-4734-4190-B12A-ACD47ECEFBBF}">
      <dgm:prSet/>
      <dgm:spPr/>
      <dgm:t>
        <a:bodyPr/>
        <a:lstStyle/>
        <a:p>
          <a:endParaRPr lang="en-US"/>
        </a:p>
      </dgm:t>
    </dgm:pt>
    <dgm:pt modelId="{2884033D-13CC-47D6-B5FD-D1170D4C6548}">
      <dgm:prSet custT="1"/>
      <dgm:spPr/>
      <dgm:t>
        <a:bodyPr/>
        <a:lstStyle/>
        <a:p>
          <a:r>
            <a:rPr lang="en-US" sz="2400" dirty="0"/>
            <a:t>BMI: Body mass index, providing an understanding of body, weights that are relatively high or low relative to height, objective index of body weight (kg/m^2) using the ratio of height to weight, ideally 18.5 to 24.9</a:t>
          </a:r>
        </a:p>
      </dgm:t>
    </dgm:pt>
    <dgm:pt modelId="{7FDF20B5-C74B-4E99-9045-D76FF0C3BFB0}" type="parTrans" cxnId="{63AF8373-511C-476D-A456-2B9330E4274B}">
      <dgm:prSet/>
      <dgm:spPr/>
      <dgm:t>
        <a:bodyPr/>
        <a:lstStyle/>
        <a:p>
          <a:endParaRPr lang="en-US"/>
        </a:p>
      </dgm:t>
    </dgm:pt>
    <dgm:pt modelId="{733BE0C6-5125-40FE-A8A1-66BBA3EC2B8B}" type="sibTrans" cxnId="{63AF8373-511C-476D-A456-2B9330E4274B}">
      <dgm:prSet/>
      <dgm:spPr/>
      <dgm:t>
        <a:bodyPr/>
        <a:lstStyle/>
        <a:p>
          <a:endParaRPr lang="en-US"/>
        </a:p>
      </dgm:t>
    </dgm:pt>
    <dgm:pt modelId="{4544A40B-B00A-4AF7-861E-75BE4B54CA83}" type="pres">
      <dgm:prSet presAssocID="{F540F513-6390-44DC-B709-D48381EF3FBE}" presName="linear" presStyleCnt="0">
        <dgm:presLayoutVars>
          <dgm:animLvl val="lvl"/>
          <dgm:resizeHandles val="exact"/>
        </dgm:presLayoutVars>
      </dgm:prSet>
      <dgm:spPr/>
    </dgm:pt>
    <dgm:pt modelId="{9EA43148-009C-40C4-8354-F8505074B1D9}" type="pres">
      <dgm:prSet presAssocID="{530821CD-4CC8-48B6-B8E5-B054A80E124E}" presName="parentText" presStyleLbl="node1" presStyleIdx="0" presStyleCnt="4">
        <dgm:presLayoutVars>
          <dgm:chMax val="0"/>
          <dgm:bulletEnabled val="1"/>
        </dgm:presLayoutVars>
      </dgm:prSet>
      <dgm:spPr/>
    </dgm:pt>
    <dgm:pt modelId="{70E27CFC-D6CA-4F0D-B0FA-549AB7895BDF}" type="pres">
      <dgm:prSet presAssocID="{837C21D0-7664-4E5F-A8EA-CD39F590A685}" presName="spacer" presStyleCnt="0"/>
      <dgm:spPr/>
    </dgm:pt>
    <dgm:pt modelId="{B945CF24-B2DF-4129-958D-39400F98A073}" type="pres">
      <dgm:prSet presAssocID="{FA302258-A0A1-4A4C-A810-F69006E5D394}" presName="parentText" presStyleLbl="node1" presStyleIdx="1" presStyleCnt="4">
        <dgm:presLayoutVars>
          <dgm:chMax val="0"/>
          <dgm:bulletEnabled val="1"/>
        </dgm:presLayoutVars>
      </dgm:prSet>
      <dgm:spPr/>
    </dgm:pt>
    <dgm:pt modelId="{C14AB49E-6536-4CBB-B527-484EFBC43681}" type="pres">
      <dgm:prSet presAssocID="{6514F95C-31D8-4E3B-AEB4-96F224F07A5C}" presName="spacer" presStyleCnt="0"/>
      <dgm:spPr/>
    </dgm:pt>
    <dgm:pt modelId="{033C5824-41B8-43C4-9E73-BBAF4B87D570}" type="pres">
      <dgm:prSet presAssocID="{4A5AC76D-31EC-4268-BA5C-1ED171197F1E}" presName="parentText" presStyleLbl="node1" presStyleIdx="2" presStyleCnt="4">
        <dgm:presLayoutVars>
          <dgm:chMax val="0"/>
          <dgm:bulletEnabled val="1"/>
        </dgm:presLayoutVars>
      </dgm:prSet>
      <dgm:spPr/>
    </dgm:pt>
    <dgm:pt modelId="{818A7EDF-2058-4D01-AC11-FAE9BC270A0E}" type="pres">
      <dgm:prSet presAssocID="{E5A0ECE0-BE4A-4438-88D7-00F3E8E8A561}" presName="spacer" presStyleCnt="0"/>
      <dgm:spPr/>
    </dgm:pt>
    <dgm:pt modelId="{FCCD3547-3D0C-442E-9850-95D52B50DD61}" type="pres">
      <dgm:prSet presAssocID="{2884033D-13CC-47D6-B5FD-D1170D4C6548}" presName="parentText" presStyleLbl="node1" presStyleIdx="3" presStyleCnt="4">
        <dgm:presLayoutVars>
          <dgm:chMax val="0"/>
          <dgm:bulletEnabled val="1"/>
        </dgm:presLayoutVars>
      </dgm:prSet>
      <dgm:spPr/>
    </dgm:pt>
  </dgm:ptLst>
  <dgm:cxnLst>
    <dgm:cxn modelId="{1265992E-F052-4D03-BA92-A1AB327EE92A}" type="presOf" srcId="{FA302258-A0A1-4A4C-A810-F69006E5D394}" destId="{B945CF24-B2DF-4129-958D-39400F98A073}" srcOrd="0" destOrd="0" presId="urn:microsoft.com/office/officeart/2005/8/layout/vList2"/>
    <dgm:cxn modelId="{3E557843-9AD5-47FC-9A40-ACC94F874EE5}" type="presOf" srcId="{530821CD-4CC8-48B6-B8E5-B054A80E124E}" destId="{9EA43148-009C-40C4-8354-F8505074B1D9}" srcOrd="0" destOrd="0" presId="urn:microsoft.com/office/officeart/2005/8/layout/vList2"/>
    <dgm:cxn modelId="{79C7EF65-8ED5-46E2-99AA-DEC58FB13ABA}" type="presOf" srcId="{2884033D-13CC-47D6-B5FD-D1170D4C6548}" destId="{FCCD3547-3D0C-442E-9850-95D52B50DD61}" srcOrd="0" destOrd="0" presId="urn:microsoft.com/office/officeart/2005/8/layout/vList2"/>
    <dgm:cxn modelId="{4D9E1B47-5EBD-4620-9F9A-0ED03FDCDEF3}" type="presOf" srcId="{F540F513-6390-44DC-B709-D48381EF3FBE}" destId="{4544A40B-B00A-4AF7-861E-75BE4B54CA83}" srcOrd="0" destOrd="0" presId="urn:microsoft.com/office/officeart/2005/8/layout/vList2"/>
    <dgm:cxn modelId="{63AF8373-511C-476D-A456-2B9330E4274B}" srcId="{F540F513-6390-44DC-B709-D48381EF3FBE}" destId="{2884033D-13CC-47D6-B5FD-D1170D4C6548}" srcOrd="3" destOrd="0" parTransId="{7FDF20B5-C74B-4E99-9045-D76FF0C3BFB0}" sibTransId="{733BE0C6-5125-40FE-A8A1-66BBA3EC2B8B}"/>
    <dgm:cxn modelId="{9E427397-0852-4BF3-B4E6-83E85F18216F}" srcId="{F540F513-6390-44DC-B709-D48381EF3FBE}" destId="{FA302258-A0A1-4A4C-A810-F69006E5D394}" srcOrd="1" destOrd="0" parTransId="{12B08A3B-1472-41C5-A3C9-7D62BD4EE2AA}" sibTransId="{6514F95C-31D8-4E3B-AEB4-96F224F07A5C}"/>
    <dgm:cxn modelId="{34DC9BD1-5486-4F97-A942-102AF920C244}" type="presOf" srcId="{4A5AC76D-31EC-4268-BA5C-1ED171197F1E}" destId="{033C5824-41B8-43C4-9E73-BBAF4B87D570}" srcOrd="0" destOrd="0" presId="urn:microsoft.com/office/officeart/2005/8/layout/vList2"/>
    <dgm:cxn modelId="{051118E8-F1E0-4D80-A012-5414AB90EE4B}" srcId="{F540F513-6390-44DC-B709-D48381EF3FBE}" destId="{530821CD-4CC8-48B6-B8E5-B054A80E124E}" srcOrd="0" destOrd="0" parTransId="{56E54A61-307A-43B4-AA21-67BA0263821A}" sibTransId="{837C21D0-7664-4E5F-A8EA-CD39F590A685}"/>
    <dgm:cxn modelId="{723721ED-4734-4190-B12A-ACD47ECEFBBF}" srcId="{F540F513-6390-44DC-B709-D48381EF3FBE}" destId="{4A5AC76D-31EC-4268-BA5C-1ED171197F1E}" srcOrd="2" destOrd="0" parTransId="{9D24C35D-2A0C-4273-B149-41ADD30E7DCF}" sibTransId="{E5A0ECE0-BE4A-4438-88D7-00F3E8E8A561}"/>
    <dgm:cxn modelId="{05DCD647-531D-41AA-8EE8-BBDF5204E68C}" type="presParOf" srcId="{4544A40B-B00A-4AF7-861E-75BE4B54CA83}" destId="{9EA43148-009C-40C4-8354-F8505074B1D9}" srcOrd="0" destOrd="0" presId="urn:microsoft.com/office/officeart/2005/8/layout/vList2"/>
    <dgm:cxn modelId="{0A35B26E-DCF0-41E6-A677-F772E3FDBCFB}" type="presParOf" srcId="{4544A40B-B00A-4AF7-861E-75BE4B54CA83}" destId="{70E27CFC-D6CA-4F0D-B0FA-549AB7895BDF}" srcOrd="1" destOrd="0" presId="urn:microsoft.com/office/officeart/2005/8/layout/vList2"/>
    <dgm:cxn modelId="{FE6508CF-8A3B-4DDD-BE3A-C0DF56E37EBF}" type="presParOf" srcId="{4544A40B-B00A-4AF7-861E-75BE4B54CA83}" destId="{B945CF24-B2DF-4129-958D-39400F98A073}" srcOrd="2" destOrd="0" presId="urn:microsoft.com/office/officeart/2005/8/layout/vList2"/>
    <dgm:cxn modelId="{BD34B773-B840-4E3E-8145-EF7907AE7980}" type="presParOf" srcId="{4544A40B-B00A-4AF7-861E-75BE4B54CA83}" destId="{C14AB49E-6536-4CBB-B527-484EFBC43681}" srcOrd="3" destOrd="0" presId="urn:microsoft.com/office/officeart/2005/8/layout/vList2"/>
    <dgm:cxn modelId="{A33A9783-7084-4BF3-8E7B-A3FDCC023112}" type="presParOf" srcId="{4544A40B-B00A-4AF7-861E-75BE4B54CA83}" destId="{033C5824-41B8-43C4-9E73-BBAF4B87D570}" srcOrd="4" destOrd="0" presId="urn:microsoft.com/office/officeart/2005/8/layout/vList2"/>
    <dgm:cxn modelId="{BBAE9C4F-6EA4-4394-A519-B36EEDB49D23}" type="presParOf" srcId="{4544A40B-B00A-4AF7-861E-75BE4B54CA83}" destId="{818A7EDF-2058-4D01-AC11-FAE9BC270A0E}" srcOrd="5" destOrd="0" presId="urn:microsoft.com/office/officeart/2005/8/layout/vList2"/>
    <dgm:cxn modelId="{750CC2C6-A0B2-4834-82C6-6C592BCACD2F}" type="presParOf" srcId="{4544A40B-B00A-4AF7-861E-75BE4B54CA83}" destId="{FCCD3547-3D0C-442E-9850-95D52B50DD6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89D73C-CB79-420B-A53D-0C1397250C87}" type="doc">
      <dgm:prSet loTypeId="urn:microsoft.com/office/officeart/2005/8/layout/vList2" loCatId="list" qsTypeId="urn:microsoft.com/office/officeart/2005/8/quickstyle/simple4" qsCatId="simple" csTypeId="urn:microsoft.com/office/officeart/2005/8/colors/accent0_1" csCatId="mainScheme"/>
      <dgm:spPr/>
      <dgm:t>
        <a:bodyPr/>
        <a:lstStyle/>
        <a:p>
          <a:endParaRPr lang="en-US"/>
        </a:p>
      </dgm:t>
    </dgm:pt>
    <dgm:pt modelId="{52B77AEA-F1B6-49E5-8914-45610A8CD6F7}">
      <dgm:prSet/>
      <dgm:spPr/>
      <dgm:t>
        <a:bodyPr/>
        <a:lstStyle/>
        <a:p>
          <a:r>
            <a:rPr lang="en-US" dirty="0"/>
            <a:t>Children: Number of children covered by health insurance/Number of dependents.</a:t>
          </a:r>
        </a:p>
      </dgm:t>
    </dgm:pt>
    <dgm:pt modelId="{0E152647-3F39-4212-9E08-EF0EE21415ED}" type="parTrans" cxnId="{2B15CDB4-0078-4113-9C1D-5AF773A860A7}">
      <dgm:prSet/>
      <dgm:spPr/>
      <dgm:t>
        <a:bodyPr/>
        <a:lstStyle/>
        <a:p>
          <a:endParaRPr lang="en-US"/>
        </a:p>
      </dgm:t>
    </dgm:pt>
    <dgm:pt modelId="{E1F5EE4E-B792-4851-9292-5EA37A9ED3CA}" type="sibTrans" cxnId="{2B15CDB4-0078-4113-9C1D-5AF773A860A7}">
      <dgm:prSet/>
      <dgm:spPr/>
      <dgm:t>
        <a:bodyPr/>
        <a:lstStyle/>
        <a:p>
          <a:endParaRPr lang="en-US"/>
        </a:p>
      </dgm:t>
    </dgm:pt>
    <dgm:pt modelId="{838B4C1D-D728-49E3-9B79-08CD3E619DEA}">
      <dgm:prSet/>
      <dgm:spPr/>
      <dgm:t>
        <a:bodyPr/>
        <a:lstStyle/>
        <a:p>
          <a:r>
            <a:rPr lang="en-US"/>
            <a:t>Smoker: Is the person a smoker or not.</a:t>
          </a:r>
        </a:p>
      </dgm:t>
    </dgm:pt>
    <dgm:pt modelId="{ED6D6EA5-0ED1-4C29-AD05-5773B75E203A}" type="parTrans" cxnId="{AC79F501-6212-4669-BEBF-22CA41C1B46E}">
      <dgm:prSet/>
      <dgm:spPr/>
      <dgm:t>
        <a:bodyPr/>
        <a:lstStyle/>
        <a:p>
          <a:endParaRPr lang="en-US"/>
        </a:p>
      </dgm:t>
    </dgm:pt>
    <dgm:pt modelId="{7D845683-8BE9-42BB-B53F-186A5A3C4389}" type="sibTrans" cxnId="{AC79F501-6212-4669-BEBF-22CA41C1B46E}">
      <dgm:prSet/>
      <dgm:spPr/>
      <dgm:t>
        <a:bodyPr/>
        <a:lstStyle/>
        <a:p>
          <a:endParaRPr lang="en-US"/>
        </a:p>
      </dgm:t>
    </dgm:pt>
    <dgm:pt modelId="{4E652C8C-22A8-497E-B612-D49A87358DED}">
      <dgm:prSet/>
      <dgm:spPr/>
      <dgm:t>
        <a:bodyPr/>
        <a:lstStyle/>
        <a:p>
          <a:r>
            <a:rPr lang="en-US"/>
            <a:t>Region: the beneficiary’s residential area in the US, northeast, southeast, southwest, northwest.</a:t>
          </a:r>
        </a:p>
      </dgm:t>
    </dgm:pt>
    <dgm:pt modelId="{33C66862-B559-4E48-9462-9EA4F8A9944E}" type="parTrans" cxnId="{93C4AEAE-4073-41F6-AE5C-C2EB350477DA}">
      <dgm:prSet/>
      <dgm:spPr/>
      <dgm:t>
        <a:bodyPr/>
        <a:lstStyle/>
        <a:p>
          <a:endParaRPr lang="en-US"/>
        </a:p>
      </dgm:t>
    </dgm:pt>
    <dgm:pt modelId="{F5DFC8F9-5C9F-413B-853F-CDED4776E24E}" type="sibTrans" cxnId="{93C4AEAE-4073-41F6-AE5C-C2EB350477DA}">
      <dgm:prSet/>
      <dgm:spPr/>
      <dgm:t>
        <a:bodyPr/>
        <a:lstStyle/>
        <a:p>
          <a:endParaRPr lang="en-US"/>
        </a:p>
      </dgm:t>
    </dgm:pt>
    <dgm:pt modelId="{29D9E6CD-660D-4DBA-A0D1-B2AEDAF93672}">
      <dgm:prSet/>
      <dgm:spPr/>
      <dgm:t>
        <a:bodyPr/>
        <a:lstStyle/>
        <a:p>
          <a:r>
            <a:rPr lang="en-US"/>
            <a:t>Charges: Individual medical costs billed by health insurance.</a:t>
          </a:r>
        </a:p>
      </dgm:t>
    </dgm:pt>
    <dgm:pt modelId="{AC8A0F21-B8F1-4E15-9AC9-C2DAA906712A}" type="parTrans" cxnId="{32FE0540-E203-49F6-8B9F-17034D132E67}">
      <dgm:prSet/>
      <dgm:spPr/>
      <dgm:t>
        <a:bodyPr/>
        <a:lstStyle/>
        <a:p>
          <a:endParaRPr lang="en-US"/>
        </a:p>
      </dgm:t>
    </dgm:pt>
    <dgm:pt modelId="{BA2A939F-1E01-41D5-8E3A-5B619C214CA1}" type="sibTrans" cxnId="{32FE0540-E203-49F6-8B9F-17034D132E67}">
      <dgm:prSet/>
      <dgm:spPr/>
      <dgm:t>
        <a:bodyPr/>
        <a:lstStyle/>
        <a:p>
          <a:endParaRPr lang="en-US"/>
        </a:p>
      </dgm:t>
    </dgm:pt>
    <dgm:pt modelId="{353CB121-6AB4-4B46-96ED-9ECE83B0EF5C}" type="pres">
      <dgm:prSet presAssocID="{2E89D73C-CB79-420B-A53D-0C1397250C87}" presName="linear" presStyleCnt="0">
        <dgm:presLayoutVars>
          <dgm:animLvl val="lvl"/>
          <dgm:resizeHandles val="exact"/>
        </dgm:presLayoutVars>
      </dgm:prSet>
      <dgm:spPr/>
    </dgm:pt>
    <dgm:pt modelId="{0BD969DC-3A3C-4C90-93D2-56138B118E89}" type="pres">
      <dgm:prSet presAssocID="{52B77AEA-F1B6-49E5-8914-45610A8CD6F7}" presName="parentText" presStyleLbl="node1" presStyleIdx="0" presStyleCnt="4">
        <dgm:presLayoutVars>
          <dgm:chMax val="0"/>
          <dgm:bulletEnabled val="1"/>
        </dgm:presLayoutVars>
      </dgm:prSet>
      <dgm:spPr/>
    </dgm:pt>
    <dgm:pt modelId="{2C9BC01E-6031-463B-B514-D8D3D1AF8325}" type="pres">
      <dgm:prSet presAssocID="{E1F5EE4E-B792-4851-9292-5EA37A9ED3CA}" presName="spacer" presStyleCnt="0"/>
      <dgm:spPr/>
    </dgm:pt>
    <dgm:pt modelId="{AB5E877F-03C0-43F8-93F8-A21B2C008680}" type="pres">
      <dgm:prSet presAssocID="{838B4C1D-D728-49E3-9B79-08CD3E619DEA}" presName="parentText" presStyleLbl="node1" presStyleIdx="1" presStyleCnt="4">
        <dgm:presLayoutVars>
          <dgm:chMax val="0"/>
          <dgm:bulletEnabled val="1"/>
        </dgm:presLayoutVars>
      </dgm:prSet>
      <dgm:spPr/>
    </dgm:pt>
    <dgm:pt modelId="{F15E43B3-88F9-4B5B-A519-4038605581DA}" type="pres">
      <dgm:prSet presAssocID="{7D845683-8BE9-42BB-B53F-186A5A3C4389}" presName="spacer" presStyleCnt="0"/>
      <dgm:spPr/>
    </dgm:pt>
    <dgm:pt modelId="{4751488C-B68F-4721-8B12-C70766A88BA0}" type="pres">
      <dgm:prSet presAssocID="{4E652C8C-22A8-497E-B612-D49A87358DED}" presName="parentText" presStyleLbl="node1" presStyleIdx="2" presStyleCnt="4">
        <dgm:presLayoutVars>
          <dgm:chMax val="0"/>
          <dgm:bulletEnabled val="1"/>
        </dgm:presLayoutVars>
      </dgm:prSet>
      <dgm:spPr/>
    </dgm:pt>
    <dgm:pt modelId="{8295C49A-0CBA-4381-B81F-525A23C2048F}" type="pres">
      <dgm:prSet presAssocID="{F5DFC8F9-5C9F-413B-853F-CDED4776E24E}" presName="spacer" presStyleCnt="0"/>
      <dgm:spPr/>
    </dgm:pt>
    <dgm:pt modelId="{B877D449-AAEA-4740-9CD7-E15E536E5A12}" type="pres">
      <dgm:prSet presAssocID="{29D9E6CD-660D-4DBA-A0D1-B2AEDAF93672}" presName="parentText" presStyleLbl="node1" presStyleIdx="3" presStyleCnt="4">
        <dgm:presLayoutVars>
          <dgm:chMax val="0"/>
          <dgm:bulletEnabled val="1"/>
        </dgm:presLayoutVars>
      </dgm:prSet>
      <dgm:spPr/>
    </dgm:pt>
  </dgm:ptLst>
  <dgm:cxnLst>
    <dgm:cxn modelId="{AC79F501-6212-4669-BEBF-22CA41C1B46E}" srcId="{2E89D73C-CB79-420B-A53D-0C1397250C87}" destId="{838B4C1D-D728-49E3-9B79-08CD3E619DEA}" srcOrd="1" destOrd="0" parTransId="{ED6D6EA5-0ED1-4C29-AD05-5773B75E203A}" sibTransId="{7D845683-8BE9-42BB-B53F-186A5A3C4389}"/>
    <dgm:cxn modelId="{85911F28-87D5-4EC7-BB73-C823815D86AD}" type="presOf" srcId="{2E89D73C-CB79-420B-A53D-0C1397250C87}" destId="{353CB121-6AB4-4B46-96ED-9ECE83B0EF5C}" srcOrd="0" destOrd="0" presId="urn:microsoft.com/office/officeart/2005/8/layout/vList2"/>
    <dgm:cxn modelId="{425D052A-5DC4-4BB9-B40B-941A6BFE5AA8}" type="presOf" srcId="{838B4C1D-D728-49E3-9B79-08CD3E619DEA}" destId="{AB5E877F-03C0-43F8-93F8-A21B2C008680}" srcOrd="0" destOrd="0" presId="urn:microsoft.com/office/officeart/2005/8/layout/vList2"/>
    <dgm:cxn modelId="{7B3DC439-35F6-43C4-92C6-CDB8A0024DA4}" type="presOf" srcId="{52B77AEA-F1B6-49E5-8914-45610A8CD6F7}" destId="{0BD969DC-3A3C-4C90-93D2-56138B118E89}" srcOrd="0" destOrd="0" presId="urn:microsoft.com/office/officeart/2005/8/layout/vList2"/>
    <dgm:cxn modelId="{32FE0540-E203-49F6-8B9F-17034D132E67}" srcId="{2E89D73C-CB79-420B-A53D-0C1397250C87}" destId="{29D9E6CD-660D-4DBA-A0D1-B2AEDAF93672}" srcOrd="3" destOrd="0" parTransId="{AC8A0F21-B8F1-4E15-9AC9-C2DAA906712A}" sibTransId="{BA2A939F-1E01-41D5-8E3A-5B619C214CA1}"/>
    <dgm:cxn modelId="{BE009E67-98EB-414D-BE54-FE0870B220B2}" type="presOf" srcId="{4E652C8C-22A8-497E-B612-D49A87358DED}" destId="{4751488C-B68F-4721-8B12-C70766A88BA0}" srcOrd="0" destOrd="0" presId="urn:microsoft.com/office/officeart/2005/8/layout/vList2"/>
    <dgm:cxn modelId="{CA6695A5-7BCB-4E32-88D0-5C983269302E}" type="presOf" srcId="{29D9E6CD-660D-4DBA-A0D1-B2AEDAF93672}" destId="{B877D449-AAEA-4740-9CD7-E15E536E5A12}" srcOrd="0" destOrd="0" presId="urn:microsoft.com/office/officeart/2005/8/layout/vList2"/>
    <dgm:cxn modelId="{93C4AEAE-4073-41F6-AE5C-C2EB350477DA}" srcId="{2E89D73C-CB79-420B-A53D-0C1397250C87}" destId="{4E652C8C-22A8-497E-B612-D49A87358DED}" srcOrd="2" destOrd="0" parTransId="{33C66862-B559-4E48-9462-9EA4F8A9944E}" sibTransId="{F5DFC8F9-5C9F-413B-853F-CDED4776E24E}"/>
    <dgm:cxn modelId="{2B15CDB4-0078-4113-9C1D-5AF773A860A7}" srcId="{2E89D73C-CB79-420B-A53D-0C1397250C87}" destId="{52B77AEA-F1B6-49E5-8914-45610A8CD6F7}" srcOrd="0" destOrd="0" parTransId="{0E152647-3F39-4212-9E08-EF0EE21415ED}" sibTransId="{E1F5EE4E-B792-4851-9292-5EA37A9ED3CA}"/>
    <dgm:cxn modelId="{CBAFA67D-A3BD-4043-915E-8A83916E20B7}" type="presParOf" srcId="{353CB121-6AB4-4B46-96ED-9ECE83B0EF5C}" destId="{0BD969DC-3A3C-4C90-93D2-56138B118E89}" srcOrd="0" destOrd="0" presId="urn:microsoft.com/office/officeart/2005/8/layout/vList2"/>
    <dgm:cxn modelId="{597E6508-02A9-4C0D-8959-D9AFA09D6B28}" type="presParOf" srcId="{353CB121-6AB4-4B46-96ED-9ECE83B0EF5C}" destId="{2C9BC01E-6031-463B-B514-D8D3D1AF8325}" srcOrd="1" destOrd="0" presId="urn:microsoft.com/office/officeart/2005/8/layout/vList2"/>
    <dgm:cxn modelId="{3F0BFE4C-8E50-4AD6-BB52-6FE0A056D118}" type="presParOf" srcId="{353CB121-6AB4-4B46-96ED-9ECE83B0EF5C}" destId="{AB5E877F-03C0-43F8-93F8-A21B2C008680}" srcOrd="2" destOrd="0" presId="urn:microsoft.com/office/officeart/2005/8/layout/vList2"/>
    <dgm:cxn modelId="{0CAB960D-A114-46BE-84C7-03DD9C131DDD}" type="presParOf" srcId="{353CB121-6AB4-4B46-96ED-9ECE83B0EF5C}" destId="{F15E43B3-88F9-4B5B-A519-4038605581DA}" srcOrd="3" destOrd="0" presId="urn:microsoft.com/office/officeart/2005/8/layout/vList2"/>
    <dgm:cxn modelId="{8954CD64-A4BC-47EA-B2F9-5BFA5B6FB440}" type="presParOf" srcId="{353CB121-6AB4-4B46-96ED-9ECE83B0EF5C}" destId="{4751488C-B68F-4721-8B12-C70766A88BA0}" srcOrd="4" destOrd="0" presId="urn:microsoft.com/office/officeart/2005/8/layout/vList2"/>
    <dgm:cxn modelId="{457CD22E-3DA4-4B75-8964-8695196B5395}" type="presParOf" srcId="{353CB121-6AB4-4B46-96ED-9ECE83B0EF5C}" destId="{8295C49A-0CBA-4381-B81F-525A23C2048F}" srcOrd="5" destOrd="0" presId="urn:microsoft.com/office/officeart/2005/8/layout/vList2"/>
    <dgm:cxn modelId="{73918AE7-58FE-4955-B315-CF13882B9636}" type="presParOf" srcId="{353CB121-6AB4-4B46-96ED-9ECE83B0EF5C}" destId="{B877D449-AAEA-4740-9CD7-E15E536E5A1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3409E3-F83E-486D-9D84-1360141AFC4C}" type="doc">
      <dgm:prSet loTypeId="urn:microsoft.com/office/officeart/2016/7/layout/VerticalDownArrowProcess" loCatId="process" qsTypeId="urn:microsoft.com/office/officeart/2005/8/quickstyle/simple4" qsCatId="simple" csTypeId="urn:microsoft.com/office/officeart/2005/8/colors/colorful1" csCatId="colorful" phldr="1"/>
      <dgm:spPr/>
      <dgm:t>
        <a:bodyPr/>
        <a:lstStyle/>
        <a:p>
          <a:endParaRPr lang="en-US"/>
        </a:p>
      </dgm:t>
    </dgm:pt>
    <dgm:pt modelId="{8CA165DF-3295-45A2-AE78-F08366917523}">
      <dgm:prSet/>
      <dgm:spPr>
        <a:solidFill>
          <a:schemeClr val="tx2"/>
        </a:solidFill>
        <a:ln>
          <a:solidFill>
            <a:schemeClr val="accent1"/>
          </a:solidFill>
        </a:ln>
      </dgm:spPr>
      <dgm:t>
        <a:bodyPr/>
        <a:lstStyle/>
        <a:p>
          <a:r>
            <a:rPr lang="en-US" dirty="0"/>
            <a:t>Create</a:t>
          </a:r>
        </a:p>
      </dgm:t>
    </dgm:pt>
    <dgm:pt modelId="{6507359B-12FE-480F-9B11-4FBB86BB9D3F}" type="parTrans" cxnId="{780B45B9-8F84-48F2-A255-AA9C784D67FB}">
      <dgm:prSet/>
      <dgm:spPr/>
      <dgm:t>
        <a:bodyPr/>
        <a:lstStyle/>
        <a:p>
          <a:endParaRPr lang="en-US"/>
        </a:p>
      </dgm:t>
    </dgm:pt>
    <dgm:pt modelId="{A7567864-1494-4667-AC61-B44CDE586A7E}" type="sibTrans" cxnId="{780B45B9-8F84-48F2-A255-AA9C784D67FB}">
      <dgm:prSet/>
      <dgm:spPr/>
      <dgm:t>
        <a:bodyPr/>
        <a:lstStyle/>
        <a:p>
          <a:endParaRPr lang="en-US"/>
        </a:p>
      </dgm:t>
    </dgm:pt>
    <dgm:pt modelId="{6D8179FD-B918-49DD-8FB1-A57BF9364855}">
      <dgm:prSet custT="1"/>
      <dgm:spPr/>
      <dgm:t>
        <a:bodyPr/>
        <a:lstStyle/>
        <a:p>
          <a:r>
            <a:rPr lang="en-US" sz="1800" dirty="0"/>
            <a:t>Create train model</a:t>
          </a:r>
        </a:p>
      </dgm:t>
    </dgm:pt>
    <dgm:pt modelId="{4578B5FD-1746-437F-82DA-FCDB1E4977A7}" type="parTrans" cxnId="{29B46D8E-A7BC-4A66-9C77-0FFF16AC9A09}">
      <dgm:prSet/>
      <dgm:spPr/>
      <dgm:t>
        <a:bodyPr/>
        <a:lstStyle/>
        <a:p>
          <a:endParaRPr lang="en-US"/>
        </a:p>
      </dgm:t>
    </dgm:pt>
    <dgm:pt modelId="{4521CB0C-3185-4523-A784-E5B45DE19C48}" type="sibTrans" cxnId="{29B46D8E-A7BC-4A66-9C77-0FFF16AC9A09}">
      <dgm:prSet/>
      <dgm:spPr/>
      <dgm:t>
        <a:bodyPr/>
        <a:lstStyle/>
        <a:p>
          <a:endParaRPr lang="en-US"/>
        </a:p>
      </dgm:t>
    </dgm:pt>
    <dgm:pt modelId="{AE13EDCF-5AED-4378-B656-850A26818239}">
      <dgm:prSet/>
      <dgm:spPr>
        <a:solidFill>
          <a:schemeClr val="accent1"/>
        </a:solidFill>
      </dgm:spPr>
      <dgm:t>
        <a:bodyPr/>
        <a:lstStyle/>
        <a:p>
          <a:r>
            <a:rPr lang="en-US" dirty="0"/>
            <a:t>Output</a:t>
          </a:r>
        </a:p>
      </dgm:t>
    </dgm:pt>
    <dgm:pt modelId="{046066EC-F684-4239-AD7D-A007AA8726F6}" type="parTrans" cxnId="{EDCC6289-1B50-42A8-ABE9-73F24813CB8D}">
      <dgm:prSet/>
      <dgm:spPr/>
      <dgm:t>
        <a:bodyPr/>
        <a:lstStyle/>
        <a:p>
          <a:endParaRPr lang="en-US"/>
        </a:p>
      </dgm:t>
    </dgm:pt>
    <dgm:pt modelId="{77C9BC4A-C5EA-41D2-B95D-5BE369FC8133}" type="sibTrans" cxnId="{EDCC6289-1B50-42A8-ABE9-73F24813CB8D}">
      <dgm:prSet/>
      <dgm:spPr/>
      <dgm:t>
        <a:bodyPr/>
        <a:lstStyle/>
        <a:p>
          <a:endParaRPr lang="en-US"/>
        </a:p>
      </dgm:t>
    </dgm:pt>
    <dgm:pt modelId="{9D32C4DD-63C7-4B34-ADE9-72942E7198C8}">
      <dgm:prSet custT="1"/>
      <dgm:spPr/>
      <dgm:t>
        <a:bodyPr/>
        <a:lstStyle/>
        <a:p>
          <a:r>
            <a:rPr lang="en-US" sz="1800" dirty="0"/>
            <a:t>Output: 1063 out of 1338 observations</a:t>
          </a:r>
        </a:p>
      </dgm:t>
    </dgm:pt>
    <dgm:pt modelId="{A3437E5A-25E3-4AB4-8DD0-ABAC17E3831F}" type="parTrans" cxnId="{138F7F77-4BBE-4F2F-90B8-D9B108A91CE8}">
      <dgm:prSet/>
      <dgm:spPr/>
      <dgm:t>
        <a:bodyPr/>
        <a:lstStyle/>
        <a:p>
          <a:endParaRPr lang="en-US"/>
        </a:p>
      </dgm:t>
    </dgm:pt>
    <dgm:pt modelId="{6AB0C93C-5392-433C-AFD6-45A6C698D9B7}" type="sibTrans" cxnId="{138F7F77-4BBE-4F2F-90B8-D9B108A91CE8}">
      <dgm:prSet/>
      <dgm:spPr/>
      <dgm:t>
        <a:bodyPr/>
        <a:lstStyle/>
        <a:p>
          <a:endParaRPr lang="en-US"/>
        </a:p>
      </dgm:t>
    </dgm:pt>
    <dgm:pt modelId="{8A830101-8DBD-465E-9A6A-739332A21394}">
      <dgm:prSet/>
      <dgm:spPr>
        <a:solidFill>
          <a:schemeClr val="tx2"/>
        </a:solidFill>
      </dgm:spPr>
      <dgm:t>
        <a:bodyPr/>
        <a:lstStyle/>
        <a:p>
          <a:r>
            <a:rPr lang="en-US" dirty="0"/>
            <a:t>Create</a:t>
          </a:r>
        </a:p>
      </dgm:t>
    </dgm:pt>
    <dgm:pt modelId="{FD9F3827-27B2-4E65-8F16-E7CC7EC4A288}" type="parTrans" cxnId="{8D3E00CF-E476-4EBA-8812-DF0CCC65F2CE}">
      <dgm:prSet/>
      <dgm:spPr/>
      <dgm:t>
        <a:bodyPr/>
        <a:lstStyle/>
        <a:p>
          <a:endParaRPr lang="en-US"/>
        </a:p>
      </dgm:t>
    </dgm:pt>
    <dgm:pt modelId="{11B6EECD-3DE3-42FD-B5AC-160DF5DFFB9D}" type="sibTrans" cxnId="{8D3E00CF-E476-4EBA-8812-DF0CCC65F2CE}">
      <dgm:prSet/>
      <dgm:spPr/>
      <dgm:t>
        <a:bodyPr/>
        <a:lstStyle/>
        <a:p>
          <a:endParaRPr lang="en-US"/>
        </a:p>
      </dgm:t>
    </dgm:pt>
    <dgm:pt modelId="{7B09008A-2D6E-4E9A-B9F8-20338ECAACBF}">
      <dgm:prSet custT="1"/>
      <dgm:spPr/>
      <dgm:t>
        <a:bodyPr/>
        <a:lstStyle/>
        <a:p>
          <a:r>
            <a:rPr lang="en-US" sz="1800" dirty="0"/>
            <a:t>Create test model</a:t>
          </a:r>
        </a:p>
      </dgm:t>
    </dgm:pt>
    <dgm:pt modelId="{4A61D1D7-2F7C-4EC9-9BA2-E96786D164BB}" type="parTrans" cxnId="{784D17BD-E3B2-4FE7-88AD-83348EA90BBC}">
      <dgm:prSet/>
      <dgm:spPr/>
      <dgm:t>
        <a:bodyPr/>
        <a:lstStyle/>
        <a:p>
          <a:endParaRPr lang="en-US"/>
        </a:p>
      </dgm:t>
    </dgm:pt>
    <dgm:pt modelId="{AEC36767-81BD-473A-8B13-9E97C2EB6616}" type="sibTrans" cxnId="{784D17BD-E3B2-4FE7-88AD-83348EA90BBC}">
      <dgm:prSet/>
      <dgm:spPr/>
      <dgm:t>
        <a:bodyPr/>
        <a:lstStyle/>
        <a:p>
          <a:endParaRPr lang="en-US"/>
        </a:p>
      </dgm:t>
    </dgm:pt>
    <dgm:pt modelId="{C01AC1A1-4B3B-4A70-B43F-BBD8A4A3C6AD}">
      <dgm:prSet/>
      <dgm:spPr>
        <a:solidFill>
          <a:schemeClr val="accent1"/>
        </a:solidFill>
      </dgm:spPr>
      <dgm:t>
        <a:bodyPr/>
        <a:lstStyle/>
        <a:p>
          <a:r>
            <a:rPr lang="en-US"/>
            <a:t>Output</a:t>
          </a:r>
        </a:p>
      </dgm:t>
    </dgm:pt>
    <dgm:pt modelId="{E1BCC05B-E9A4-4384-BA8F-28AAA13ED3C8}" type="parTrans" cxnId="{26DA5E2B-FFF5-4765-9978-29294F63AF2B}">
      <dgm:prSet/>
      <dgm:spPr/>
      <dgm:t>
        <a:bodyPr/>
        <a:lstStyle/>
        <a:p>
          <a:endParaRPr lang="en-US"/>
        </a:p>
      </dgm:t>
    </dgm:pt>
    <dgm:pt modelId="{D43BBA62-D323-4B66-98BB-60F620095109}" type="sibTrans" cxnId="{26DA5E2B-FFF5-4765-9978-29294F63AF2B}">
      <dgm:prSet/>
      <dgm:spPr/>
      <dgm:t>
        <a:bodyPr/>
        <a:lstStyle/>
        <a:p>
          <a:endParaRPr lang="en-US"/>
        </a:p>
      </dgm:t>
    </dgm:pt>
    <dgm:pt modelId="{86164590-88E4-4685-A095-137A1E7B9A17}">
      <dgm:prSet custT="1"/>
      <dgm:spPr/>
      <dgm:t>
        <a:bodyPr/>
        <a:lstStyle/>
        <a:p>
          <a:r>
            <a:rPr lang="en-US" sz="1800" dirty="0"/>
            <a:t>Output: 268 out of 1338 observations</a:t>
          </a:r>
        </a:p>
      </dgm:t>
    </dgm:pt>
    <dgm:pt modelId="{19B1CC61-5FA1-4EAF-BBE8-730F86AA56B4}" type="parTrans" cxnId="{C4B554A5-A4CF-4050-AF58-3A89CD077291}">
      <dgm:prSet/>
      <dgm:spPr/>
      <dgm:t>
        <a:bodyPr/>
        <a:lstStyle/>
        <a:p>
          <a:endParaRPr lang="en-US"/>
        </a:p>
      </dgm:t>
    </dgm:pt>
    <dgm:pt modelId="{61539B87-A4A9-4842-B22E-E9BAE5370F22}" type="sibTrans" cxnId="{C4B554A5-A4CF-4050-AF58-3A89CD077291}">
      <dgm:prSet/>
      <dgm:spPr/>
      <dgm:t>
        <a:bodyPr/>
        <a:lstStyle/>
        <a:p>
          <a:endParaRPr lang="en-US"/>
        </a:p>
      </dgm:t>
    </dgm:pt>
    <dgm:pt modelId="{7DD37B63-C4E8-4982-B8F0-3C0B1752EC73}">
      <dgm:prSet/>
      <dgm:spPr>
        <a:solidFill>
          <a:schemeClr val="tx2"/>
        </a:solidFill>
      </dgm:spPr>
      <dgm:t>
        <a:bodyPr/>
        <a:lstStyle/>
        <a:p>
          <a:r>
            <a:rPr lang="en-US"/>
            <a:t>Predict</a:t>
          </a:r>
        </a:p>
      </dgm:t>
    </dgm:pt>
    <dgm:pt modelId="{5561DEB7-4E1E-427F-A7EB-5B5C33134FA1}" type="parTrans" cxnId="{A21400D5-ED6A-480A-AC56-6429B0A515F7}">
      <dgm:prSet/>
      <dgm:spPr/>
      <dgm:t>
        <a:bodyPr/>
        <a:lstStyle/>
        <a:p>
          <a:endParaRPr lang="en-US"/>
        </a:p>
      </dgm:t>
    </dgm:pt>
    <dgm:pt modelId="{2952ED6B-1190-455D-93CF-94BFDCC0CE6B}" type="sibTrans" cxnId="{A21400D5-ED6A-480A-AC56-6429B0A515F7}">
      <dgm:prSet/>
      <dgm:spPr/>
      <dgm:t>
        <a:bodyPr/>
        <a:lstStyle/>
        <a:p>
          <a:endParaRPr lang="en-US"/>
        </a:p>
      </dgm:t>
    </dgm:pt>
    <dgm:pt modelId="{11C06352-F0E1-4921-B429-DD7E498E75B0}">
      <dgm:prSet custT="1"/>
      <dgm:spPr/>
      <dgm:t>
        <a:bodyPr/>
        <a:lstStyle/>
        <a:p>
          <a:r>
            <a:rPr lang="en-US" sz="1800" dirty="0"/>
            <a:t>Predict the model</a:t>
          </a:r>
        </a:p>
      </dgm:t>
    </dgm:pt>
    <dgm:pt modelId="{98E8C6CB-73AA-43AE-9287-E7233A234AD4}" type="parTrans" cxnId="{38B19E94-A018-4383-AA28-8AAAD711E64A}">
      <dgm:prSet/>
      <dgm:spPr/>
      <dgm:t>
        <a:bodyPr/>
        <a:lstStyle/>
        <a:p>
          <a:endParaRPr lang="en-US"/>
        </a:p>
      </dgm:t>
    </dgm:pt>
    <dgm:pt modelId="{E7E5D8A6-3FBC-40F8-B84E-7B2225CCCE75}" type="sibTrans" cxnId="{38B19E94-A018-4383-AA28-8AAAD711E64A}">
      <dgm:prSet/>
      <dgm:spPr/>
      <dgm:t>
        <a:bodyPr/>
        <a:lstStyle/>
        <a:p>
          <a:endParaRPr lang="en-US"/>
        </a:p>
      </dgm:t>
    </dgm:pt>
    <dgm:pt modelId="{641303EC-D7EA-40F3-9DBC-5AAB63D57550}">
      <dgm:prSet/>
      <dgm:spPr>
        <a:solidFill>
          <a:schemeClr val="accent1"/>
        </a:solidFill>
      </dgm:spPr>
      <dgm:t>
        <a:bodyPr/>
        <a:lstStyle/>
        <a:p>
          <a:r>
            <a:rPr lang="en-US"/>
            <a:t>Calculate</a:t>
          </a:r>
        </a:p>
      </dgm:t>
    </dgm:pt>
    <dgm:pt modelId="{CF4FF36F-499B-4A1B-BD01-599B563DBC47}" type="parTrans" cxnId="{F3E7C18E-5CF8-45A9-81E7-1540D1BC912C}">
      <dgm:prSet/>
      <dgm:spPr/>
      <dgm:t>
        <a:bodyPr/>
        <a:lstStyle/>
        <a:p>
          <a:endParaRPr lang="en-US"/>
        </a:p>
      </dgm:t>
    </dgm:pt>
    <dgm:pt modelId="{B44143F8-E99D-4875-BA83-85505781E17D}" type="sibTrans" cxnId="{F3E7C18E-5CF8-45A9-81E7-1540D1BC912C}">
      <dgm:prSet/>
      <dgm:spPr/>
      <dgm:t>
        <a:bodyPr/>
        <a:lstStyle/>
        <a:p>
          <a:endParaRPr lang="en-US"/>
        </a:p>
      </dgm:t>
    </dgm:pt>
    <dgm:pt modelId="{B287E9E3-EA70-4FDB-A5C1-08A66A546D25}">
      <dgm:prSet custT="1"/>
      <dgm:spPr/>
      <dgm:t>
        <a:bodyPr/>
        <a:lstStyle/>
        <a:p>
          <a:r>
            <a:rPr lang="en-US" sz="1800" dirty="0"/>
            <a:t>Calculate RMSE</a:t>
          </a:r>
        </a:p>
      </dgm:t>
    </dgm:pt>
    <dgm:pt modelId="{EB0A67AD-0935-4A69-BFCF-B2C087360EEF}" type="parTrans" cxnId="{DBF1C9BD-14A5-4D75-AB43-5ACE234457C2}">
      <dgm:prSet/>
      <dgm:spPr/>
      <dgm:t>
        <a:bodyPr/>
        <a:lstStyle/>
        <a:p>
          <a:endParaRPr lang="en-US"/>
        </a:p>
      </dgm:t>
    </dgm:pt>
    <dgm:pt modelId="{033734E3-C584-42AD-A538-7F789E98C937}" type="sibTrans" cxnId="{DBF1C9BD-14A5-4D75-AB43-5ACE234457C2}">
      <dgm:prSet/>
      <dgm:spPr/>
      <dgm:t>
        <a:bodyPr/>
        <a:lstStyle/>
        <a:p>
          <a:endParaRPr lang="en-US"/>
        </a:p>
      </dgm:t>
    </dgm:pt>
    <dgm:pt modelId="{847A8878-F16B-47FF-BE44-0EE6AE07E083}">
      <dgm:prSet/>
      <dgm:spPr>
        <a:solidFill>
          <a:schemeClr val="tx2"/>
        </a:solidFill>
      </dgm:spPr>
      <dgm:t>
        <a:bodyPr/>
        <a:lstStyle/>
        <a:p>
          <a:r>
            <a:rPr lang="en-US" dirty="0"/>
            <a:t>Output</a:t>
          </a:r>
        </a:p>
      </dgm:t>
    </dgm:pt>
    <dgm:pt modelId="{1DBCA0C8-D293-41E3-9B46-F5B8F4217B95}" type="parTrans" cxnId="{026A717A-7061-46AD-95D0-5CAC6BF80857}">
      <dgm:prSet/>
      <dgm:spPr/>
      <dgm:t>
        <a:bodyPr/>
        <a:lstStyle/>
        <a:p>
          <a:endParaRPr lang="en-US"/>
        </a:p>
      </dgm:t>
    </dgm:pt>
    <dgm:pt modelId="{F03253A6-F88C-4DC6-A481-52DEFAD3ADE2}" type="sibTrans" cxnId="{026A717A-7061-46AD-95D0-5CAC6BF80857}">
      <dgm:prSet/>
      <dgm:spPr/>
      <dgm:t>
        <a:bodyPr/>
        <a:lstStyle/>
        <a:p>
          <a:endParaRPr lang="en-US"/>
        </a:p>
      </dgm:t>
    </dgm:pt>
    <dgm:pt modelId="{45642B9A-834B-4D58-8AEA-A2753A72EAEF}">
      <dgm:prSet custT="1"/>
      <dgm:spPr/>
      <dgm:t>
        <a:bodyPr/>
        <a:lstStyle/>
        <a:p>
          <a:r>
            <a:rPr lang="en-US" sz="1800" dirty="0"/>
            <a:t>0.4330 (lower the RMSE better the fit)</a:t>
          </a:r>
        </a:p>
      </dgm:t>
    </dgm:pt>
    <dgm:pt modelId="{61D278FA-6630-47E8-9722-44097F44158D}" type="parTrans" cxnId="{ED1C3CA2-A8BB-4ED9-8540-65B11E388A0A}">
      <dgm:prSet/>
      <dgm:spPr/>
      <dgm:t>
        <a:bodyPr/>
        <a:lstStyle/>
        <a:p>
          <a:endParaRPr lang="en-US"/>
        </a:p>
      </dgm:t>
    </dgm:pt>
    <dgm:pt modelId="{A4A0FE0D-41CE-4B74-8775-2035523AEE8A}" type="sibTrans" cxnId="{ED1C3CA2-A8BB-4ED9-8540-65B11E388A0A}">
      <dgm:prSet/>
      <dgm:spPr/>
      <dgm:t>
        <a:bodyPr/>
        <a:lstStyle/>
        <a:p>
          <a:endParaRPr lang="en-US"/>
        </a:p>
      </dgm:t>
    </dgm:pt>
    <dgm:pt modelId="{200A783E-B7F3-48B6-8D44-D089B9300ED6}" type="pres">
      <dgm:prSet presAssocID="{403409E3-F83E-486D-9D84-1360141AFC4C}" presName="Name0" presStyleCnt="0">
        <dgm:presLayoutVars>
          <dgm:dir/>
          <dgm:animLvl val="lvl"/>
          <dgm:resizeHandles val="exact"/>
        </dgm:presLayoutVars>
      </dgm:prSet>
      <dgm:spPr/>
    </dgm:pt>
    <dgm:pt modelId="{F8D1413A-322B-4E63-A0A1-2D3A9D2D0A52}" type="pres">
      <dgm:prSet presAssocID="{847A8878-F16B-47FF-BE44-0EE6AE07E083}" presName="boxAndChildren" presStyleCnt="0"/>
      <dgm:spPr/>
    </dgm:pt>
    <dgm:pt modelId="{07D46E36-07D4-4C28-BD7D-2FDF8B902C63}" type="pres">
      <dgm:prSet presAssocID="{847A8878-F16B-47FF-BE44-0EE6AE07E083}" presName="parentTextBox" presStyleLbl="alignNode1" presStyleIdx="0" presStyleCnt="7"/>
      <dgm:spPr/>
    </dgm:pt>
    <dgm:pt modelId="{F19D86FE-AC38-456C-8851-2B65E1BB8714}" type="pres">
      <dgm:prSet presAssocID="{847A8878-F16B-47FF-BE44-0EE6AE07E083}" presName="descendantBox" presStyleLbl="bgAccFollowNode1" presStyleIdx="0" presStyleCnt="7"/>
      <dgm:spPr/>
    </dgm:pt>
    <dgm:pt modelId="{6A16D3DD-F645-4F4B-9A87-39E8798EE047}" type="pres">
      <dgm:prSet presAssocID="{B44143F8-E99D-4875-BA83-85505781E17D}" presName="sp" presStyleCnt="0"/>
      <dgm:spPr/>
    </dgm:pt>
    <dgm:pt modelId="{1B59B875-1B29-4F95-9A6B-467CDFD52161}" type="pres">
      <dgm:prSet presAssocID="{641303EC-D7EA-40F3-9DBC-5AAB63D57550}" presName="arrowAndChildren" presStyleCnt="0"/>
      <dgm:spPr/>
    </dgm:pt>
    <dgm:pt modelId="{BEF230B4-3CEE-4DBC-A6A4-AF9CABE8A463}" type="pres">
      <dgm:prSet presAssocID="{641303EC-D7EA-40F3-9DBC-5AAB63D57550}" presName="parentTextArrow" presStyleLbl="node1" presStyleIdx="0" presStyleCnt="0"/>
      <dgm:spPr/>
    </dgm:pt>
    <dgm:pt modelId="{BAC93FD0-0842-4BF4-827C-8E74E613C03F}" type="pres">
      <dgm:prSet presAssocID="{641303EC-D7EA-40F3-9DBC-5AAB63D57550}" presName="arrow" presStyleLbl="alignNode1" presStyleIdx="1" presStyleCnt="7"/>
      <dgm:spPr/>
    </dgm:pt>
    <dgm:pt modelId="{15737B31-B2E7-41D6-8153-7D1F72C96F3E}" type="pres">
      <dgm:prSet presAssocID="{641303EC-D7EA-40F3-9DBC-5AAB63D57550}" presName="descendantArrow" presStyleLbl="bgAccFollowNode1" presStyleIdx="1" presStyleCnt="7"/>
      <dgm:spPr/>
    </dgm:pt>
    <dgm:pt modelId="{413625E3-9401-47FE-B80F-FF653E129B1C}" type="pres">
      <dgm:prSet presAssocID="{2952ED6B-1190-455D-93CF-94BFDCC0CE6B}" presName="sp" presStyleCnt="0"/>
      <dgm:spPr/>
    </dgm:pt>
    <dgm:pt modelId="{D34CC9F5-BFB5-4FCF-A570-593966431EC2}" type="pres">
      <dgm:prSet presAssocID="{7DD37B63-C4E8-4982-B8F0-3C0B1752EC73}" presName="arrowAndChildren" presStyleCnt="0"/>
      <dgm:spPr/>
    </dgm:pt>
    <dgm:pt modelId="{9676FAFC-D9CB-411A-BCE9-1118ED79F834}" type="pres">
      <dgm:prSet presAssocID="{7DD37B63-C4E8-4982-B8F0-3C0B1752EC73}" presName="parentTextArrow" presStyleLbl="node1" presStyleIdx="0" presStyleCnt="0"/>
      <dgm:spPr/>
    </dgm:pt>
    <dgm:pt modelId="{3E23BD8C-4CF4-4F72-A329-5AE6E8E4C709}" type="pres">
      <dgm:prSet presAssocID="{7DD37B63-C4E8-4982-B8F0-3C0B1752EC73}" presName="arrow" presStyleLbl="alignNode1" presStyleIdx="2" presStyleCnt="7"/>
      <dgm:spPr/>
    </dgm:pt>
    <dgm:pt modelId="{BBF65C35-B0A4-4024-A8F8-A30865757A55}" type="pres">
      <dgm:prSet presAssocID="{7DD37B63-C4E8-4982-B8F0-3C0B1752EC73}" presName="descendantArrow" presStyleLbl="bgAccFollowNode1" presStyleIdx="2" presStyleCnt="7"/>
      <dgm:spPr/>
    </dgm:pt>
    <dgm:pt modelId="{9A878CD1-5035-4AD5-9C2E-407FD549B4E5}" type="pres">
      <dgm:prSet presAssocID="{D43BBA62-D323-4B66-98BB-60F620095109}" presName="sp" presStyleCnt="0"/>
      <dgm:spPr/>
    </dgm:pt>
    <dgm:pt modelId="{2A3CE906-B099-4F39-B026-346B69FC03BD}" type="pres">
      <dgm:prSet presAssocID="{C01AC1A1-4B3B-4A70-B43F-BBD8A4A3C6AD}" presName="arrowAndChildren" presStyleCnt="0"/>
      <dgm:spPr/>
    </dgm:pt>
    <dgm:pt modelId="{039E71D8-7644-45B9-97D0-8FA023CA3DC3}" type="pres">
      <dgm:prSet presAssocID="{C01AC1A1-4B3B-4A70-B43F-BBD8A4A3C6AD}" presName="parentTextArrow" presStyleLbl="node1" presStyleIdx="0" presStyleCnt="0"/>
      <dgm:spPr/>
    </dgm:pt>
    <dgm:pt modelId="{39412845-0B79-4BB8-B35A-61CC6F2D0E07}" type="pres">
      <dgm:prSet presAssocID="{C01AC1A1-4B3B-4A70-B43F-BBD8A4A3C6AD}" presName="arrow" presStyleLbl="alignNode1" presStyleIdx="3" presStyleCnt="7"/>
      <dgm:spPr/>
    </dgm:pt>
    <dgm:pt modelId="{475E4C92-EA23-4587-B033-1F9B6DB06D3B}" type="pres">
      <dgm:prSet presAssocID="{C01AC1A1-4B3B-4A70-B43F-BBD8A4A3C6AD}" presName="descendantArrow" presStyleLbl="bgAccFollowNode1" presStyleIdx="3" presStyleCnt="7"/>
      <dgm:spPr/>
    </dgm:pt>
    <dgm:pt modelId="{3802F705-E940-41C1-B00A-07DFE28A2B9F}" type="pres">
      <dgm:prSet presAssocID="{11B6EECD-3DE3-42FD-B5AC-160DF5DFFB9D}" presName="sp" presStyleCnt="0"/>
      <dgm:spPr/>
    </dgm:pt>
    <dgm:pt modelId="{91CD72D3-C46F-4CD4-9106-6C2125BE34F8}" type="pres">
      <dgm:prSet presAssocID="{8A830101-8DBD-465E-9A6A-739332A21394}" presName="arrowAndChildren" presStyleCnt="0"/>
      <dgm:spPr/>
    </dgm:pt>
    <dgm:pt modelId="{60BA393C-91C4-4722-ABFC-94A5DD1FBCE6}" type="pres">
      <dgm:prSet presAssocID="{8A830101-8DBD-465E-9A6A-739332A21394}" presName="parentTextArrow" presStyleLbl="node1" presStyleIdx="0" presStyleCnt="0"/>
      <dgm:spPr/>
    </dgm:pt>
    <dgm:pt modelId="{B13C16BA-DF5F-4E55-B3C1-C1BB1F0CF2EF}" type="pres">
      <dgm:prSet presAssocID="{8A830101-8DBD-465E-9A6A-739332A21394}" presName="arrow" presStyleLbl="alignNode1" presStyleIdx="4" presStyleCnt="7"/>
      <dgm:spPr/>
    </dgm:pt>
    <dgm:pt modelId="{342D4EF1-7A31-42FB-9F2B-07339D3ABE6F}" type="pres">
      <dgm:prSet presAssocID="{8A830101-8DBD-465E-9A6A-739332A21394}" presName="descendantArrow" presStyleLbl="bgAccFollowNode1" presStyleIdx="4" presStyleCnt="7"/>
      <dgm:spPr/>
    </dgm:pt>
    <dgm:pt modelId="{E2C2E2B7-0ACF-4B8A-98E0-73736FEAA9B7}" type="pres">
      <dgm:prSet presAssocID="{77C9BC4A-C5EA-41D2-B95D-5BE369FC8133}" presName="sp" presStyleCnt="0"/>
      <dgm:spPr/>
    </dgm:pt>
    <dgm:pt modelId="{DD15081B-90CD-4818-AFC4-86EC8F494000}" type="pres">
      <dgm:prSet presAssocID="{AE13EDCF-5AED-4378-B656-850A26818239}" presName="arrowAndChildren" presStyleCnt="0"/>
      <dgm:spPr/>
    </dgm:pt>
    <dgm:pt modelId="{8C5E9E72-2048-4C5F-9469-389FBEB8B2CA}" type="pres">
      <dgm:prSet presAssocID="{AE13EDCF-5AED-4378-B656-850A26818239}" presName="parentTextArrow" presStyleLbl="node1" presStyleIdx="0" presStyleCnt="0"/>
      <dgm:spPr/>
    </dgm:pt>
    <dgm:pt modelId="{CADEF932-85EA-4A61-894B-79696C513F1A}" type="pres">
      <dgm:prSet presAssocID="{AE13EDCF-5AED-4378-B656-850A26818239}" presName="arrow" presStyleLbl="alignNode1" presStyleIdx="5" presStyleCnt="7"/>
      <dgm:spPr/>
    </dgm:pt>
    <dgm:pt modelId="{73440FD6-134B-46E4-989A-6D48241E7554}" type="pres">
      <dgm:prSet presAssocID="{AE13EDCF-5AED-4378-B656-850A26818239}" presName="descendantArrow" presStyleLbl="bgAccFollowNode1" presStyleIdx="5" presStyleCnt="7"/>
      <dgm:spPr/>
    </dgm:pt>
    <dgm:pt modelId="{B6BD05C8-3DB6-4443-B589-24E985DA8CDA}" type="pres">
      <dgm:prSet presAssocID="{A7567864-1494-4667-AC61-B44CDE586A7E}" presName="sp" presStyleCnt="0"/>
      <dgm:spPr/>
    </dgm:pt>
    <dgm:pt modelId="{9000F17B-8554-4126-997C-D792CBAF67D8}" type="pres">
      <dgm:prSet presAssocID="{8CA165DF-3295-45A2-AE78-F08366917523}" presName="arrowAndChildren" presStyleCnt="0"/>
      <dgm:spPr/>
    </dgm:pt>
    <dgm:pt modelId="{A1C477C9-96A5-42E6-9F8E-6AEBC0EB05A0}" type="pres">
      <dgm:prSet presAssocID="{8CA165DF-3295-45A2-AE78-F08366917523}" presName="parentTextArrow" presStyleLbl="node1" presStyleIdx="0" presStyleCnt="0"/>
      <dgm:spPr/>
    </dgm:pt>
    <dgm:pt modelId="{D2EED48B-140F-4363-920C-46176B1D2190}" type="pres">
      <dgm:prSet presAssocID="{8CA165DF-3295-45A2-AE78-F08366917523}" presName="arrow" presStyleLbl="alignNode1" presStyleIdx="6" presStyleCnt="7"/>
      <dgm:spPr/>
    </dgm:pt>
    <dgm:pt modelId="{D10E4C56-289B-442B-B08B-67DF7ED10B93}" type="pres">
      <dgm:prSet presAssocID="{8CA165DF-3295-45A2-AE78-F08366917523}" presName="descendantArrow" presStyleLbl="bgAccFollowNode1" presStyleIdx="6" presStyleCnt="7"/>
      <dgm:spPr/>
    </dgm:pt>
  </dgm:ptLst>
  <dgm:cxnLst>
    <dgm:cxn modelId="{6B080B13-30B8-4C0A-B102-817C9E04D702}" type="presOf" srcId="{8CA165DF-3295-45A2-AE78-F08366917523}" destId="{A1C477C9-96A5-42E6-9F8E-6AEBC0EB05A0}" srcOrd="0" destOrd="0" presId="urn:microsoft.com/office/officeart/2016/7/layout/VerticalDownArrowProcess"/>
    <dgm:cxn modelId="{8A18E224-17C0-4231-88F0-8EDC0CEA6D60}" type="presOf" srcId="{403409E3-F83E-486D-9D84-1360141AFC4C}" destId="{200A783E-B7F3-48B6-8D44-D089B9300ED6}" srcOrd="0" destOrd="0" presId="urn:microsoft.com/office/officeart/2016/7/layout/VerticalDownArrowProcess"/>
    <dgm:cxn modelId="{26DA5E2B-FFF5-4765-9978-29294F63AF2B}" srcId="{403409E3-F83E-486D-9D84-1360141AFC4C}" destId="{C01AC1A1-4B3B-4A70-B43F-BBD8A4A3C6AD}" srcOrd="3" destOrd="0" parTransId="{E1BCC05B-E9A4-4384-BA8F-28AAA13ED3C8}" sibTransId="{D43BBA62-D323-4B66-98BB-60F620095109}"/>
    <dgm:cxn modelId="{68E8A45C-2863-41A9-9C4E-6EA58D14CF0E}" type="presOf" srcId="{7DD37B63-C4E8-4982-B8F0-3C0B1752EC73}" destId="{3E23BD8C-4CF4-4F72-A329-5AE6E8E4C709}" srcOrd="1" destOrd="0" presId="urn:microsoft.com/office/officeart/2016/7/layout/VerticalDownArrowProcess"/>
    <dgm:cxn modelId="{35835B68-66D5-4B12-9CBB-9D1742DDBCF0}" type="presOf" srcId="{8A830101-8DBD-465E-9A6A-739332A21394}" destId="{60BA393C-91C4-4722-ABFC-94A5DD1FBCE6}" srcOrd="0" destOrd="0" presId="urn:microsoft.com/office/officeart/2016/7/layout/VerticalDownArrowProcess"/>
    <dgm:cxn modelId="{02224F48-6444-47A6-BBE3-86F4200656BE}" type="presOf" srcId="{7DD37B63-C4E8-4982-B8F0-3C0B1752EC73}" destId="{9676FAFC-D9CB-411A-BCE9-1118ED79F834}" srcOrd="0" destOrd="0" presId="urn:microsoft.com/office/officeart/2016/7/layout/VerticalDownArrowProcess"/>
    <dgm:cxn modelId="{3A3DB376-90E8-471B-8F2D-E087A511329B}" type="presOf" srcId="{86164590-88E4-4685-A095-137A1E7B9A17}" destId="{475E4C92-EA23-4587-B033-1F9B6DB06D3B}" srcOrd="0" destOrd="0" presId="urn:microsoft.com/office/officeart/2016/7/layout/VerticalDownArrowProcess"/>
    <dgm:cxn modelId="{138F7F77-4BBE-4F2F-90B8-D9B108A91CE8}" srcId="{AE13EDCF-5AED-4378-B656-850A26818239}" destId="{9D32C4DD-63C7-4B34-ADE9-72942E7198C8}" srcOrd="0" destOrd="0" parTransId="{A3437E5A-25E3-4AB4-8DD0-ABAC17E3831F}" sibTransId="{6AB0C93C-5392-433C-AFD6-45A6C698D9B7}"/>
    <dgm:cxn modelId="{026A717A-7061-46AD-95D0-5CAC6BF80857}" srcId="{403409E3-F83E-486D-9D84-1360141AFC4C}" destId="{847A8878-F16B-47FF-BE44-0EE6AE07E083}" srcOrd="6" destOrd="0" parTransId="{1DBCA0C8-D293-41E3-9B46-F5B8F4217B95}" sibTransId="{F03253A6-F88C-4DC6-A481-52DEFAD3ADE2}"/>
    <dgm:cxn modelId="{90F00A81-3806-4411-9E24-82CC131388EA}" type="presOf" srcId="{7B09008A-2D6E-4E9A-B9F8-20338ECAACBF}" destId="{342D4EF1-7A31-42FB-9F2B-07339D3ABE6F}" srcOrd="0" destOrd="0" presId="urn:microsoft.com/office/officeart/2016/7/layout/VerticalDownArrowProcess"/>
    <dgm:cxn modelId="{EDCC6289-1B50-42A8-ABE9-73F24813CB8D}" srcId="{403409E3-F83E-486D-9D84-1360141AFC4C}" destId="{AE13EDCF-5AED-4378-B656-850A26818239}" srcOrd="1" destOrd="0" parTransId="{046066EC-F684-4239-AD7D-A007AA8726F6}" sibTransId="{77C9BC4A-C5EA-41D2-B95D-5BE369FC8133}"/>
    <dgm:cxn modelId="{2437AE8C-1CBD-470A-9A4D-B3B13A6696DC}" type="presOf" srcId="{847A8878-F16B-47FF-BE44-0EE6AE07E083}" destId="{07D46E36-07D4-4C28-BD7D-2FDF8B902C63}" srcOrd="0" destOrd="0" presId="urn:microsoft.com/office/officeart/2016/7/layout/VerticalDownArrowProcess"/>
    <dgm:cxn modelId="{29B46D8E-A7BC-4A66-9C77-0FFF16AC9A09}" srcId="{8CA165DF-3295-45A2-AE78-F08366917523}" destId="{6D8179FD-B918-49DD-8FB1-A57BF9364855}" srcOrd="0" destOrd="0" parTransId="{4578B5FD-1746-437F-82DA-FCDB1E4977A7}" sibTransId="{4521CB0C-3185-4523-A784-E5B45DE19C48}"/>
    <dgm:cxn modelId="{F3E7C18E-5CF8-45A9-81E7-1540D1BC912C}" srcId="{403409E3-F83E-486D-9D84-1360141AFC4C}" destId="{641303EC-D7EA-40F3-9DBC-5AAB63D57550}" srcOrd="5" destOrd="0" parTransId="{CF4FF36F-499B-4A1B-BD01-599B563DBC47}" sibTransId="{B44143F8-E99D-4875-BA83-85505781E17D}"/>
    <dgm:cxn modelId="{38B19E94-A018-4383-AA28-8AAAD711E64A}" srcId="{7DD37B63-C4E8-4982-B8F0-3C0B1752EC73}" destId="{11C06352-F0E1-4921-B429-DD7E498E75B0}" srcOrd="0" destOrd="0" parTransId="{98E8C6CB-73AA-43AE-9287-E7233A234AD4}" sibTransId="{E7E5D8A6-3FBC-40F8-B84E-7B2225CCCE75}"/>
    <dgm:cxn modelId="{ED1C3CA2-A8BB-4ED9-8540-65B11E388A0A}" srcId="{847A8878-F16B-47FF-BE44-0EE6AE07E083}" destId="{45642B9A-834B-4D58-8AEA-A2753A72EAEF}" srcOrd="0" destOrd="0" parTransId="{61D278FA-6630-47E8-9722-44097F44158D}" sibTransId="{A4A0FE0D-41CE-4B74-8775-2035523AEE8A}"/>
    <dgm:cxn modelId="{C4B554A5-A4CF-4050-AF58-3A89CD077291}" srcId="{C01AC1A1-4B3B-4A70-B43F-BBD8A4A3C6AD}" destId="{86164590-88E4-4685-A095-137A1E7B9A17}" srcOrd="0" destOrd="0" parTransId="{19B1CC61-5FA1-4EAF-BBE8-730F86AA56B4}" sibTransId="{61539B87-A4A9-4842-B22E-E9BAE5370F22}"/>
    <dgm:cxn modelId="{CFD94FA7-EFF2-41D1-B915-38282F509088}" type="presOf" srcId="{C01AC1A1-4B3B-4A70-B43F-BBD8A4A3C6AD}" destId="{039E71D8-7644-45B9-97D0-8FA023CA3DC3}" srcOrd="0" destOrd="0" presId="urn:microsoft.com/office/officeart/2016/7/layout/VerticalDownArrowProcess"/>
    <dgm:cxn modelId="{932F9CB0-085A-4813-A221-2947DF58A929}" type="presOf" srcId="{C01AC1A1-4B3B-4A70-B43F-BBD8A4A3C6AD}" destId="{39412845-0B79-4BB8-B35A-61CC6F2D0E07}" srcOrd="1" destOrd="0" presId="urn:microsoft.com/office/officeart/2016/7/layout/VerticalDownArrowProcess"/>
    <dgm:cxn modelId="{780B45B9-8F84-48F2-A255-AA9C784D67FB}" srcId="{403409E3-F83E-486D-9D84-1360141AFC4C}" destId="{8CA165DF-3295-45A2-AE78-F08366917523}" srcOrd="0" destOrd="0" parTransId="{6507359B-12FE-480F-9B11-4FBB86BB9D3F}" sibTransId="{A7567864-1494-4667-AC61-B44CDE586A7E}"/>
    <dgm:cxn modelId="{784D17BD-E3B2-4FE7-88AD-83348EA90BBC}" srcId="{8A830101-8DBD-465E-9A6A-739332A21394}" destId="{7B09008A-2D6E-4E9A-B9F8-20338ECAACBF}" srcOrd="0" destOrd="0" parTransId="{4A61D1D7-2F7C-4EC9-9BA2-E96786D164BB}" sibTransId="{AEC36767-81BD-473A-8B13-9E97C2EB6616}"/>
    <dgm:cxn modelId="{DBF1C9BD-14A5-4D75-AB43-5ACE234457C2}" srcId="{641303EC-D7EA-40F3-9DBC-5AAB63D57550}" destId="{B287E9E3-EA70-4FDB-A5C1-08A66A546D25}" srcOrd="0" destOrd="0" parTransId="{EB0A67AD-0935-4A69-BFCF-B2C087360EEF}" sibTransId="{033734E3-C584-42AD-A538-7F789E98C937}"/>
    <dgm:cxn modelId="{E7CC56BE-E7E3-4CF4-A9C4-01D36A27B097}" type="presOf" srcId="{AE13EDCF-5AED-4378-B656-850A26818239}" destId="{CADEF932-85EA-4A61-894B-79696C513F1A}" srcOrd="1" destOrd="0" presId="urn:microsoft.com/office/officeart/2016/7/layout/VerticalDownArrowProcess"/>
    <dgm:cxn modelId="{76C902BF-8F51-4071-9A2E-47F181556684}" type="presOf" srcId="{641303EC-D7EA-40F3-9DBC-5AAB63D57550}" destId="{BAC93FD0-0842-4BF4-827C-8E74E613C03F}" srcOrd="1" destOrd="0" presId="urn:microsoft.com/office/officeart/2016/7/layout/VerticalDownArrowProcess"/>
    <dgm:cxn modelId="{7A0B6ABF-94E9-4229-A07D-2F03E80B8536}" type="presOf" srcId="{11C06352-F0E1-4921-B429-DD7E498E75B0}" destId="{BBF65C35-B0A4-4024-A8F8-A30865757A55}" srcOrd="0" destOrd="0" presId="urn:microsoft.com/office/officeart/2016/7/layout/VerticalDownArrowProcess"/>
    <dgm:cxn modelId="{898917CC-1E01-458A-8C93-103657A2E3BD}" type="presOf" srcId="{6D8179FD-B918-49DD-8FB1-A57BF9364855}" destId="{D10E4C56-289B-442B-B08B-67DF7ED10B93}" srcOrd="0" destOrd="0" presId="urn:microsoft.com/office/officeart/2016/7/layout/VerticalDownArrowProcess"/>
    <dgm:cxn modelId="{8D3E00CF-E476-4EBA-8812-DF0CCC65F2CE}" srcId="{403409E3-F83E-486D-9D84-1360141AFC4C}" destId="{8A830101-8DBD-465E-9A6A-739332A21394}" srcOrd="2" destOrd="0" parTransId="{FD9F3827-27B2-4E65-8F16-E7CC7EC4A288}" sibTransId="{11B6EECD-3DE3-42FD-B5AC-160DF5DFFB9D}"/>
    <dgm:cxn modelId="{48D7C5D4-193D-4B89-A103-E45B9BA34E36}" type="presOf" srcId="{45642B9A-834B-4D58-8AEA-A2753A72EAEF}" destId="{F19D86FE-AC38-456C-8851-2B65E1BB8714}" srcOrd="0" destOrd="0" presId="urn:microsoft.com/office/officeart/2016/7/layout/VerticalDownArrowProcess"/>
    <dgm:cxn modelId="{A21400D5-ED6A-480A-AC56-6429B0A515F7}" srcId="{403409E3-F83E-486D-9D84-1360141AFC4C}" destId="{7DD37B63-C4E8-4982-B8F0-3C0B1752EC73}" srcOrd="4" destOrd="0" parTransId="{5561DEB7-4E1E-427F-A7EB-5B5C33134FA1}" sibTransId="{2952ED6B-1190-455D-93CF-94BFDCC0CE6B}"/>
    <dgm:cxn modelId="{EAB043DA-7F34-4BDA-A749-98A93791B0FE}" type="presOf" srcId="{B287E9E3-EA70-4FDB-A5C1-08A66A546D25}" destId="{15737B31-B2E7-41D6-8153-7D1F72C96F3E}" srcOrd="0" destOrd="0" presId="urn:microsoft.com/office/officeart/2016/7/layout/VerticalDownArrowProcess"/>
    <dgm:cxn modelId="{B18952DB-7FBE-4231-94BC-C574D7236BC7}" type="presOf" srcId="{641303EC-D7EA-40F3-9DBC-5AAB63D57550}" destId="{BEF230B4-3CEE-4DBC-A6A4-AF9CABE8A463}" srcOrd="0" destOrd="0" presId="urn:microsoft.com/office/officeart/2016/7/layout/VerticalDownArrowProcess"/>
    <dgm:cxn modelId="{00CB5ADB-E563-4048-84F8-028B9B3FEF13}" type="presOf" srcId="{8A830101-8DBD-465E-9A6A-739332A21394}" destId="{B13C16BA-DF5F-4E55-B3C1-C1BB1F0CF2EF}" srcOrd="1" destOrd="0" presId="urn:microsoft.com/office/officeart/2016/7/layout/VerticalDownArrowProcess"/>
    <dgm:cxn modelId="{F73D25DC-C693-4638-8373-E85298748912}" type="presOf" srcId="{9D32C4DD-63C7-4B34-ADE9-72942E7198C8}" destId="{73440FD6-134B-46E4-989A-6D48241E7554}" srcOrd="0" destOrd="0" presId="urn:microsoft.com/office/officeart/2016/7/layout/VerticalDownArrowProcess"/>
    <dgm:cxn modelId="{14151CE8-E74C-4004-8423-E58A2B92357A}" type="presOf" srcId="{AE13EDCF-5AED-4378-B656-850A26818239}" destId="{8C5E9E72-2048-4C5F-9469-389FBEB8B2CA}" srcOrd="0" destOrd="0" presId="urn:microsoft.com/office/officeart/2016/7/layout/VerticalDownArrowProcess"/>
    <dgm:cxn modelId="{462591FA-E3EA-487C-954E-2FC71EB3D79F}" type="presOf" srcId="{8CA165DF-3295-45A2-AE78-F08366917523}" destId="{D2EED48B-140F-4363-920C-46176B1D2190}" srcOrd="1" destOrd="0" presId="urn:microsoft.com/office/officeart/2016/7/layout/VerticalDownArrowProcess"/>
    <dgm:cxn modelId="{6043E616-35E6-461E-A5AD-983A0CC0AF72}" type="presParOf" srcId="{200A783E-B7F3-48B6-8D44-D089B9300ED6}" destId="{F8D1413A-322B-4E63-A0A1-2D3A9D2D0A52}" srcOrd="0" destOrd="0" presId="urn:microsoft.com/office/officeart/2016/7/layout/VerticalDownArrowProcess"/>
    <dgm:cxn modelId="{5267C0C1-34EC-4580-9E57-EDA911BA6203}" type="presParOf" srcId="{F8D1413A-322B-4E63-A0A1-2D3A9D2D0A52}" destId="{07D46E36-07D4-4C28-BD7D-2FDF8B902C63}" srcOrd="0" destOrd="0" presId="urn:microsoft.com/office/officeart/2016/7/layout/VerticalDownArrowProcess"/>
    <dgm:cxn modelId="{5C6BD0B6-DB24-4369-B851-C08C6B753232}" type="presParOf" srcId="{F8D1413A-322B-4E63-A0A1-2D3A9D2D0A52}" destId="{F19D86FE-AC38-456C-8851-2B65E1BB8714}" srcOrd="1" destOrd="0" presId="urn:microsoft.com/office/officeart/2016/7/layout/VerticalDownArrowProcess"/>
    <dgm:cxn modelId="{F5D490CB-2ECA-4CA9-AD65-E226057DBE63}" type="presParOf" srcId="{200A783E-B7F3-48B6-8D44-D089B9300ED6}" destId="{6A16D3DD-F645-4F4B-9A87-39E8798EE047}" srcOrd="1" destOrd="0" presId="urn:microsoft.com/office/officeart/2016/7/layout/VerticalDownArrowProcess"/>
    <dgm:cxn modelId="{3C646906-F13D-41FC-9380-EABE8795D1F4}" type="presParOf" srcId="{200A783E-B7F3-48B6-8D44-D089B9300ED6}" destId="{1B59B875-1B29-4F95-9A6B-467CDFD52161}" srcOrd="2" destOrd="0" presId="urn:microsoft.com/office/officeart/2016/7/layout/VerticalDownArrowProcess"/>
    <dgm:cxn modelId="{A7D2B7E2-3B1C-48A7-A956-B7F0D38099ED}" type="presParOf" srcId="{1B59B875-1B29-4F95-9A6B-467CDFD52161}" destId="{BEF230B4-3CEE-4DBC-A6A4-AF9CABE8A463}" srcOrd="0" destOrd="0" presId="urn:microsoft.com/office/officeart/2016/7/layout/VerticalDownArrowProcess"/>
    <dgm:cxn modelId="{30DEAAE2-DC41-46C5-A0D0-3C47B3F4BC8A}" type="presParOf" srcId="{1B59B875-1B29-4F95-9A6B-467CDFD52161}" destId="{BAC93FD0-0842-4BF4-827C-8E74E613C03F}" srcOrd="1" destOrd="0" presId="urn:microsoft.com/office/officeart/2016/7/layout/VerticalDownArrowProcess"/>
    <dgm:cxn modelId="{8E9332D5-3889-488A-893D-D94CAE6DAFE1}" type="presParOf" srcId="{1B59B875-1B29-4F95-9A6B-467CDFD52161}" destId="{15737B31-B2E7-41D6-8153-7D1F72C96F3E}" srcOrd="2" destOrd="0" presId="urn:microsoft.com/office/officeart/2016/7/layout/VerticalDownArrowProcess"/>
    <dgm:cxn modelId="{E7264C0C-3680-4798-BE2B-F4026C6B2F55}" type="presParOf" srcId="{200A783E-B7F3-48B6-8D44-D089B9300ED6}" destId="{413625E3-9401-47FE-B80F-FF653E129B1C}" srcOrd="3" destOrd="0" presId="urn:microsoft.com/office/officeart/2016/7/layout/VerticalDownArrowProcess"/>
    <dgm:cxn modelId="{1F305B39-72FA-4D2C-9333-38E157AC76EE}" type="presParOf" srcId="{200A783E-B7F3-48B6-8D44-D089B9300ED6}" destId="{D34CC9F5-BFB5-4FCF-A570-593966431EC2}" srcOrd="4" destOrd="0" presId="urn:microsoft.com/office/officeart/2016/7/layout/VerticalDownArrowProcess"/>
    <dgm:cxn modelId="{AB7422D5-BFD7-4573-BBA3-8DF6961E59EB}" type="presParOf" srcId="{D34CC9F5-BFB5-4FCF-A570-593966431EC2}" destId="{9676FAFC-D9CB-411A-BCE9-1118ED79F834}" srcOrd="0" destOrd="0" presId="urn:microsoft.com/office/officeart/2016/7/layout/VerticalDownArrowProcess"/>
    <dgm:cxn modelId="{FC98C33B-31D9-46D7-B547-F3B1F9DB6744}" type="presParOf" srcId="{D34CC9F5-BFB5-4FCF-A570-593966431EC2}" destId="{3E23BD8C-4CF4-4F72-A329-5AE6E8E4C709}" srcOrd="1" destOrd="0" presId="urn:microsoft.com/office/officeart/2016/7/layout/VerticalDownArrowProcess"/>
    <dgm:cxn modelId="{FB26AF37-7CC9-4C83-A9BE-7D478701D5D9}" type="presParOf" srcId="{D34CC9F5-BFB5-4FCF-A570-593966431EC2}" destId="{BBF65C35-B0A4-4024-A8F8-A30865757A55}" srcOrd="2" destOrd="0" presId="urn:microsoft.com/office/officeart/2016/7/layout/VerticalDownArrowProcess"/>
    <dgm:cxn modelId="{A8393394-B463-4E45-8B8F-8A2CF7DEB1B9}" type="presParOf" srcId="{200A783E-B7F3-48B6-8D44-D089B9300ED6}" destId="{9A878CD1-5035-4AD5-9C2E-407FD549B4E5}" srcOrd="5" destOrd="0" presId="urn:microsoft.com/office/officeart/2016/7/layout/VerticalDownArrowProcess"/>
    <dgm:cxn modelId="{FA8EFA10-C47F-49EF-893C-B3BBE8EED2AE}" type="presParOf" srcId="{200A783E-B7F3-48B6-8D44-D089B9300ED6}" destId="{2A3CE906-B099-4F39-B026-346B69FC03BD}" srcOrd="6" destOrd="0" presId="urn:microsoft.com/office/officeart/2016/7/layout/VerticalDownArrowProcess"/>
    <dgm:cxn modelId="{B25AECDF-068B-4577-BB8A-82ABDD49B6F6}" type="presParOf" srcId="{2A3CE906-B099-4F39-B026-346B69FC03BD}" destId="{039E71D8-7644-45B9-97D0-8FA023CA3DC3}" srcOrd="0" destOrd="0" presId="urn:microsoft.com/office/officeart/2016/7/layout/VerticalDownArrowProcess"/>
    <dgm:cxn modelId="{45B9F86B-E820-4C93-AF1A-CC060C1BC295}" type="presParOf" srcId="{2A3CE906-B099-4F39-B026-346B69FC03BD}" destId="{39412845-0B79-4BB8-B35A-61CC6F2D0E07}" srcOrd="1" destOrd="0" presId="urn:microsoft.com/office/officeart/2016/7/layout/VerticalDownArrowProcess"/>
    <dgm:cxn modelId="{4FC13F0D-DAC7-4679-8A55-36BBF121A43F}" type="presParOf" srcId="{2A3CE906-B099-4F39-B026-346B69FC03BD}" destId="{475E4C92-EA23-4587-B033-1F9B6DB06D3B}" srcOrd="2" destOrd="0" presId="urn:microsoft.com/office/officeart/2016/7/layout/VerticalDownArrowProcess"/>
    <dgm:cxn modelId="{67ACC819-FD4E-4C48-8A5A-D873F07590A2}" type="presParOf" srcId="{200A783E-B7F3-48B6-8D44-D089B9300ED6}" destId="{3802F705-E940-41C1-B00A-07DFE28A2B9F}" srcOrd="7" destOrd="0" presId="urn:microsoft.com/office/officeart/2016/7/layout/VerticalDownArrowProcess"/>
    <dgm:cxn modelId="{A4032617-A9E5-4B3F-907D-47A754D0B28F}" type="presParOf" srcId="{200A783E-B7F3-48B6-8D44-D089B9300ED6}" destId="{91CD72D3-C46F-4CD4-9106-6C2125BE34F8}" srcOrd="8" destOrd="0" presId="urn:microsoft.com/office/officeart/2016/7/layout/VerticalDownArrowProcess"/>
    <dgm:cxn modelId="{65649904-DCC5-4BDD-9628-20B7DDD9362A}" type="presParOf" srcId="{91CD72D3-C46F-4CD4-9106-6C2125BE34F8}" destId="{60BA393C-91C4-4722-ABFC-94A5DD1FBCE6}" srcOrd="0" destOrd="0" presId="urn:microsoft.com/office/officeart/2016/7/layout/VerticalDownArrowProcess"/>
    <dgm:cxn modelId="{8D09C34B-CCCB-4038-8B82-4268C74A304F}" type="presParOf" srcId="{91CD72D3-C46F-4CD4-9106-6C2125BE34F8}" destId="{B13C16BA-DF5F-4E55-B3C1-C1BB1F0CF2EF}" srcOrd="1" destOrd="0" presId="urn:microsoft.com/office/officeart/2016/7/layout/VerticalDownArrowProcess"/>
    <dgm:cxn modelId="{73DD2DDF-24A0-461C-8523-FC122DB11961}" type="presParOf" srcId="{91CD72D3-C46F-4CD4-9106-6C2125BE34F8}" destId="{342D4EF1-7A31-42FB-9F2B-07339D3ABE6F}" srcOrd="2" destOrd="0" presId="urn:microsoft.com/office/officeart/2016/7/layout/VerticalDownArrowProcess"/>
    <dgm:cxn modelId="{3D38A6DF-E50B-485E-93EA-906E650824C2}" type="presParOf" srcId="{200A783E-B7F3-48B6-8D44-D089B9300ED6}" destId="{E2C2E2B7-0ACF-4B8A-98E0-73736FEAA9B7}" srcOrd="9" destOrd="0" presId="urn:microsoft.com/office/officeart/2016/7/layout/VerticalDownArrowProcess"/>
    <dgm:cxn modelId="{4ADB6ED4-6CD4-4200-A475-C34CE80A238C}" type="presParOf" srcId="{200A783E-B7F3-48B6-8D44-D089B9300ED6}" destId="{DD15081B-90CD-4818-AFC4-86EC8F494000}" srcOrd="10" destOrd="0" presId="urn:microsoft.com/office/officeart/2016/7/layout/VerticalDownArrowProcess"/>
    <dgm:cxn modelId="{4AF03A98-F6CE-4DFE-83F6-7CEA4880D9B3}" type="presParOf" srcId="{DD15081B-90CD-4818-AFC4-86EC8F494000}" destId="{8C5E9E72-2048-4C5F-9469-389FBEB8B2CA}" srcOrd="0" destOrd="0" presId="urn:microsoft.com/office/officeart/2016/7/layout/VerticalDownArrowProcess"/>
    <dgm:cxn modelId="{CFCBAECF-7A3E-4107-887E-EFBED3527A56}" type="presParOf" srcId="{DD15081B-90CD-4818-AFC4-86EC8F494000}" destId="{CADEF932-85EA-4A61-894B-79696C513F1A}" srcOrd="1" destOrd="0" presId="urn:microsoft.com/office/officeart/2016/7/layout/VerticalDownArrowProcess"/>
    <dgm:cxn modelId="{1B5AF871-1648-49FC-AA7E-CCD158674F3A}" type="presParOf" srcId="{DD15081B-90CD-4818-AFC4-86EC8F494000}" destId="{73440FD6-134B-46E4-989A-6D48241E7554}" srcOrd="2" destOrd="0" presId="urn:microsoft.com/office/officeart/2016/7/layout/VerticalDownArrowProcess"/>
    <dgm:cxn modelId="{F6467D2D-7CA8-4E26-8D92-47D04F11F422}" type="presParOf" srcId="{200A783E-B7F3-48B6-8D44-D089B9300ED6}" destId="{B6BD05C8-3DB6-4443-B589-24E985DA8CDA}" srcOrd="11" destOrd="0" presId="urn:microsoft.com/office/officeart/2016/7/layout/VerticalDownArrowProcess"/>
    <dgm:cxn modelId="{086C0E35-0D1B-43F3-8CF2-F1FFB60EE7EA}" type="presParOf" srcId="{200A783E-B7F3-48B6-8D44-D089B9300ED6}" destId="{9000F17B-8554-4126-997C-D792CBAF67D8}" srcOrd="12" destOrd="0" presId="urn:microsoft.com/office/officeart/2016/7/layout/VerticalDownArrowProcess"/>
    <dgm:cxn modelId="{A0E98304-ECCA-4773-86E4-929AE7851997}" type="presParOf" srcId="{9000F17B-8554-4126-997C-D792CBAF67D8}" destId="{A1C477C9-96A5-42E6-9F8E-6AEBC0EB05A0}" srcOrd="0" destOrd="0" presId="urn:microsoft.com/office/officeart/2016/7/layout/VerticalDownArrowProcess"/>
    <dgm:cxn modelId="{17C3F9CD-F6F3-4A65-B016-7318B49A95AC}" type="presParOf" srcId="{9000F17B-8554-4126-997C-D792CBAF67D8}" destId="{D2EED48B-140F-4363-920C-46176B1D2190}" srcOrd="1" destOrd="0" presId="urn:microsoft.com/office/officeart/2016/7/layout/VerticalDownArrowProcess"/>
    <dgm:cxn modelId="{2E6C8C96-D372-468C-9386-5A80C67E2B2D}" type="presParOf" srcId="{9000F17B-8554-4126-997C-D792CBAF67D8}" destId="{D10E4C56-289B-442B-B08B-67DF7ED10B93}"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084C57-B0D1-4A09-B60A-80989DEB2EAD}"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D54BC05-2487-41CB-A5E1-CFDA2B04F112}">
      <dgm:prSet/>
      <dgm:spPr/>
      <dgm:t>
        <a:bodyPr/>
        <a:lstStyle/>
        <a:p>
          <a:pPr>
            <a:lnSpc>
              <a:spcPct val="100000"/>
            </a:lnSpc>
          </a:pPr>
          <a:r>
            <a:rPr lang="en-US"/>
            <a:t>Helps understand and model the future behavior of their customers.</a:t>
          </a:r>
        </a:p>
      </dgm:t>
    </dgm:pt>
    <dgm:pt modelId="{A725EF88-187D-4153-A494-5AC97C7A280A}" type="parTrans" cxnId="{D56BD5C4-A8A7-48E2-BCAB-224ACD8EF834}">
      <dgm:prSet/>
      <dgm:spPr/>
      <dgm:t>
        <a:bodyPr/>
        <a:lstStyle/>
        <a:p>
          <a:endParaRPr lang="en-US"/>
        </a:p>
      </dgm:t>
    </dgm:pt>
    <dgm:pt modelId="{9861ABA0-AA2A-4A1E-BD25-D4724EED37F0}" type="sibTrans" cxnId="{D56BD5C4-A8A7-48E2-BCAB-224ACD8EF834}">
      <dgm:prSet/>
      <dgm:spPr/>
      <dgm:t>
        <a:bodyPr/>
        <a:lstStyle/>
        <a:p>
          <a:endParaRPr lang="en-US"/>
        </a:p>
      </dgm:t>
    </dgm:pt>
    <dgm:pt modelId="{040CC424-6550-4D51-9E54-00493773C8C5}">
      <dgm:prSet/>
      <dgm:spPr/>
      <dgm:t>
        <a:bodyPr/>
        <a:lstStyle/>
        <a:p>
          <a:pPr>
            <a:lnSpc>
              <a:spcPct val="100000"/>
            </a:lnSpc>
          </a:pPr>
          <a:r>
            <a:rPr lang="en-US"/>
            <a:t>Map trends to keep the organization ahead of the market when predicting risk</a:t>
          </a:r>
        </a:p>
      </dgm:t>
    </dgm:pt>
    <dgm:pt modelId="{E6165D58-796E-4F03-81CC-270F69A852F5}" type="parTrans" cxnId="{9E608FB4-93F8-4DA4-BE7B-78A4BBF31067}">
      <dgm:prSet/>
      <dgm:spPr/>
      <dgm:t>
        <a:bodyPr/>
        <a:lstStyle/>
        <a:p>
          <a:endParaRPr lang="en-US"/>
        </a:p>
      </dgm:t>
    </dgm:pt>
    <dgm:pt modelId="{E696C07C-86D5-429D-A6C2-E12BF1C7E5E0}" type="sibTrans" cxnId="{9E608FB4-93F8-4DA4-BE7B-78A4BBF31067}">
      <dgm:prSet/>
      <dgm:spPr/>
      <dgm:t>
        <a:bodyPr/>
        <a:lstStyle/>
        <a:p>
          <a:endParaRPr lang="en-US"/>
        </a:p>
      </dgm:t>
    </dgm:pt>
    <dgm:pt modelId="{34E80917-6F1D-4C63-8D0C-113C0C0E3785}">
      <dgm:prSet/>
      <dgm:spPr/>
      <dgm:t>
        <a:bodyPr/>
        <a:lstStyle/>
        <a:p>
          <a:pPr>
            <a:lnSpc>
              <a:spcPct val="100000"/>
            </a:lnSpc>
          </a:pPr>
          <a:r>
            <a:rPr lang="en-US"/>
            <a:t>Fraud detection by creating intricate predictive analytics models</a:t>
          </a:r>
        </a:p>
      </dgm:t>
    </dgm:pt>
    <dgm:pt modelId="{7C2F3D59-5639-4B7C-ACBE-0B80D13CEDE8}" type="parTrans" cxnId="{4AF76D46-5C3A-4379-8E6F-C24F93FFC237}">
      <dgm:prSet/>
      <dgm:spPr/>
      <dgm:t>
        <a:bodyPr/>
        <a:lstStyle/>
        <a:p>
          <a:endParaRPr lang="en-US"/>
        </a:p>
      </dgm:t>
    </dgm:pt>
    <dgm:pt modelId="{9C7D16B8-B6C8-4DC1-9DA9-D3CB8855E957}" type="sibTrans" cxnId="{4AF76D46-5C3A-4379-8E6F-C24F93FFC237}">
      <dgm:prSet/>
      <dgm:spPr/>
      <dgm:t>
        <a:bodyPr/>
        <a:lstStyle/>
        <a:p>
          <a:endParaRPr lang="en-US"/>
        </a:p>
      </dgm:t>
    </dgm:pt>
    <dgm:pt modelId="{ADC07F0D-54C6-45DB-9BAD-FFAB89D72285}">
      <dgm:prSet/>
      <dgm:spPr/>
      <dgm:t>
        <a:bodyPr/>
        <a:lstStyle/>
        <a:p>
          <a:pPr>
            <a:lnSpc>
              <a:spcPct val="100000"/>
            </a:lnSpc>
          </a:pPr>
          <a:r>
            <a:rPr lang="en-US" dirty="0"/>
            <a:t>Analytics platforms with easy-to-use visualization tools.</a:t>
          </a:r>
        </a:p>
      </dgm:t>
    </dgm:pt>
    <dgm:pt modelId="{6094C777-8695-47C8-B818-3EDBD2581FEB}" type="parTrans" cxnId="{D9904D17-D3CC-48B3-A0B7-0462DD23EE3E}">
      <dgm:prSet/>
      <dgm:spPr/>
      <dgm:t>
        <a:bodyPr/>
        <a:lstStyle/>
        <a:p>
          <a:endParaRPr lang="en-US"/>
        </a:p>
      </dgm:t>
    </dgm:pt>
    <dgm:pt modelId="{871E81C1-5750-4097-A026-FC8FEF81E64D}" type="sibTrans" cxnId="{D9904D17-D3CC-48B3-A0B7-0462DD23EE3E}">
      <dgm:prSet/>
      <dgm:spPr/>
      <dgm:t>
        <a:bodyPr/>
        <a:lstStyle/>
        <a:p>
          <a:endParaRPr lang="en-US"/>
        </a:p>
      </dgm:t>
    </dgm:pt>
    <dgm:pt modelId="{CBAF56F3-7E70-443A-A08D-16BCE4F3C527}">
      <dgm:prSet/>
      <dgm:spPr/>
      <dgm:t>
        <a:bodyPr/>
        <a:lstStyle/>
        <a:p>
          <a:pPr>
            <a:lnSpc>
              <a:spcPct val="100000"/>
            </a:lnSpc>
          </a:pPr>
          <a:r>
            <a:rPr lang="en-US"/>
            <a:t>Real-time reporting across multiple devices.</a:t>
          </a:r>
        </a:p>
      </dgm:t>
    </dgm:pt>
    <dgm:pt modelId="{3B22B200-842E-49BD-9319-8642747158FD}" type="parTrans" cxnId="{CCD72FD0-9FFC-47DE-8A49-95FF3061913E}">
      <dgm:prSet/>
      <dgm:spPr/>
      <dgm:t>
        <a:bodyPr/>
        <a:lstStyle/>
        <a:p>
          <a:endParaRPr lang="en-US"/>
        </a:p>
      </dgm:t>
    </dgm:pt>
    <dgm:pt modelId="{A456EB4B-4BCB-40CE-A834-06691D959DCB}" type="sibTrans" cxnId="{CCD72FD0-9FFC-47DE-8A49-95FF3061913E}">
      <dgm:prSet/>
      <dgm:spPr/>
      <dgm:t>
        <a:bodyPr/>
        <a:lstStyle/>
        <a:p>
          <a:endParaRPr lang="en-US"/>
        </a:p>
      </dgm:t>
    </dgm:pt>
    <dgm:pt modelId="{DF01A100-4AA8-4941-A03F-DC1323582D60}" type="pres">
      <dgm:prSet presAssocID="{D2084C57-B0D1-4A09-B60A-80989DEB2EAD}" presName="root" presStyleCnt="0">
        <dgm:presLayoutVars>
          <dgm:dir/>
          <dgm:resizeHandles val="exact"/>
        </dgm:presLayoutVars>
      </dgm:prSet>
      <dgm:spPr/>
    </dgm:pt>
    <dgm:pt modelId="{D7B43505-4456-4193-907A-865628FA9E28}" type="pres">
      <dgm:prSet presAssocID="{7D54BC05-2487-41CB-A5E1-CFDA2B04F112}" presName="compNode" presStyleCnt="0"/>
      <dgm:spPr/>
    </dgm:pt>
    <dgm:pt modelId="{300E5927-A592-42AC-9E02-DAB972B26DC4}" type="pres">
      <dgm:prSet presAssocID="{7D54BC05-2487-41CB-A5E1-CFDA2B04F112}" presName="bgRect" presStyleLbl="bgShp" presStyleIdx="0" presStyleCnt="5"/>
      <dgm:spPr/>
    </dgm:pt>
    <dgm:pt modelId="{6C8EB5A1-3FBE-4CDE-A7AC-4BF5B8E4343D}" type="pres">
      <dgm:prSet presAssocID="{7D54BC05-2487-41CB-A5E1-CFDA2B04F11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76EBC8B-ED2F-4055-9FF6-11F7B9E02CAB}" type="pres">
      <dgm:prSet presAssocID="{7D54BC05-2487-41CB-A5E1-CFDA2B04F112}" presName="spaceRect" presStyleCnt="0"/>
      <dgm:spPr/>
    </dgm:pt>
    <dgm:pt modelId="{00E5CBD5-C507-4A00-B9D4-5E6B99C3C5A2}" type="pres">
      <dgm:prSet presAssocID="{7D54BC05-2487-41CB-A5E1-CFDA2B04F112}" presName="parTx" presStyleLbl="revTx" presStyleIdx="0" presStyleCnt="5">
        <dgm:presLayoutVars>
          <dgm:chMax val="0"/>
          <dgm:chPref val="0"/>
        </dgm:presLayoutVars>
      </dgm:prSet>
      <dgm:spPr/>
    </dgm:pt>
    <dgm:pt modelId="{99C02902-F9DD-4FB9-9D51-68282B93A270}" type="pres">
      <dgm:prSet presAssocID="{9861ABA0-AA2A-4A1E-BD25-D4724EED37F0}" presName="sibTrans" presStyleCnt="0"/>
      <dgm:spPr/>
    </dgm:pt>
    <dgm:pt modelId="{88DD4188-75D1-47F7-A2BD-77440EA2DB9D}" type="pres">
      <dgm:prSet presAssocID="{040CC424-6550-4D51-9E54-00493773C8C5}" presName="compNode" presStyleCnt="0"/>
      <dgm:spPr/>
    </dgm:pt>
    <dgm:pt modelId="{A11549B2-45FE-4B2A-A5A7-49DC4880F0CA}" type="pres">
      <dgm:prSet presAssocID="{040CC424-6550-4D51-9E54-00493773C8C5}" presName="bgRect" presStyleLbl="bgShp" presStyleIdx="1" presStyleCnt="5"/>
      <dgm:spPr/>
    </dgm:pt>
    <dgm:pt modelId="{590B1619-377D-40BE-8FF3-DBC1F050EB12}" type="pres">
      <dgm:prSet presAssocID="{040CC424-6550-4D51-9E54-00493773C8C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8F5CCD49-7FD3-4E55-87D8-00B06730D3F2}" type="pres">
      <dgm:prSet presAssocID="{040CC424-6550-4D51-9E54-00493773C8C5}" presName="spaceRect" presStyleCnt="0"/>
      <dgm:spPr/>
    </dgm:pt>
    <dgm:pt modelId="{D4E667F4-EB42-42E9-93CB-83CF71F19F44}" type="pres">
      <dgm:prSet presAssocID="{040CC424-6550-4D51-9E54-00493773C8C5}" presName="parTx" presStyleLbl="revTx" presStyleIdx="1" presStyleCnt="5">
        <dgm:presLayoutVars>
          <dgm:chMax val="0"/>
          <dgm:chPref val="0"/>
        </dgm:presLayoutVars>
      </dgm:prSet>
      <dgm:spPr/>
    </dgm:pt>
    <dgm:pt modelId="{EED41D6D-8455-4849-B159-2550DC28D7A1}" type="pres">
      <dgm:prSet presAssocID="{E696C07C-86D5-429D-A6C2-E12BF1C7E5E0}" presName="sibTrans" presStyleCnt="0"/>
      <dgm:spPr/>
    </dgm:pt>
    <dgm:pt modelId="{104BEA0A-A4E8-443C-A5E8-B5FF21DBC516}" type="pres">
      <dgm:prSet presAssocID="{34E80917-6F1D-4C63-8D0C-113C0C0E3785}" presName="compNode" presStyleCnt="0"/>
      <dgm:spPr/>
    </dgm:pt>
    <dgm:pt modelId="{8E7BB79E-736C-4FBF-BE97-71AB0F154553}" type="pres">
      <dgm:prSet presAssocID="{34E80917-6F1D-4C63-8D0C-113C0C0E3785}" presName="bgRect" presStyleLbl="bgShp" presStyleIdx="2" presStyleCnt="5"/>
      <dgm:spPr/>
    </dgm:pt>
    <dgm:pt modelId="{351FE149-1D9E-462E-B5C1-8AF5DBE72843}" type="pres">
      <dgm:prSet presAssocID="{34E80917-6F1D-4C63-8D0C-113C0C0E378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93D5D8E-60B7-492E-80AC-ECF7A5F5CEC9}" type="pres">
      <dgm:prSet presAssocID="{34E80917-6F1D-4C63-8D0C-113C0C0E3785}" presName="spaceRect" presStyleCnt="0"/>
      <dgm:spPr/>
    </dgm:pt>
    <dgm:pt modelId="{6C64DA1E-85F6-459B-958D-9B3ADC2257F5}" type="pres">
      <dgm:prSet presAssocID="{34E80917-6F1D-4C63-8D0C-113C0C0E3785}" presName="parTx" presStyleLbl="revTx" presStyleIdx="2" presStyleCnt="5">
        <dgm:presLayoutVars>
          <dgm:chMax val="0"/>
          <dgm:chPref val="0"/>
        </dgm:presLayoutVars>
      </dgm:prSet>
      <dgm:spPr/>
    </dgm:pt>
    <dgm:pt modelId="{E21CA7F0-3122-46E2-A347-422C2A39A0B5}" type="pres">
      <dgm:prSet presAssocID="{9C7D16B8-B6C8-4DC1-9DA9-D3CB8855E957}" presName="sibTrans" presStyleCnt="0"/>
      <dgm:spPr/>
    </dgm:pt>
    <dgm:pt modelId="{11B1D5CB-5874-46F1-B18A-2119F5C0FBEB}" type="pres">
      <dgm:prSet presAssocID="{ADC07F0D-54C6-45DB-9BAD-FFAB89D72285}" presName="compNode" presStyleCnt="0"/>
      <dgm:spPr/>
    </dgm:pt>
    <dgm:pt modelId="{365FA90B-8EE1-4FC7-A771-3454E2C4E1E6}" type="pres">
      <dgm:prSet presAssocID="{ADC07F0D-54C6-45DB-9BAD-FFAB89D72285}" presName="bgRect" presStyleLbl="bgShp" presStyleIdx="3" presStyleCnt="5"/>
      <dgm:spPr/>
    </dgm:pt>
    <dgm:pt modelId="{A11A881C-2462-40A6-84CA-0D7791316CF8}" type="pres">
      <dgm:prSet presAssocID="{ADC07F0D-54C6-45DB-9BAD-FFAB89D7228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AA416348-D108-4330-8CAC-127D92BED30F}" type="pres">
      <dgm:prSet presAssocID="{ADC07F0D-54C6-45DB-9BAD-FFAB89D72285}" presName="spaceRect" presStyleCnt="0"/>
      <dgm:spPr/>
    </dgm:pt>
    <dgm:pt modelId="{AF4824EC-06AE-40D2-8C3B-4B6393EB5DB0}" type="pres">
      <dgm:prSet presAssocID="{ADC07F0D-54C6-45DB-9BAD-FFAB89D72285}" presName="parTx" presStyleLbl="revTx" presStyleIdx="3" presStyleCnt="5">
        <dgm:presLayoutVars>
          <dgm:chMax val="0"/>
          <dgm:chPref val="0"/>
        </dgm:presLayoutVars>
      </dgm:prSet>
      <dgm:spPr/>
    </dgm:pt>
    <dgm:pt modelId="{0230285A-4963-4F3A-8332-0F88C53DDBD8}" type="pres">
      <dgm:prSet presAssocID="{871E81C1-5750-4097-A026-FC8FEF81E64D}" presName="sibTrans" presStyleCnt="0"/>
      <dgm:spPr/>
    </dgm:pt>
    <dgm:pt modelId="{E607C721-91A3-4C66-8F22-2E07BB28ACC8}" type="pres">
      <dgm:prSet presAssocID="{CBAF56F3-7E70-443A-A08D-16BCE4F3C527}" presName="compNode" presStyleCnt="0"/>
      <dgm:spPr/>
    </dgm:pt>
    <dgm:pt modelId="{0724BE5B-F59C-4AF1-8E3F-A0D114ACDB94}" type="pres">
      <dgm:prSet presAssocID="{CBAF56F3-7E70-443A-A08D-16BCE4F3C527}" presName="bgRect" presStyleLbl="bgShp" presStyleIdx="4" presStyleCnt="5"/>
      <dgm:spPr/>
    </dgm:pt>
    <dgm:pt modelId="{D1E33B4D-AA31-487A-BF4F-89365E98C803}" type="pres">
      <dgm:prSet presAssocID="{CBAF56F3-7E70-443A-A08D-16BCE4F3C52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B8138F6A-107C-46A9-9869-A0D0E233287F}" type="pres">
      <dgm:prSet presAssocID="{CBAF56F3-7E70-443A-A08D-16BCE4F3C527}" presName="spaceRect" presStyleCnt="0"/>
      <dgm:spPr/>
    </dgm:pt>
    <dgm:pt modelId="{03356062-2A75-46DD-9A1A-A3174ADF9CA1}" type="pres">
      <dgm:prSet presAssocID="{CBAF56F3-7E70-443A-A08D-16BCE4F3C527}" presName="parTx" presStyleLbl="revTx" presStyleIdx="4" presStyleCnt="5">
        <dgm:presLayoutVars>
          <dgm:chMax val="0"/>
          <dgm:chPref val="0"/>
        </dgm:presLayoutVars>
      </dgm:prSet>
      <dgm:spPr/>
    </dgm:pt>
  </dgm:ptLst>
  <dgm:cxnLst>
    <dgm:cxn modelId="{D9904D17-D3CC-48B3-A0B7-0462DD23EE3E}" srcId="{D2084C57-B0D1-4A09-B60A-80989DEB2EAD}" destId="{ADC07F0D-54C6-45DB-9BAD-FFAB89D72285}" srcOrd="3" destOrd="0" parTransId="{6094C777-8695-47C8-B818-3EDBD2581FEB}" sibTransId="{871E81C1-5750-4097-A026-FC8FEF81E64D}"/>
    <dgm:cxn modelId="{ECD2B01C-6AC5-499F-A59A-79124EF98FBA}" type="presOf" srcId="{ADC07F0D-54C6-45DB-9BAD-FFAB89D72285}" destId="{AF4824EC-06AE-40D2-8C3B-4B6393EB5DB0}" srcOrd="0" destOrd="0" presId="urn:microsoft.com/office/officeart/2018/2/layout/IconVerticalSolidList"/>
    <dgm:cxn modelId="{DC277C5C-383E-4E7B-88F6-F30309A7C466}" type="presOf" srcId="{CBAF56F3-7E70-443A-A08D-16BCE4F3C527}" destId="{03356062-2A75-46DD-9A1A-A3174ADF9CA1}" srcOrd="0" destOrd="0" presId="urn:microsoft.com/office/officeart/2018/2/layout/IconVerticalSolidList"/>
    <dgm:cxn modelId="{4AF76D46-5C3A-4379-8E6F-C24F93FFC237}" srcId="{D2084C57-B0D1-4A09-B60A-80989DEB2EAD}" destId="{34E80917-6F1D-4C63-8D0C-113C0C0E3785}" srcOrd="2" destOrd="0" parTransId="{7C2F3D59-5639-4B7C-ACBE-0B80D13CEDE8}" sibTransId="{9C7D16B8-B6C8-4DC1-9DA9-D3CB8855E957}"/>
    <dgm:cxn modelId="{0F3DF972-C17B-4F42-BC28-B89071E39039}" type="presOf" srcId="{D2084C57-B0D1-4A09-B60A-80989DEB2EAD}" destId="{DF01A100-4AA8-4941-A03F-DC1323582D60}" srcOrd="0" destOrd="0" presId="urn:microsoft.com/office/officeart/2018/2/layout/IconVerticalSolidList"/>
    <dgm:cxn modelId="{9E608FB4-93F8-4DA4-BE7B-78A4BBF31067}" srcId="{D2084C57-B0D1-4A09-B60A-80989DEB2EAD}" destId="{040CC424-6550-4D51-9E54-00493773C8C5}" srcOrd="1" destOrd="0" parTransId="{E6165D58-796E-4F03-81CC-270F69A852F5}" sibTransId="{E696C07C-86D5-429D-A6C2-E12BF1C7E5E0}"/>
    <dgm:cxn modelId="{D56BD5C4-A8A7-48E2-BCAB-224ACD8EF834}" srcId="{D2084C57-B0D1-4A09-B60A-80989DEB2EAD}" destId="{7D54BC05-2487-41CB-A5E1-CFDA2B04F112}" srcOrd="0" destOrd="0" parTransId="{A725EF88-187D-4153-A494-5AC97C7A280A}" sibTransId="{9861ABA0-AA2A-4A1E-BD25-D4724EED37F0}"/>
    <dgm:cxn modelId="{CCD72FD0-9FFC-47DE-8A49-95FF3061913E}" srcId="{D2084C57-B0D1-4A09-B60A-80989DEB2EAD}" destId="{CBAF56F3-7E70-443A-A08D-16BCE4F3C527}" srcOrd="4" destOrd="0" parTransId="{3B22B200-842E-49BD-9319-8642747158FD}" sibTransId="{A456EB4B-4BCB-40CE-A834-06691D959DCB}"/>
    <dgm:cxn modelId="{9AC73CE7-484A-44BB-A136-28C249AA7001}" type="presOf" srcId="{7D54BC05-2487-41CB-A5E1-CFDA2B04F112}" destId="{00E5CBD5-C507-4A00-B9D4-5E6B99C3C5A2}" srcOrd="0" destOrd="0" presId="urn:microsoft.com/office/officeart/2018/2/layout/IconVerticalSolidList"/>
    <dgm:cxn modelId="{06DFE0EB-5EF5-41C4-93D5-1992146778A7}" type="presOf" srcId="{34E80917-6F1D-4C63-8D0C-113C0C0E3785}" destId="{6C64DA1E-85F6-459B-958D-9B3ADC2257F5}" srcOrd="0" destOrd="0" presId="urn:microsoft.com/office/officeart/2018/2/layout/IconVerticalSolidList"/>
    <dgm:cxn modelId="{FDB7F3F7-5BF4-4C9F-AC8F-7D60926095FD}" type="presOf" srcId="{040CC424-6550-4D51-9E54-00493773C8C5}" destId="{D4E667F4-EB42-42E9-93CB-83CF71F19F44}" srcOrd="0" destOrd="0" presId="urn:microsoft.com/office/officeart/2018/2/layout/IconVerticalSolidList"/>
    <dgm:cxn modelId="{5319FAC9-242B-47E5-A917-A1E917654F96}" type="presParOf" srcId="{DF01A100-4AA8-4941-A03F-DC1323582D60}" destId="{D7B43505-4456-4193-907A-865628FA9E28}" srcOrd="0" destOrd="0" presId="urn:microsoft.com/office/officeart/2018/2/layout/IconVerticalSolidList"/>
    <dgm:cxn modelId="{F0F3EB85-A4D9-4311-8A2C-D5D3CBBF1C7B}" type="presParOf" srcId="{D7B43505-4456-4193-907A-865628FA9E28}" destId="{300E5927-A592-42AC-9E02-DAB972B26DC4}" srcOrd="0" destOrd="0" presId="urn:microsoft.com/office/officeart/2018/2/layout/IconVerticalSolidList"/>
    <dgm:cxn modelId="{C3B01D73-376B-40BF-8354-988A63733B13}" type="presParOf" srcId="{D7B43505-4456-4193-907A-865628FA9E28}" destId="{6C8EB5A1-3FBE-4CDE-A7AC-4BF5B8E4343D}" srcOrd="1" destOrd="0" presId="urn:microsoft.com/office/officeart/2018/2/layout/IconVerticalSolidList"/>
    <dgm:cxn modelId="{431CF4EB-4B60-4263-870E-DE6F6FBA0544}" type="presParOf" srcId="{D7B43505-4456-4193-907A-865628FA9E28}" destId="{F76EBC8B-ED2F-4055-9FF6-11F7B9E02CAB}" srcOrd="2" destOrd="0" presId="urn:microsoft.com/office/officeart/2018/2/layout/IconVerticalSolidList"/>
    <dgm:cxn modelId="{17622A64-F7E4-4553-9DD1-E7ACF5063F9B}" type="presParOf" srcId="{D7B43505-4456-4193-907A-865628FA9E28}" destId="{00E5CBD5-C507-4A00-B9D4-5E6B99C3C5A2}" srcOrd="3" destOrd="0" presId="urn:microsoft.com/office/officeart/2018/2/layout/IconVerticalSolidList"/>
    <dgm:cxn modelId="{7117CF6C-3D37-48C0-B5C7-47803E053B9A}" type="presParOf" srcId="{DF01A100-4AA8-4941-A03F-DC1323582D60}" destId="{99C02902-F9DD-4FB9-9D51-68282B93A270}" srcOrd="1" destOrd="0" presId="urn:microsoft.com/office/officeart/2018/2/layout/IconVerticalSolidList"/>
    <dgm:cxn modelId="{51B3591B-44D7-4315-84A4-A437F4CC0CA9}" type="presParOf" srcId="{DF01A100-4AA8-4941-A03F-DC1323582D60}" destId="{88DD4188-75D1-47F7-A2BD-77440EA2DB9D}" srcOrd="2" destOrd="0" presId="urn:microsoft.com/office/officeart/2018/2/layout/IconVerticalSolidList"/>
    <dgm:cxn modelId="{CD572376-1948-48C5-AEC3-0EF83E944B25}" type="presParOf" srcId="{88DD4188-75D1-47F7-A2BD-77440EA2DB9D}" destId="{A11549B2-45FE-4B2A-A5A7-49DC4880F0CA}" srcOrd="0" destOrd="0" presId="urn:microsoft.com/office/officeart/2018/2/layout/IconVerticalSolidList"/>
    <dgm:cxn modelId="{97117915-1FE9-4B19-8AC3-A416BD497E9E}" type="presParOf" srcId="{88DD4188-75D1-47F7-A2BD-77440EA2DB9D}" destId="{590B1619-377D-40BE-8FF3-DBC1F050EB12}" srcOrd="1" destOrd="0" presId="urn:microsoft.com/office/officeart/2018/2/layout/IconVerticalSolidList"/>
    <dgm:cxn modelId="{F40F16A5-C365-4ABD-87BF-F74F50F5A347}" type="presParOf" srcId="{88DD4188-75D1-47F7-A2BD-77440EA2DB9D}" destId="{8F5CCD49-7FD3-4E55-87D8-00B06730D3F2}" srcOrd="2" destOrd="0" presId="urn:microsoft.com/office/officeart/2018/2/layout/IconVerticalSolidList"/>
    <dgm:cxn modelId="{56E8C577-3E5E-4938-A215-CCC1CE586F1D}" type="presParOf" srcId="{88DD4188-75D1-47F7-A2BD-77440EA2DB9D}" destId="{D4E667F4-EB42-42E9-93CB-83CF71F19F44}" srcOrd="3" destOrd="0" presId="urn:microsoft.com/office/officeart/2018/2/layout/IconVerticalSolidList"/>
    <dgm:cxn modelId="{EB67206A-FCD2-4A2B-8788-A13163560112}" type="presParOf" srcId="{DF01A100-4AA8-4941-A03F-DC1323582D60}" destId="{EED41D6D-8455-4849-B159-2550DC28D7A1}" srcOrd="3" destOrd="0" presId="urn:microsoft.com/office/officeart/2018/2/layout/IconVerticalSolidList"/>
    <dgm:cxn modelId="{4FEF8A9C-6894-40CB-86D1-43CAA9D8AA57}" type="presParOf" srcId="{DF01A100-4AA8-4941-A03F-DC1323582D60}" destId="{104BEA0A-A4E8-443C-A5E8-B5FF21DBC516}" srcOrd="4" destOrd="0" presId="urn:microsoft.com/office/officeart/2018/2/layout/IconVerticalSolidList"/>
    <dgm:cxn modelId="{85ED1A06-FC83-46A9-B03B-08674A479E10}" type="presParOf" srcId="{104BEA0A-A4E8-443C-A5E8-B5FF21DBC516}" destId="{8E7BB79E-736C-4FBF-BE97-71AB0F154553}" srcOrd="0" destOrd="0" presId="urn:microsoft.com/office/officeart/2018/2/layout/IconVerticalSolidList"/>
    <dgm:cxn modelId="{F833746D-5B43-4CA2-96FF-12774D0B23B7}" type="presParOf" srcId="{104BEA0A-A4E8-443C-A5E8-B5FF21DBC516}" destId="{351FE149-1D9E-462E-B5C1-8AF5DBE72843}" srcOrd="1" destOrd="0" presId="urn:microsoft.com/office/officeart/2018/2/layout/IconVerticalSolidList"/>
    <dgm:cxn modelId="{BF19EFEB-418F-44F9-AAE7-AF9D3D04DB6B}" type="presParOf" srcId="{104BEA0A-A4E8-443C-A5E8-B5FF21DBC516}" destId="{293D5D8E-60B7-492E-80AC-ECF7A5F5CEC9}" srcOrd="2" destOrd="0" presId="urn:microsoft.com/office/officeart/2018/2/layout/IconVerticalSolidList"/>
    <dgm:cxn modelId="{7CF0748E-AC3E-4176-814B-A9A43A5D5A47}" type="presParOf" srcId="{104BEA0A-A4E8-443C-A5E8-B5FF21DBC516}" destId="{6C64DA1E-85F6-459B-958D-9B3ADC2257F5}" srcOrd="3" destOrd="0" presId="urn:microsoft.com/office/officeart/2018/2/layout/IconVerticalSolidList"/>
    <dgm:cxn modelId="{2150ED3D-9B38-4B47-95DA-3B047B6ABCB8}" type="presParOf" srcId="{DF01A100-4AA8-4941-A03F-DC1323582D60}" destId="{E21CA7F0-3122-46E2-A347-422C2A39A0B5}" srcOrd="5" destOrd="0" presId="urn:microsoft.com/office/officeart/2018/2/layout/IconVerticalSolidList"/>
    <dgm:cxn modelId="{3A9E3E53-9EE4-4EC2-9811-51D9E82588C7}" type="presParOf" srcId="{DF01A100-4AA8-4941-A03F-DC1323582D60}" destId="{11B1D5CB-5874-46F1-B18A-2119F5C0FBEB}" srcOrd="6" destOrd="0" presId="urn:microsoft.com/office/officeart/2018/2/layout/IconVerticalSolidList"/>
    <dgm:cxn modelId="{A47A2172-7423-49FC-9E27-C4509C3FA67D}" type="presParOf" srcId="{11B1D5CB-5874-46F1-B18A-2119F5C0FBEB}" destId="{365FA90B-8EE1-4FC7-A771-3454E2C4E1E6}" srcOrd="0" destOrd="0" presId="urn:microsoft.com/office/officeart/2018/2/layout/IconVerticalSolidList"/>
    <dgm:cxn modelId="{41826058-3D86-4972-BE40-6113BB3D1BA3}" type="presParOf" srcId="{11B1D5CB-5874-46F1-B18A-2119F5C0FBEB}" destId="{A11A881C-2462-40A6-84CA-0D7791316CF8}" srcOrd="1" destOrd="0" presId="urn:microsoft.com/office/officeart/2018/2/layout/IconVerticalSolidList"/>
    <dgm:cxn modelId="{9554AB4C-42E7-4783-B6AE-463A54DEE99F}" type="presParOf" srcId="{11B1D5CB-5874-46F1-B18A-2119F5C0FBEB}" destId="{AA416348-D108-4330-8CAC-127D92BED30F}" srcOrd="2" destOrd="0" presId="urn:microsoft.com/office/officeart/2018/2/layout/IconVerticalSolidList"/>
    <dgm:cxn modelId="{AB24C204-87CC-4DC1-A572-F70C4931C700}" type="presParOf" srcId="{11B1D5CB-5874-46F1-B18A-2119F5C0FBEB}" destId="{AF4824EC-06AE-40D2-8C3B-4B6393EB5DB0}" srcOrd="3" destOrd="0" presId="urn:microsoft.com/office/officeart/2018/2/layout/IconVerticalSolidList"/>
    <dgm:cxn modelId="{FDCB4990-9C3C-48F6-8997-880166517456}" type="presParOf" srcId="{DF01A100-4AA8-4941-A03F-DC1323582D60}" destId="{0230285A-4963-4F3A-8332-0F88C53DDBD8}" srcOrd="7" destOrd="0" presId="urn:microsoft.com/office/officeart/2018/2/layout/IconVerticalSolidList"/>
    <dgm:cxn modelId="{BD7C1B91-1989-4803-9AE5-79C9C2B11AB9}" type="presParOf" srcId="{DF01A100-4AA8-4941-A03F-DC1323582D60}" destId="{E607C721-91A3-4C66-8F22-2E07BB28ACC8}" srcOrd="8" destOrd="0" presId="urn:microsoft.com/office/officeart/2018/2/layout/IconVerticalSolidList"/>
    <dgm:cxn modelId="{0C671E99-B9EA-42AC-84F0-36CF7870A7CE}" type="presParOf" srcId="{E607C721-91A3-4C66-8F22-2E07BB28ACC8}" destId="{0724BE5B-F59C-4AF1-8E3F-A0D114ACDB94}" srcOrd="0" destOrd="0" presId="urn:microsoft.com/office/officeart/2018/2/layout/IconVerticalSolidList"/>
    <dgm:cxn modelId="{41161800-B581-4DBF-A93D-42EB57F60938}" type="presParOf" srcId="{E607C721-91A3-4C66-8F22-2E07BB28ACC8}" destId="{D1E33B4D-AA31-487A-BF4F-89365E98C803}" srcOrd="1" destOrd="0" presId="urn:microsoft.com/office/officeart/2018/2/layout/IconVerticalSolidList"/>
    <dgm:cxn modelId="{B334088A-C46C-4EF3-BCD7-2BF617089A39}" type="presParOf" srcId="{E607C721-91A3-4C66-8F22-2E07BB28ACC8}" destId="{B8138F6A-107C-46A9-9869-A0D0E233287F}" srcOrd="2" destOrd="0" presId="urn:microsoft.com/office/officeart/2018/2/layout/IconVerticalSolidList"/>
    <dgm:cxn modelId="{BEC9E545-C497-444E-A0BB-9CAFE9300C6F}" type="presParOf" srcId="{E607C721-91A3-4C66-8F22-2E07BB28ACC8}" destId="{03356062-2A75-46DD-9A1A-A3174ADF9C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7352A-8047-4401-A953-41FBD00CA27D}">
      <dsp:nvSpPr>
        <dsp:cNvPr id="0" name=""/>
        <dsp:cNvSpPr/>
      </dsp:nvSpPr>
      <dsp:spPr>
        <a:xfrm>
          <a:off x="1970" y="-2"/>
          <a:ext cx="3029619" cy="3635543"/>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259" tIns="0" rIns="299259" bIns="330200" numCol="1" spcCol="1270" anchor="t" anchorCtr="0">
          <a:noAutofit/>
        </a:bodyPr>
        <a:lstStyle/>
        <a:p>
          <a:pPr marL="0" lvl="0" indent="0" algn="l" defTabSz="711200">
            <a:lnSpc>
              <a:spcPct val="90000"/>
            </a:lnSpc>
            <a:spcBef>
              <a:spcPct val="0"/>
            </a:spcBef>
            <a:spcAft>
              <a:spcPct val="35000"/>
            </a:spcAft>
            <a:buNone/>
          </a:pPr>
          <a:r>
            <a:rPr lang="en-IN" sz="1600" kern="1200" dirty="0"/>
            <a:t>Insurance industry at-a-glance. U.S. insurance industry net premiums written totaled</a:t>
          </a:r>
          <a:r>
            <a:rPr lang="en-IN" sz="1600" b="1" kern="1200" dirty="0"/>
            <a:t>$1.2 trillion</a:t>
          </a:r>
          <a:r>
            <a:rPr lang="en-IN" sz="1600" kern="1200" dirty="0"/>
            <a:t> in 2017, with premiums recorded by life/health (L/H) insurers accounting for 52 percent</a:t>
          </a:r>
          <a:endParaRPr lang="en-US" sz="1600" kern="1200" dirty="0"/>
        </a:p>
      </dsp:txBody>
      <dsp:txXfrm>
        <a:off x="1970" y="1454215"/>
        <a:ext cx="3029619" cy="2181326"/>
      </dsp:txXfrm>
    </dsp:sp>
    <dsp:sp modelId="{8A3EC9A1-DA4A-478B-A195-A0086E9F71A6}">
      <dsp:nvSpPr>
        <dsp:cNvPr id="0" name=""/>
        <dsp:cNvSpPr/>
      </dsp:nvSpPr>
      <dsp:spPr>
        <a:xfrm>
          <a:off x="1970" y="-2"/>
          <a:ext cx="3029619" cy="145421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9259" tIns="165100" rIns="29925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1970" y="-2"/>
        <a:ext cx="3029619" cy="1454217"/>
      </dsp:txXfrm>
    </dsp:sp>
    <dsp:sp modelId="{85C5B891-E672-4BB2-81CB-A9C9EA565A83}">
      <dsp:nvSpPr>
        <dsp:cNvPr id="0" name=""/>
        <dsp:cNvSpPr/>
      </dsp:nvSpPr>
      <dsp:spPr>
        <a:xfrm>
          <a:off x="3273959" y="-2"/>
          <a:ext cx="3029619" cy="5573288"/>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259" tIns="0" rIns="299259" bIns="330200" numCol="1" spcCol="1270" anchor="t" anchorCtr="0">
          <a:noAutofit/>
        </a:bodyPr>
        <a:lstStyle/>
        <a:p>
          <a:pPr marL="0" lvl="0" indent="0" algn="l" defTabSz="711200">
            <a:lnSpc>
              <a:spcPct val="90000"/>
            </a:lnSpc>
            <a:spcBef>
              <a:spcPct val="0"/>
            </a:spcBef>
            <a:spcAft>
              <a:spcPct val="35000"/>
            </a:spcAft>
            <a:buNone/>
          </a:pPr>
          <a:r>
            <a:rPr lang="en-IN" sz="1600" kern="1200" dirty="0"/>
            <a:t>The uninsured rate decreased between 2015 and 2016 by 0.3 percentage points as measured by the CPS ASEC. In 2016, the per­centage of people without health insurance coverage for the entire calendar year was 8.8 percent, or 28.1 million, lower than the rate and number of uninsured in 2015 (9.1 percent or 29.0 million</a:t>
          </a:r>
          <a:r>
            <a:rPr lang="en-IN" sz="1300" kern="1200" dirty="0"/>
            <a:t>).</a:t>
          </a:r>
          <a:endParaRPr lang="en-US" sz="1300" kern="1200" dirty="0"/>
        </a:p>
      </dsp:txBody>
      <dsp:txXfrm>
        <a:off x="3273959" y="2229313"/>
        <a:ext cx="3029619" cy="3343973"/>
      </dsp:txXfrm>
    </dsp:sp>
    <dsp:sp modelId="{A6E974C6-E667-4DF0-B61F-B8E0DE3EFC34}">
      <dsp:nvSpPr>
        <dsp:cNvPr id="0" name=""/>
        <dsp:cNvSpPr/>
      </dsp:nvSpPr>
      <dsp:spPr>
        <a:xfrm>
          <a:off x="3273959" y="704711"/>
          <a:ext cx="3029619" cy="145421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9259" tIns="165100" rIns="29925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73959" y="704711"/>
        <a:ext cx="3029619" cy="1454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59041-5F7E-9541-921C-D01B8FB002E7}">
      <dsp:nvSpPr>
        <dsp:cNvPr id="0" name=""/>
        <dsp:cNvSpPr/>
      </dsp:nvSpPr>
      <dsp:spPr>
        <a:xfrm rot="5400000">
          <a:off x="6019993" y="-2343826"/>
          <a:ext cx="1249009" cy="6253645"/>
        </a:xfrm>
        <a:prstGeom prst="round2SameRect">
          <a:avLst/>
        </a:prstGeom>
        <a:solidFill>
          <a:schemeClr val="accent1">
            <a:alpha val="90000"/>
            <a:tint val="55000"/>
            <a:hueOff val="0"/>
            <a:satOff val="0"/>
            <a:lumOff val="0"/>
            <a:alphaOff val="0"/>
          </a:schemeClr>
        </a:solidFill>
        <a:ln w="6350" cap="flat" cmpd="sng" algn="in">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IN" sz="2300" b="1" kern="1200" dirty="0"/>
            <a:t>make improvements to streamline the process for customers</a:t>
          </a:r>
          <a:endParaRPr lang="en-US" sz="2300" kern="1200" dirty="0"/>
        </a:p>
      </dsp:txBody>
      <dsp:txXfrm rot="-5400000">
        <a:off x="3517675" y="219464"/>
        <a:ext cx="6192673" cy="1127065"/>
      </dsp:txXfrm>
    </dsp:sp>
    <dsp:sp modelId="{593DAF45-990B-F142-B349-4CDF1A3AF4D4}">
      <dsp:nvSpPr>
        <dsp:cNvPr id="0" name=""/>
        <dsp:cNvSpPr/>
      </dsp:nvSpPr>
      <dsp:spPr>
        <a:xfrm>
          <a:off x="0" y="2365"/>
          <a:ext cx="3517675" cy="1561261"/>
        </a:xfrm>
        <a:prstGeom prst="roundRect">
          <a:avLst/>
        </a:prstGeom>
        <a:gradFill rotWithShape="0">
          <a:gsLst>
            <a:gs pos="0">
              <a:schemeClr val="accent1">
                <a:shade val="50000"/>
                <a:hueOff val="0"/>
                <a:satOff val="0"/>
                <a:lumOff val="0"/>
                <a:alphaOff val="0"/>
                <a:tint val="94000"/>
                <a:satMod val="103000"/>
                <a:lumMod val="102000"/>
              </a:schemeClr>
            </a:gs>
            <a:gs pos="50000">
              <a:schemeClr val="accent1">
                <a:shade val="50000"/>
                <a:hueOff val="0"/>
                <a:satOff val="0"/>
                <a:lumOff val="0"/>
                <a:alphaOff val="0"/>
                <a:shade val="100000"/>
                <a:satMod val="110000"/>
                <a:lumMod val="100000"/>
              </a:schemeClr>
            </a:gs>
            <a:gs pos="100000">
              <a:schemeClr val="accent1">
                <a:shade val="5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Improve customer-centricity </a:t>
          </a:r>
          <a:endParaRPr lang="en-US" sz="3200" kern="1200" dirty="0"/>
        </a:p>
      </dsp:txBody>
      <dsp:txXfrm>
        <a:off x="76214" y="78579"/>
        <a:ext cx="3365247" cy="1408833"/>
      </dsp:txXfrm>
    </dsp:sp>
    <dsp:sp modelId="{7933D2B8-7DB5-7746-9211-86C2B8F6F3BE}">
      <dsp:nvSpPr>
        <dsp:cNvPr id="0" name=""/>
        <dsp:cNvSpPr/>
      </dsp:nvSpPr>
      <dsp:spPr>
        <a:xfrm rot="5400000">
          <a:off x="6019993" y="-704502"/>
          <a:ext cx="1249009" cy="6253645"/>
        </a:xfrm>
        <a:prstGeom prst="round2SameRect">
          <a:avLst/>
        </a:prstGeom>
        <a:solidFill>
          <a:schemeClr val="accent1">
            <a:alpha val="90000"/>
            <a:tint val="55000"/>
            <a:hueOff val="0"/>
            <a:satOff val="0"/>
            <a:lumOff val="0"/>
            <a:alphaOff val="0"/>
          </a:schemeClr>
        </a:solidFill>
        <a:ln w="6350" cap="flat" cmpd="sng" algn="in">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IN" sz="2300" b="1" kern="1200" dirty="0"/>
            <a:t>helps in preventing misuse of insurance claims and safeguards companies from losing money</a:t>
          </a:r>
          <a:endParaRPr lang="en-US" sz="2300" kern="1200" dirty="0"/>
        </a:p>
      </dsp:txBody>
      <dsp:txXfrm rot="-5400000">
        <a:off x="3517675" y="1858788"/>
        <a:ext cx="6192673" cy="1127065"/>
      </dsp:txXfrm>
    </dsp:sp>
    <dsp:sp modelId="{51A704A2-97E6-B248-BF73-FCD5C27163CC}">
      <dsp:nvSpPr>
        <dsp:cNvPr id="0" name=""/>
        <dsp:cNvSpPr/>
      </dsp:nvSpPr>
      <dsp:spPr>
        <a:xfrm>
          <a:off x="0" y="1641689"/>
          <a:ext cx="3517675" cy="1561261"/>
        </a:xfrm>
        <a:prstGeom prst="roundRect">
          <a:avLst/>
        </a:prstGeom>
        <a:gradFill rotWithShape="0">
          <a:gsLst>
            <a:gs pos="0">
              <a:schemeClr val="accent1">
                <a:shade val="50000"/>
                <a:hueOff val="-364144"/>
                <a:satOff val="8264"/>
                <a:lumOff val="29636"/>
                <a:alphaOff val="0"/>
                <a:tint val="94000"/>
                <a:satMod val="103000"/>
                <a:lumMod val="102000"/>
              </a:schemeClr>
            </a:gs>
            <a:gs pos="50000">
              <a:schemeClr val="accent1">
                <a:shade val="50000"/>
                <a:hueOff val="-364144"/>
                <a:satOff val="8264"/>
                <a:lumOff val="29636"/>
                <a:alphaOff val="0"/>
                <a:shade val="100000"/>
                <a:satMod val="110000"/>
                <a:lumMod val="100000"/>
              </a:schemeClr>
            </a:gs>
            <a:gs pos="100000">
              <a:schemeClr val="accent1">
                <a:shade val="50000"/>
                <a:hueOff val="-364144"/>
                <a:satOff val="8264"/>
                <a:lumOff val="29636"/>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Preventing frauds</a:t>
          </a:r>
          <a:endParaRPr lang="en-US" sz="3200" kern="1200" dirty="0"/>
        </a:p>
      </dsp:txBody>
      <dsp:txXfrm>
        <a:off x="76214" y="1717903"/>
        <a:ext cx="3365247" cy="1408833"/>
      </dsp:txXfrm>
    </dsp:sp>
    <dsp:sp modelId="{D46BA2AC-BEB7-1645-B7DE-3BD3A9190B2C}">
      <dsp:nvSpPr>
        <dsp:cNvPr id="0" name=""/>
        <dsp:cNvSpPr/>
      </dsp:nvSpPr>
      <dsp:spPr>
        <a:xfrm rot="5400000">
          <a:off x="6019993" y="934822"/>
          <a:ext cx="1249009" cy="6253645"/>
        </a:xfrm>
        <a:prstGeom prst="round2SameRect">
          <a:avLst/>
        </a:prstGeom>
        <a:solidFill>
          <a:schemeClr val="accent1">
            <a:alpha val="90000"/>
            <a:tint val="55000"/>
            <a:hueOff val="0"/>
            <a:satOff val="0"/>
            <a:lumOff val="0"/>
            <a:alphaOff val="0"/>
          </a:schemeClr>
        </a:solidFill>
        <a:ln w="6350" cap="flat" cmpd="sng" algn="in">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IN" sz="2300" b="1" kern="1200" dirty="0"/>
            <a:t>making efficient models will result in lower costs and minimize the risk factor which will in turn result in cost reduction</a:t>
          </a:r>
          <a:endParaRPr lang="en-US" sz="2300" kern="1200" dirty="0"/>
        </a:p>
      </dsp:txBody>
      <dsp:txXfrm rot="-5400000">
        <a:off x="3517675" y="3498112"/>
        <a:ext cx="6192673" cy="1127065"/>
      </dsp:txXfrm>
    </dsp:sp>
    <dsp:sp modelId="{BA28BFA3-7C0B-CD45-836A-4082BEA4D80F}">
      <dsp:nvSpPr>
        <dsp:cNvPr id="0" name=""/>
        <dsp:cNvSpPr/>
      </dsp:nvSpPr>
      <dsp:spPr>
        <a:xfrm>
          <a:off x="0" y="3281014"/>
          <a:ext cx="3517675" cy="1561261"/>
        </a:xfrm>
        <a:prstGeom prst="roundRect">
          <a:avLst/>
        </a:prstGeom>
        <a:gradFill rotWithShape="0">
          <a:gsLst>
            <a:gs pos="0">
              <a:schemeClr val="accent1">
                <a:shade val="50000"/>
                <a:hueOff val="-364144"/>
                <a:satOff val="8264"/>
                <a:lumOff val="29636"/>
                <a:alphaOff val="0"/>
                <a:tint val="94000"/>
                <a:satMod val="103000"/>
                <a:lumMod val="102000"/>
              </a:schemeClr>
            </a:gs>
            <a:gs pos="50000">
              <a:schemeClr val="accent1">
                <a:shade val="50000"/>
                <a:hueOff val="-364144"/>
                <a:satOff val="8264"/>
                <a:lumOff val="29636"/>
                <a:alphaOff val="0"/>
                <a:shade val="100000"/>
                <a:satMod val="110000"/>
                <a:lumMod val="100000"/>
              </a:schemeClr>
            </a:gs>
            <a:gs pos="100000">
              <a:schemeClr val="accent1">
                <a:shade val="50000"/>
                <a:hueOff val="-364144"/>
                <a:satOff val="8264"/>
                <a:lumOff val="29636"/>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Reduction in costs </a:t>
          </a:r>
          <a:endParaRPr lang="en-US" sz="3200" kern="1200" dirty="0"/>
        </a:p>
      </dsp:txBody>
      <dsp:txXfrm>
        <a:off x="76214" y="3357228"/>
        <a:ext cx="3365247" cy="14088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D036E-DCC9-43B1-847A-B9D7CEB9275B}">
      <dsp:nvSpPr>
        <dsp:cNvPr id="0" name=""/>
        <dsp:cNvSpPr/>
      </dsp:nvSpPr>
      <dsp:spPr>
        <a:xfrm>
          <a:off x="0" y="398764"/>
          <a:ext cx="10179050" cy="88803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Linear Regression is a method of modelling a target value based on independent predictors.</a:t>
          </a:r>
        </a:p>
      </dsp:txBody>
      <dsp:txXfrm>
        <a:off x="43350" y="442114"/>
        <a:ext cx="10092350" cy="801330"/>
      </dsp:txXfrm>
    </dsp:sp>
    <dsp:sp modelId="{CDEAEC04-983E-4339-AB44-D7479A5D12E9}">
      <dsp:nvSpPr>
        <dsp:cNvPr id="0" name=""/>
        <dsp:cNvSpPr/>
      </dsp:nvSpPr>
      <dsp:spPr>
        <a:xfrm>
          <a:off x="0" y="1353034"/>
          <a:ext cx="10179050" cy="88803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This method is mostly used for forecasting and finding out cause and effect relationship between variables</a:t>
          </a:r>
        </a:p>
      </dsp:txBody>
      <dsp:txXfrm>
        <a:off x="43350" y="1396384"/>
        <a:ext cx="10092350" cy="801330"/>
      </dsp:txXfrm>
    </dsp:sp>
    <dsp:sp modelId="{58D587A5-9F7F-4617-91A3-0DB80AFA6BD6}">
      <dsp:nvSpPr>
        <dsp:cNvPr id="0" name=""/>
        <dsp:cNvSpPr/>
      </dsp:nvSpPr>
      <dsp:spPr>
        <a:xfrm>
          <a:off x="0" y="2307305"/>
          <a:ext cx="10179050" cy="88803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Regression techniques mostly differ based on the number of independent variables and the type of relationship between the independent and dependent variables</a:t>
          </a:r>
        </a:p>
      </dsp:txBody>
      <dsp:txXfrm>
        <a:off x="43350" y="2350655"/>
        <a:ext cx="10092350" cy="801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8A2E2-84B1-45E5-9771-7AC8305ABF88}">
      <dsp:nvSpPr>
        <dsp:cNvPr id="0" name=""/>
        <dsp:cNvSpPr/>
      </dsp:nvSpPr>
      <dsp:spPr>
        <a:xfrm>
          <a:off x="0" y="182449"/>
          <a:ext cx="10179050" cy="1521000"/>
        </a:xfrm>
        <a:prstGeom prst="roundRect">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There should be a linear and additive relationship between dependent (response) variable and independent (predictor) variable(s). </a:t>
          </a:r>
          <a:r>
            <a:rPr lang="en-US" sz="2800" kern="1200" dirty="0">
              <a:sym typeface="Wingdings" panose="05000000000000000000" pitchFamily="2" charset="2"/>
            </a:rPr>
            <a:t></a:t>
          </a:r>
          <a:r>
            <a:rPr lang="en-US" sz="2800" kern="1200" dirty="0"/>
            <a:t> Test by plotting a residual vs Fitted value plot</a:t>
          </a:r>
          <a:r>
            <a:rPr lang="en-US" sz="3100" kern="1200" dirty="0"/>
            <a:t>.</a:t>
          </a:r>
        </a:p>
      </dsp:txBody>
      <dsp:txXfrm>
        <a:off x="74249" y="256698"/>
        <a:ext cx="10030552" cy="1372502"/>
      </dsp:txXfrm>
    </dsp:sp>
    <dsp:sp modelId="{E335DA10-8411-409B-8433-A1D332F3F776}">
      <dsp:nvSpPr>
        <dsp:cNvPr id="0" name=""/>
        <dsp:cNvSpPr/>
      </dsp:nvSpPr>
      <dsp:spPr>
        <a:xfrm>
          <a:off x="0" y="1890650"/>
          <a:ext cx="10179050" cy="1521000"/>
        </a:xfrm>
        <a:prstGeom prst="roundRect">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There should be no correlation between the residual (error) terms. Absence of this phenomenon is known as Autocorrelation </a:t>
          </a:r>
          <a:r>
            <a:rPr lang="en-US" sz="2800" kern="1200" dirty="0">
              <a:sym typeface="Wingdings" panose="05000000000000000000" pitchFamily="2" charset="2"/>
            </a:rPr>
            <a:t></a:t>
          </a:r>
          <a:r>
            <a:rPr lang="en-US" sz="2800" kern="1200" dirty="0"/>
            <a:t> Durbin Watson statistics test</a:t>
          </a:r>
        </a:p>
      </dsp:txBody>
      <dsp:txXfrm>
        <a:off x="74249" y="1964899"/>
        <a:ext cx="10030552" cy="1372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65772-AF45-437E-8B83-BCC33872AC43}">
      <dsp:nvSpPr>
        <dsp:cNvPr id="0" name=""/>
        <dsp:cNvSpPr/>
      </dsp:nvSpPr>
      <dsp:spPr>
        <a:xfrm>
          <a:off x="0" y="158684"/>
          <a:ext cx="10179050" cy="1544765"/>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independent variables should not be correlated. Absence of this phenomenon is known as multicollinearity </a:t>
          </a:r>
          <a:r>
            <a:rPr lang="en-US" sz="2800" kern="1200" dirty="0">
              <a:sym typeface="Wingdings" panose="05000000000000000000" pitchFamily="2" charset="2"/>
            </a:rPr>
            <a:t></a:t>
          </a:r>
          <a:r>
            <a:rPr lang="en-US" sz="2800" kern="1200" dirty="0"/>
            <a:t> plot a scatter plot to visualize the correlations / VIF factors </a:t>
          </a:r>
          <a:r>
            <a:rPr lang="en-US" sz="3100" kern="1200" dirty="0"/>
            <a:t>.</a:t>
          </a:r>
        </a:p>
      </dsp:txBody>
      <dsp:txXfrm>
        <a:off x="75409" y="234093"/>
        <a:ext cx="10028232" cy="1393947"/>
      </dsp:txXfrm>
    </dsp:sp>
    <dsp:sp modelId="{BBBE7E9E-9FDC-4B0C-9E59-05191EFD12A9}">
      <dsp:nvSpPr>
        <dsp:cNvPr id="0" name=""/>
        <dsp:cNvSpPr/>
      </dsp:nvSpPr>
      <dsp:spPr>
        <a:xfrm>
          <a:off x="0" y="1890650"/>
          <a:ext cx="10179050" cy="1544765"/>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Heteroskedasticity, </a:t>
          </a:r>
          <a:r>
            <a:rPr lang="en-US" sz="2800" kern="1200" dirty="0"/>
            <a:t>presence of outliers or extreme leverage values </a:t>
          </a:r>
          <a:r>
            <a:rPr lang="en-US" sz="2800" kern="1200" dirty="0">
              <a:sym typeface="Wingdings" panose="05000000000000000000" pitchFamily="2" charset="2"/>
            </a:rPr>
            <a:t></a:t>
          </a:r>
          <a:r>
            <a:rPr lang="en-US" sz="2800" kern="1200" dirty="0"/>
            <a:t> Breusch-Pagan / Cook – Weisberg test or White general test to detect this phenomenon</a:t>
          </a:r>
          <a:r>
            <a:rPr lang="en-US" sz="3300" kern="1200" dirty="0"/>
            <a:t>.</a:t>
          </a:r>
        </a:p>
      </dsp:txBody>
      <dsp:txXfrm>
        <a:off x="75409" y="1966059"/>
        <a:ext cx="10028232" cy="13939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43148-009C-40C4-8354-F8505074B1D9}">
      <dsp:nvSpPr>
        <dsp:cNvPr id="0" name=""/>
        <dsp:cNvSpPr/>
      </dsp:nvSpPr>
      <dsp:spPr>
        <a:xfrm>
          <a:off x="0" y="473"/>
          <a:ext cx="10179050" cy="1057524"/>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 have 6 predictor variables and 1 dependent variable</a:t>
          </a:r>
        </a:p>
      </dsp:txBody>
      <dsp:txXfrm>
        <a:off x="51624" y="52097"/>
        <a:ext cx="10075802" cy="954276"/>
      </dsp:txXfrm>
    </dsp:sp>
    <dsp:sp modelId="{B945CF24-B2DF-4129-958D-39400F98A073}">
      <dsp:nvSpPr>
        <dsp:cNvPr id="0" name=""/>
        <dsp:cNvSpPr/>
      </dsp:nvSpPr>
      <dsp:spPr>
        <a:xfrm>
          <a:off x="0" y="1070049"/>
          <a:ext cx="10179050" cy="1057524"/>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Age: age of primary beneficiary.</a:t>
          </a:r>
        </a:p>
      </dsp:txBody>
      <dsp:txXfrm>
        <a:off x="51624" y="1121673"/>
        <a:ext cx="10075802" cy="954276"/>
      </dsp:txXfrm>
    </dsp:sp>
    <dsp:sp modelId="{033C5824-41B8-43C4-9E73-BBAF4B87D570}">
      <dsp:nvSpPr>
        <dsp:cNvPr id="0" name=""/>
        <dsp:cNvSpPr/>
      </dsp:nvSpPr>
      <dsp:spPr>
        <a:xfrm>
          <a:off x="0" y="2139625"/>
          <a:ext cx="10179050" cy="1057524"/>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Sex: insurance contractor gender, female, male.</a:t>
          </a:r>
        </a:p>
      </dsp:txBody>
      <dsp:txXfrm>
        <a:off x="51624" y="2191249"/>
        <a:ext cx="10075802" cy="954276"/>
      </dsp:txXfrm>
    </dsp:sp>
    <dsp:sp modelId="{FCCD3547-3D0C-442E-9850-95D52B50DD61}">
      <dsp:nvSpPr>
        <dsp:cNvPr id="0" name=""/>
        <dsp:cNvSpPr/>
      </dsp:nvSpPr>
      <dsp:spPr>
        <a:xfrm>
          <a:off x="0" y="3209201"/>
          <a:ext cx="10179050" cy="1057524"/>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BMI: Body mass index, providing an understanding of body, weights that are relatively high or low relative to height, objective index of body weight (kg/m^2) using the ratio of height to weight, ideally 18.5 to 24.9</a:t>
          </a:r>
        </a:p>
      </dsp:txBody>
      <dsp:txXfrm>
        <a:off x="51624" y="3260825"/>
        <a:ext cx="10075802" cy="9542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969DC-3A3C-4C90-93D2-56138B118E89}">
      <dsp:nvSpPr>
        <dsp:cNvPr id="0" name=""/>
        <dsp:cNvSpPr/>
      </dsp:nvSpPr>
      <dsp:spPr>
        <a:xfrm>
          <a:off x="0" y="28909"/>
          <a:ext cx="10179050" cy="83655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Children: Number of children covered by health insurance/Number of dependents.</a:t>
          </a:r>
        </a:p>
      </dsp:txBody>
      <dsp:txXfrm>
        <a:off x="40837" y="69746"/>
        <a:ext cx="10097376" cy="754876"/>
      </dsp:txXfrm>
    </dsp:sp>
    <dsp:sp modelId="{AB5E877F-03C0-43F8-93F8-A21B2C008680}">
      <dsp:nvSpPr>
        <dsp:cNvPr id="0" name=""/>
        <dsp:cNvSpPr/>
      </dsp:nvSpPr>
      <dsp:spPr>
        <a:xfrm>
          <a:off x="0" y="928819"/>
          <a:ext cx="10179050" cy="83655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Smoker: Is the person a smoker or not.</a:t>
          </a:r>
        </a:p>
      </dsp:txBody>
      <dsp:txXfrm>
        <a:off x="40837" y="969656"/>
        <a:ext cx="10097376" cy="754876"/>
      </dsp:txXfrm>
    </dsp:sp>
    <dsp:sp modelId="{4751488C-B68F-4721-8B12-C70766A88BA0}">
      <dsp:nvSpPr>
        <dsp:cNvPr id="0" name=""/>
        <dsp:cNvSpPr/>
      </dsp:nvSpPr>
      <dsp:spPr>
        <a:xfrm>
          <a:off x="0" y="1828730"/>
          <a:ext cx="10179050" cy="83655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Region: the beneficiary’s residential area in the US, northeast, southeast, southwest, northwest.</a:t>
          </a:r>
        </a:p>
      </dsp:txBody>
      <dsp:txXfrm>
        <a:off x="40837" y="1869567"/>
        <a:ext cx="10097376" cy="754876"/>
      </dsp:txXfrm>
    </dsp:sp>
    <dsp:sp modelId="{B877D449-AAEA-4740-9CD7-E15E536E5A12}">
      <dsp:nvSpPr>
        <dsp:cNvPr id="0" name=""/>
        <dsp:cNvSpPr/>
      </dsp:nvSpPr>
      <dsp:spPr>
        <a:xfrm>
          <a:off x="0" y="2728640"/>
          <a:ext cx="10179050" cy="83655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Charges: Individual medical costs billed by health insurance.</a:t>
          </a:r>
        </a:p>
      </dsp:txBody>
      <dsp:txXfrm>
        <a:off x="40837" y="2769477"/>
        <a:ext cx="10097376" cy="7548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46E36-07D4-4C28-BD7D-2FDF8B902C63}">
      <dsp:nvSpPr>
        <dsp:cNvPr id="0" name=""/>
        <dsp:cNvSpPr/>
      </dsp:nvSpPr>
      <dsp:spPr>
        <a:xfrm>
          <a:off x="0" y="4875209"/>
          <a:ext cx="1563687" cy="533491"/>
        </a:xfrm>
        <a:prstGeom prst="rect">
          <a:avLst/>
        </a:prstGeom>
        <a:solidFill>
          <a:schemeClr val="tx2"/>
        </a:solidFill>
        <a:ln w="6350" cap="flat" cmpd="sng" algn="in">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9" tIns="135128" rIns="111209" bIns="135128" numCol="1" spcCol="1270" anchor="ctr" anchorCtr="0">
          <a:noAutofit/>
        </a:bodyPr>
        <a:lstStyle/>
        <a:p>
          <a:pPr marL="0" lvl="0" indent="0" algn="ctr" defTabSz="844550">
            <a:lnSpc>
              <a:spcPct val="90000"/>
            </a:lnSpc>
            <a:spcBef>
              <a:spcPct val="0"/>
            </a:spcBef>
            <a:spcAft>
              <a:spcPct val="35000"/>
            </a:spcAft>
            <a:buNone/>
          </a:pPr>
          <a:r>
            <a:rPr lang="en-US" sz="1900" kern="1200" dirty="0"/>
            <a:t>Output</a:t>
          </a:r>
        </a:p>
      </dsp:txBody>
      <dsp:txXfrm>
        <a:off x="0" y="4875209"/>
        <a:ext cx="1563687" cy="533491"/>
      </dsp:txXfrm>
    </dsp:sp>
    <dsp:sp modelId="{F19D86FE-AC38-456C-8851-2B65E1BB8714}">
      <dsp:nvSpPr>
        <dsp:cNvPr id="0" name=""/>
        <dsp:cNvSpPr/>
      </dsp:nvSpPr>
      <dsp:spPr>
        <a:xfrm>
          <a:off x="1563687" y="4875209"/>
          <a:ext cx="4691062" cy="533491"/>
        </a:xfrm>
        <a:prstGeom prst="rect">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157" tIns="228600" rIns="95157" bIns="228600" numCol="1" spcCol="1270" anchor="ctr" anchorCtr="0">
          <a:noAutofit/>
        </a:bodyPr>
        <a:lstStyle/>
        <a:p>
          <a:pPr marL="0" lvl="0" indent="0" algn="l" defTabSz="800100">
            <a:lnSpc>
              <a:spcPct val="90000"/>
            </a:lnSpc>
            <a:spcBef>
              <a:spcPct val="0"/>
            </a:spcBef>
            <a:spcAft>
              <a:spcPct val="35000"/>
            </a:spcAft>
            <a:buNone/>
          </a:pPr>
          <a:r>
            <a:rPr lang="en-US" sz="1800" kern="1200" dirty="0"/>
            <a:t>0.4330 (lower the RMSE better the fit)</a:t>
          </a:r>
        </a:p>
      </dsp:txBody>
      <dsp:txXfrm>
        <a:off x="1563687" y="4875209"/>
        <a:ext cx="4691062" cy="533491"/>
      </dsp:txXfrm>
    </dsp:sp>
    <dsp:sp modelId="{BAC93FD0-0842-4BF4-827C-8E74E613C03F}">
      <dsp:nvSpPr>
        <dsp:cNvPr id="0" name=""/>
        <dsp:cNvSpPr/>
      </dsp:nvSpPr>
      <dsp:spPr>
        <a:xfrm rot="10800000">
          <a:off x="0" y="4062702"/>
          <a:ext cx="1563687" cy="820510"/>
        </a:xfrm>
        <a:prstGeom prst="upArrowCallout">
          <a:avLst>
            <a:gd name="adj1" fmla="val 5000"/>
            <a:gd name="adj2" fmla="val 10000"/>
            <a:gd name="adj3" fmla="val 15000"/>
            <a:gd name="adj4" fmla="val 64977"/>
          </a:avLst>
        </a:prstGeom>
        <a:solidFill>
          <a:schemeClr val="accent1"/>
        </a:solidFill>
        <a:ln w="6350" cap="flat" cmpd="sng" algn="in">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9" tIns="135128" rIns="111209" bIns="135128" numCol="1" spcCol="1270" anchor="ctr" anchorCtr="0">
          <a:noAutofit/>
        </a:bodyPr>
        <a:lstStyle/>
        <a:p>
          <a:pPr marL="0" lvl="0" indent="0" algn="ctr" defTabSz="844550">
            <a:lnSpc>
              <a:spcPct val="90000"/>
            </a:lnSpc>
            <a:spcBef>
              <a:spcPct val="0"/>
            </a:spcBef>
            <a:spcAft>
              <a:spcPct val="35000"/>
            </a:spcAft>
            <a:buNone/>
          </a:pPr>
          <a:r>
            <a:rPr lang="en-US" sz="1900" kern="1200"/>
            <a:t>Calculate</a:t>
          </a:r>
        </a:p>
      </dsp:txBody>
      <dsp:txXfrm rot="-10800000">
        <a:off x="0" y="4062702"/>
        <a:ext cx="1563687" cy="533331"/>
      </dsp:txXfrm>
    </dsp:sp>
    <dsp:sp modelId="{15737B31-B2E7-41D6-8153-7D1F72C96F3E}">
      <dsp:nvSpPr>
        <dsp:cNvPr id="0" name=""/>
        <dsp:cNvSpPr/>
      </dsp:nvSpPr>
      <dsp:spPr>
        <a:xfrm>
          <a:off x="1563687" y="4062702"/>
          <a:ext cx="4691062" cy="533331"/>
        </a:xfrm>
        <a:prstGeom prst="rect">
          <a:avLst/>
        </a:prstGeom>
        <a:solidFill>
          <a:schemeClr val="accent3">
            <a:tint val="40000"/>
            <a:alpha val="90000"/>
            <a:hueOff val="0"/>
            <a:satOff val="0"/>
            <a:lumOff val="0"/>
            <a:alphaOff val="0"/>
          </a:schemeClr>
        </a:solidFill>
        <a:ln w="6350" cap="flat" cmpd="sng" algn="in">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157" tIns="228600" rIns="95157" bIns="228600" numCol="1" spcCol="1270" anchor="ctr" anchorCtr="0">
          <a:noAutofit/>
        </a:bodyPr>
        <a:lstStyle/>
        <a:p>
          <a:pPr marL="0" lvl="0" indent="0" algn="l" defTabSz="800100">
            <a:lnSpc>
              <a:spcPct val="90000"/>
            </a:lnSpc>
            <a:spcBef>
              <a:spcPct val="0"/>
            </a:spcBef>
            <a:spcAft>
              <a:spcPct val="35000"/>
            </a:spcAft>
            <a:buNone/>
          </a:pPr>
          <a:r>
            <a:rPr lang="en-US" sz="1800" kern="1200" dirty="0"/>
            <a:t>Calculate RMSE</a:t>
          </a:r>
        </a:p>
      </dsp:txBody>
      <dsp:txXfrm>
        <a:off x="1563687" y="4062702"/>
        <a:ext cx="4691062" cy="533331"/>
      </dsp:txXfrm>
    </dsp:sp>
    <dsp:sp modelId="{3E23BD8C-4CF4-4F72-A329-5AE6E8E4C709}">
      <dsp:nvSpPr>
        <dsp:cNvPr id="0" name=""/>
        <dsp:cNvSpPr/>
      </dsp:nvSpPr>
      <dsp:spPr>
        <a:xfrm rot="10800000">
          <a:off x="0" y="3250194"/>
          <a:ext cx="1563687" cy="820510"/>
        </a:xfrm>
        <a:prstGeom prst="upArrowCallout">
          <a:avLst>
            <a:gd name="adj1" fmla="val 5000"/>
            <a:gd name="adj2" fmla="val 10000"/>
            <a:gd name="adj3" fmla="val 15000"/>
            <a:gd name="adj4" fmla="val 64977"/>
          </a:avLst>
        </a:prstGeom>
        <a:solidFill>
          <a:schemeClr val="tx2"/>
        </a:solidFill>
        <a:ln w="6350" cap="flat" cmpd="sng" algn="in">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9" tIns="135128" rIns="111209" bIns="135128" numCol="1" spcCol="1270" anchor="ctr" anchorCtr="0">
          <a:noAutofit/>
        </a:bodyPr>
        <a:lstStyle/>
        <a:p>
          <a:pPr marL="0" lvl="0" indent="0" algn="ctr" defTabSz="844550">
            <a:lnSpc>
              <a:spcPct val="90000"/>
            </a:lnSpc>
            <a:spcBef>
              <a:spcPct val="0"/>
            </a:spcBef>
            <a:spcAft>
              <a:spcPct val="35000"/>
            </a:spcAft>
            <a:buNone/>
          </a:pPr>
          <a:r>
            <a:rPr lang="en-US" sz="1900" kern="1200"/>
            <a:t>Predict</a:t>
          </a:r>
        </a:p>
      </dsp:txBody>
      <dsp:txXfrm rot="-10800000">
        <a:off x="0" y="3250194"/>
        <a:ext cx="1563687" cy="533331"/>
      </dsp:txXfrm>
    </dsp:sp>
    <dsp:sp modelId="{BBF65C35-B0A4-4024-A8F8-A30865757A55}">
      <dsp:nvSpPr>
        <dsp:cNvPr id="0" name=""/>
        <dsp:cNvSpPr/>
      </dsp:nvSpPr>
      <dsp:spPr>
        <a:xfrm>
          <a:off x="1563687" y="3250194"/>
          <a:ext cx="4691062" cy="533331"/>
        </a:xfrm>
        <a:prstGeom prst="rect">
          <a:avLst/>
        </a:prstGeom>
        <a:solidFill>
          <a:schemeClr val="accent4">
            <a:tint val="40000"/>
            <a:alpha val="90000"/>
            <a:hueOff val="0"/>
            <a:satOff val="0"/>
            <a:lumOff val="0"/>
            <a:alphaOff val="0"/>
          </a:schemeClr>
        </a:solidFill>
        <a:ln w="6350" cap="flat" cmpd="sng" algn="in">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157" tIns="228600" rIns="95157" bIns="228600" numCol="1" spcCol="1270" anchor="ctr" anchorCtr="0">
          <a:noAutofit/>
        </a:bodyPr>
        <a:lstStyle/>
        <a:p>
          <a:pPr marL="0" lvl="0" indent="0" algn="l" defTabSz="800100">
            <a:lnSpc>
              <a:spcPct val="90000"/>
            </a:lnSpc>
            <a:spcBef>
              <a:spcPct val="0"/>
            </a:spcBef>
            <a:spcAft>
              <a:spcPct val="35000"/>
            </a:spcAft>
            <a:buNone/>
          </a:pPr>
          <a:r>
            <a:rPr lang="en-US" sz="1800" kern="1200" dirty="0"/>
            <a:t>Predict the model</a:t>
          </a:r>
        </a:p>
      </dsp:txBody>
      <dsp:txXfrm>
        <a:off x="1563687" y="3250194"/>
        <a:ext cx="4691062" cy="533331"/>
      </dsp:txXfrm>
    </dsp:sp>
    <dsp:sp modelId="{39412845-0B79-4BB8-B35A-61CC6F2D0E07}">
      <dsp:nvSpPr>
        <dsp:cNvPr id="0" name=""/>
        <dsp:cNvSpPr/>
      </dsp:nvSpPr>
      <dsp:spPr>
        <a:xfrm rot="10800000">
          <a:off x="0" y="2437686"/>
          <a:ext cx="1563687" cy="820510"/>
        </a:xfrm>
        <a:prstGeom prst="upArrowCallout">
          <a:avLst>
            <a:gd name="adj1" fmla="val 5000"/>
            <a:gd name="adj2" fmla="val 10000"/>
            <a:gd name="adj3" fmla="val 15000"/>
            <a:gd name="adj4" fmla="val 64977"/>
          </a:avLst>
        </a:prstGeom>
        <a:solidFill>
          <a:schemeClr val="accent1"/>
        </a:solidFill>
        <a:ln w="6350" cap="flat" cmpd="sng" algn="in">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9" tIns="135128" rIns="111209" bIns="135128" numCol="1" spcCol="1270" anchor="ctr" anchorCtr="0">
          <a:noAutofit/>
        </a:bodyPr>
        <a:lstStyle/>
        <a:p>
          <a:pPr marL="0" lvl="0" indent="0" algn="ctr" defTabSz="844550">
            <a:lnSpc>
              <a:spcPct val="90000"/>
            </a:lnSpc>
            <a:spcBef>
              <a:spcPct val="0"/>
            </a:spcBef>
            <a:spcAft>
              <a:spcPct val="35000"/>
            </a:spcAft>
            <a:buNone/>
          </a:pPr>
          <a:r>
            <a:rPr lang="en-US" sz="1900" kern="1200"/>
            <a:t>Output</a:t>
          </a:r>
        </a:p>
      </dsp:txBody>
      <dsp:txXfrm rot="-10800000">
        <a:off x="0" y="2437686"/>
        <a:ext cx="1563687" cy="533331"/>
      </dsp:txXfrm>
    </dsp:sp>
    <dsp:sp modelId="{475E4C92-EA23-4587-B033-1F9B6DB06D3B}">
      <dsp:nvSpPr>
        <dsp:cNvPr id="0" name=""/>
        <dsp:cNvSpPr/>
      </dsp:nvSpPr>
      <dsp:spPr>
        <a:xfrm>
          <a:off x="1563687" y="2437686"/>
          <a:ext cx="4691062" cy="533331"/>
        </a:xfrm>
        <a:prstGeom prst="rect">
          <a:avLst/>
        </a:prstGeom>
        <a:solidFill>
          <a:schemeClr val="accent5">
            <a:tint val="40000"/>
            <a:alpha val="90000"/>
            <a:hueOff val="0"/>
            <a:satOff val="0"/>
            <a:lumOff val="0"/>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157" tIns="228600" rIns="95157" bIns="228600" numCol="1" spcCol="1270" anchor="ctr" anchorCtr="0">
          <a:noAutofit/>
        </a:bodyPr>
        <a:lstStyle/>
        <a:p>
          <a:pPr marL="0" lvl="0" indent="0" algn="l" defTabSz="800100">
            <a:lnSpc>
              <a:spcPct val="90000"/>
            </a:lnSpc>
            <a:spcBef>
              <a:spcPct val="0"/>
            </a:spcBef>
            <a:spcAft>
              <a:spcPct val="35000"/>
            </a:spcAft>
            <a:buNone/>
          </a:pPr>
          <a:r>
            <a:rPr lang="en-US" sz="1800" kern="1200" dirty="0"/>
            <a:t>Output: 268 out of 1338 observations</a:t>
          </a:r>
        </a:p>
      </dsp:txBody>
      <dsp:txXfrm>
        <a:off x="1563687" y="2437686"/>
        <a:ext cx="4691062" cy="533331"/>
      </dsp:txXfrm>
    </dsp:sp>
    <dsp:sp modelId="{B13C16BA-DF5F-4E55-B3C1-C1BB1F0CF2EF}">
      <dsp:nvSpPr>
        <dsp:cNvPr id="0" name=""/>
        <dsp:cNvSpPr/>
      </dsp:nvSpPr>
      <dsp:spPr>
        <a:xfrm rot="10800000">
          <a:off x="0" y="1625179"/>
          <a:ext cx="1563687" cy="820510"/>
        </a:xfrm>
        <a:prstGeom prst="upArrowCallout">
          <a:avLst>
            <a:gd name="adj1" fmla="val 5000"/>
            <a:gd name="adj2" fmla="val 10000"/>
            <a:gd name="adj3" fmla="val 15000"/>
            <a:gd name="adj4" fmla="val 64977"/>
          </a:avLst>
        </a:prstGeom>
        <a:solidFill>
          <a:schemeClr val="tx2"/>
        </a:soli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9" tIns="135128" rIns="111209"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Create</a:t>
          </a:r>
        </a:p>
      </dsp:txBody>
      <dsp:txXfrm rot="-10800000">
        <a:off x="0" y="1625179"/>
        <a:ext cx="1563687" cy="533331"/>
      </dsp:txXfrm>
    </dsp:sp>
    <dsp:sp modelId="{342D4EF1-7A31-42FB-9F2B-07339D3ABE6F}">
      <dsp:nvSpPr>
        <dsp:cNvPr id="0" name=""/>
        <dsp:cNvSpPr/>
      </dsp:nvSpPr>
      <dsp:spPr>
        <a:xfrm>
          <a:off x="1563687" y="1625179"/>
          <a:ext cx="4691062" cy="533331"/>
        </a:xfrm>
        <a:prstGeom prst="rect">
          <a:avLst/>
        </a:prstGeom>
        <a:solidFill>
          <a:schemeClr val="accent6">
            <a:tint val="40000"/>
            <a:alpha val="90000"/>
            <a:hueOff val="0"/>
            <a:satOff val="0"/>
            <a:lumOff val="0"/>
            <a:alphaOff val="0"/>
          </a:schemeClr>
        </a:solidFill>
        <a:ln w="6350" cap="flat" cmpd="sng" algn="in">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157" tIns="228600" rIns="95157" bIns="228600" numCol="1" spcCol="1270" anchor="ctr" anchorCtr="0">
          <a:noAutofit/>
        </a:bodyPr>
        <a:lstStyle/>
        <a:p>
          <a:pPr marL="0" lvl="0" indent="0" algn="l" defTabSz="800100">
            <a:lnSpc>
              <a:spcPct val="90000"/>
            </a:lnSpc>
            <a:spcBef>
              <a:spcPct val="0"/>
            </a:spcBef>
            <a:spcAft>
              <a:spcPct val="35000"/>
            </a:spcAft>
            <a:buNone/>
          </a:pPr>
          <a:r>
            <a:rPr lang="en-US" sz="1800" kern="1200" dirty="0"/>
            <a:t>Create test model</a:t>
          </a:r>
        </a:p>
      </dsp:txBody>
      <dsp:txXfrm>
        <a:off x="1563687" y="1625179"/>
        <a:ext cx="4691062" cy="533331"/>
      </dsp:txXfrm>
    </dsp:sp>
    <dsp:sp modelId="{CADEF932-85EA-4A61-894B-79696C513F1A}">
      <dsp:nvSpPr>
        <dsp:cNvPr id="0" name=""/>
        <dsp:cNvSpPr/>
      </dsp:nvSpPr>
      <dsp:spPr>
        <a:xfrm rot="10800000">
          <a:off x="0" y="812671"/>
          <a:ext cx="1563687" cy="820510"/>
        </a:xfrm>
        <a:prstGeom prst="upArrowCallout">
          <a:avLst>
            <a:gd name="adj1" fmla="val 5000"/>
            <a:gd name="adj2" fmla="val 10000"/>
            <a:gd name="adj3" fmla="val 15000"/>
            <a:gd name="adj4" fmla="val 64977"/>
          </a:avLst>
        </a:prstGeom>
        <a:solidFill>
          <a:schemeClr val="accent1"/>
        </a:solidFill>
        <a:ln w="6350" cap="flat" cmpd="sng" algn="in">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9" tIns="135128" rIns="111209" bIns="135128" numCol="1" spcCol="1270" anchor="ctr" anchorCtr="0">
          <a:noAutofit/>
        </a:bodyPr>
        <a:lstStyle/>
        <a:p>
          <a:pPr marL="0" lvl="0" indent="0" algn="ctr" defTabSz="844550">
            <a:lnSpc>
              <a:spcPct val="90000"/>
            </a:lnSpc>
            <a:spcBef>
              <a:spcPct val="0"/>
            </a:spcBef>
            <a:spcAft>
              <a:spcPct val="35000"/>
            </a:spcAft>
            <a:buNone/>
          </a:pPr>
          <a:r>
            <a:rPr lang="en-US" sz="1900" kern="1200" dirty="0"/>
            <a:t>Output</a:t>
          </a:r>
        </a:p>
      </dsp:txBody>
      <dsp:txXfrm rot="-10800000">
        <a:off x="0" y="812671"/>
        <a:ext cx="1563687" cy="533331"/>
      </dsp:txXfrm>
    </dsp:sp>
    <dsp:sp modelId="{73440FD6-134B-46E4-989A-6D48241E7554}">
      <dsp:nvSpPr>
        <dsp:cNvPr id="0" name=""/>
        <dsp:cNvSpPr/>
      </dsp:nvSpPr>
      <dsp:spPr>
        <a:xfrm>
          <a:off x="1563687" y="812671"/>
          <a:ext cx="4691062" cy="533331"/>
        </a:xfrm>
        <a:prstGeom prst="rect">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157" tIns="228600" rIns="95157" bIns="228600" numCol="1" spcCol="1270" anchor="ctr" anchorCtr="0">
          <a:noAutofit/>
        </a:bodyPr>
        <a:lstStyle/>
        <a:p>
          <a:pPr marL="0" lvl="0" indent="0" algn="l" defTabSz="800100">
            <a:lnSpc>
              <a:spcPct val="90000"/>
            </a:lnSpc>
            <a:spcBef>
              <a:spcPct val="0"/>
            </a:spcBef>
            <a:spcAft>
              <a:spcPct val="35000"/>
            </a:spcAft>
            <a:buNone/>
          </a:pPr>
          <a:r>
            <a:rPr lang="en-US" sz="1800" kern="1200" dirty="0"/>
            <a:t>Output: 1063 out of 1338 observations</a:t>
          </a:r>
        </a:p>
      </dsp:txBody>
      <dsp:txXfrm>
        <a:off x="1563687" y="812671"/>
        <a:ext cx="4691062" cy="533331"/>
      </dsp:txXfrm>
    </dsp:sp>
    <dsp:sp modelId="{D2EED48B-140F-4363-920C-46176B1D2190}">
      <dsp:nvSpPr>
        <dsp:cNvPr id="0" name=""/>
        <dsp:cNvSpPr/>
      </dsp:nvSpPr>
      <dsp:spPr>
        <a:xfrm rot="10800000">
          <a:off x="0" y="163"/>
          <a:ext cx="1563687" cy="820510"/>
        </a:xfrm>
        <a:prstGeom prst="upArrowCallout">
          <a:avLst>
            <a:gd name="adj1" fmla="val 5000"/>
            <a:gd name="adj2" fmla="val 10000"/>
            <a:gd name="adj3" fmla="val 15000"/>
            <a:gd name="adj4" fmla="val 64977"/>
          </a:avLst>
        </a:prstGeom>
        <a:solidFill>
          <a:schemeClr val="tx2"/>
        </a:solidFill>
        <a:ln w="6350" cap="flat" cmpd="sng" algn="in">
          <a:solidFill>
            <a:schemeClr val="accent1"/>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9" tIns="135128" rIns="111209"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Create</a:t>
          </a:r>
        </a:p>
      </dsp:txBody>
      <dsp:txXfrm rot="-10800000">
        <a:off x="0" y="163"/>
        <a:ext cx="1563687" cy="533331"/>
      </dsp:txXfrm>
    </dsp:sp>
    <dsp:sp modelId="{D10E4C56-289B-442B-B08B-67DF7ED10B93}">
      <dsp:nvSpPr>
        <dsp:cNvPr id="0" name=""/>
        <dsp:cNvSpPr/>
      </dsp:nvSpPr>
      <dsp:spPr>
        <a:xfrm>
          <a:off x="1563687" y="163"/>
          <a:ext cx="4691062" cy="533331"/>
        </a:xfrm>
        <a:prstGeom prst="rect">
          <a:avLst/>
        </a:prstGeom>
        <a:solidFill>
          <a:schemeClr val="accent3">
            <a:tint val="40000"/>
            <a:alpha val="90000"/>
            <a:hueOff val="0"/>
            <a:satOff val="0"/>
            <a:lumOff val="0"/>
            <a:alphaOff val="0"/>
          </a:schemeClr>
        </a:solidFill>
        <a:ln w="6350" cap="flat" cmpd="sng" algn="in">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157" tIns="228600" rIns="95157" bIns="228600" numCol="1" spcCol="1270" anchor="ctr" anchorCtr="0">
          <a:noAutofit/>
        </a:bodyPr>
        <a:lstStyle/>
        <a:p>
          <a:pPr marL="0" lvl="0" indent="0" algn="l" defTabSz="800100">
            <a:lnSpc>
              <a:spcPct val="90000"/>
            </a:lnSpc>
            <a:spcBef>
              <a:spcPct val="0"/>
            </a:spcBef>
            <a:spcAft>
              <a:spcPct val="35000"/>
            </a:spcAft>
            <a:buNone/>
          </a:pPr>
          <a:r>
            <a:rPr lang="en-US" sz="1800" kern="1200" dirty="0"/>
            <a:t>Create train model</a:t>
          </a:r>
        </a:p>
      </dsp:txBody>
      <dsp:txXfrm>
        <a:off x="1563687" y="163"/>
        <a:ext cx="4691062" cy="5333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E5927-A592-42AC-9E02-DAB972B26DC4}">
      <dsp:nvSpPr>
        <dsp:cNvPr id="0" name=""/>
        <dsp:cNvSpPr/>
      </dsp:nvSpPr>
      <dsp:spPr>
        <a:xfrm>
          <a:off x="0" y="4225"/>
          <a:ext cx="6254749" cy="9000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C8EB5A1-3FBE-4CDE-A7AC-4BF5B8E4343D}">
      <dsp:nvSpPr>
        <dsp:cNvPr id="0" name=""/>
        <dsp:cNvSpPr/>
      </dsp:nvSpPr>
      <dsp:spPr>
        <a:xfrm>
          <a:off x="272270" y="206741"/>
          <a:ext cx="495037" cy="495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0E5CBD5-C507-4A00-B9D4-5E6B99C3C5A2}">
      <dsp:nvSpPr>
        <dsp:cNvPr id="0" name=""/>
        <dsp:cNvSpPr/>
      </dsp:nvSpPr>
      <dsp:spPr>
        <a:xfrm>
          <a:off x="1039579" y="4225"/>
          <a:ext cx="5215170" cy="900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7" tIns="95257" rIns="95257" bIns="95257" numCol="1" spcCol="1270" anchor="ctr" anchorCtr="0">
          <a:noAutofit/>
        </a:bodyPr>
        <a:lstStyle/>
        <a:p>
          <a:pPr marL="0" lvl="0" indent="0" algn="l" defTabSz="844550">
            <a:lnSpc>
              <a:spcPct val="100000"/>
            </a:lnSpc>
            <a:spcBef>
              <a:spcPct val="0"/>
            </a:spcBef>
            <a:spcAft>
              <a:spcPct val="35000"/>
            </a:spcAft>
            <a:buNone/>
          </a:pPr>
          <a:r>
            <a:rPr lang="en-US" sz="1900" kern="1200"/>
            <a:t>Helps understand and model the future behavior of their customers.</a:t>
          </a:r>
        </a:p>
      </dsp:txBody>
      <dsp:txXfrm>
        <a:off x="1039579" y="4225"/>
        <a:ext cx="5215170" cy="900068"/>
      </dsp:txXfrm>
    </dsp:sp>
    <dsp:sp modelId="{A11549B2-45FE-4B2A-A5A7-49DC4880F0CA}">
      <dsp:nvSpPr>
        <dsp:cNvPr id="0" name=""/>
        <dsp:cNvSpPr/>
      </dsp:nvSpPr>
      <dsp:spPr>
        <a:xfrm>
          <a:off x="0" y="1129311"/>
          <a:ext cx="6254749" cy="9000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90B1619-377D-40BE-8FF3-DBC1F050EB12}">
      <dsp:nvSpPr>
        <dsp:cNvPr id="0" name=""/>
        <dsp:cNvSpPr/>
      </dsp:nvSpPr>
      <dsp:spPr>
        <a:xfrm>
          <a:off x="272270" y="1331827"/>
          <a:ext cx="495037" cy="495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4E667F4-EB42-42E9-93CB-83CF71F19F44}">
      <dsp:nvSpPr>
        <dsp:cNvPr id="0" name=""/>
        <dsp:cNvSpPr/>
      </dsp:nvSpPr>
      <dsp:spPr>
        <a:xfrm>
          <a:off x="1039579" y="1129311"/>
          <a:ext cx="5215170" cy="900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7" tIns="95257" rIns="95257" bIns="95257" numCol="1" spcCol="1270" anchor="ctr" anchorCtr="0">
          <a:noAutofit/>
        </a:bodyPr>
        <a:lstStyle/>
        <a:p>
          <a:pPr marL="0" lvl="0" indent="0" algn="l" defTabSz="844550">
            <a:lnSpc>
              <a:spcPct val="100000"/>
            </a:lnSpc>
            <a:spcBef>
              <a:spcPct val="0"/>
            </a:spcBef>
            <a:spcAft>
              <a:spcPct val="35000"/>
            </a:spcAft>
            <a:buNone/>
          </a:pPr>
          <a:r>
            <a:rPr lang="en-US" sz="1900" kern="1200"/>
            <a:t>Map trends to keep the organization ahead of the market when predicting risk</a:t>
          </a:r>
        </a:p>
      </dsp:txBody>
      <dsp:txXfrm>
        <a:off x="1039579" y="1129311"/>
        <a:ext cx="5215170" cy="900068"/>
      </dsp:txXfrm>
    </dsp:sp>
    <dsp:sp modelId="{8E7BB79E-736C-4FBF-BE97-71AB0F154553}">
      <dsp:nvSpPr>
        <dsp:cNvPr id="0" name=""/>
        <dsp:cNvSpPr/>
      </dsp:nvSpPr>
      <dsp:spPr>
        <a:xfrm>
          <a:off x="0" y="2254398"/>
          <a:ext cx="6254749" cy="9000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51FE149-1D9E-462E-B5C1-8AF5DBE72843}">
      <dsp:nvSpPr>
        <dsp:cNvPr id="0" name=""/>
        <dsp:cNvSpPr/>
      </dsp:nvSpPr>
      <dsp:spPr>
        <a:xfrm>
          <a:off x="272270" y="2456913"/>
          <a:ext cx="495037" cy="495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C64DA1E-85F6-459B-958D-9B3ADC2257F5}">
      <dsp:nvSpPr>
        <dsp:cNvPr id="0" name=""/>
        <dsp:cNvSpPr/>
      </dsp:nvSpPr>
      <dsp:spPr>
        <a:xfrm>
          <a:off x="1039579" y="2254398"/>
          <a:ext cx="5215170" cy="900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7" tIns="95257" rIns="95257" bIns="95257" numCol="1" spcCol="1270" anchor="ctr" anchorCtr="0">
          <a:noAutofit/>
        </a:bodyPr>
        <a:lstStyle/>
        <a:p>
          <a:pPr marL="0" lvl="0" indent="0" algn="l" defTabSz="844550">
            <a:lnSpc>
              <a:spcPct val="100000"/>
            </a:lnSpc>
            <a:spcBef>
              <a:spcPct val="0"/>
            </a:spcBef>
            <a:spcAft>
              <a:spcPct val="35000"/>
            </a:spcAft>
            <a:buNone/>
          </a:pPr>
          <a:r>
            <a:rPr lang="en-US" sz="1900" kern="1200"/>
            <a:t>Fraud detection by creating intricate predictive analytics models</a:t>
          </a:r>
        </a:p>
      </dsp:txBody>
      <dsp:txXfrm>
        <a:off x="1039579" y="2254398"/>
        <a:ext cx="5215170" cy="900068"/>
      </dsp:txXfrm>
    </dsp:sp>
    <dsp:sp modelId="{365FA90B-8EE1-4FC7-A771-3454E2C4E1E6}">
      <dsp:nvSpPr>
        <dsp:cNvPr id="0" name=""/>
        <dsp:cNvSpPr/>
      </dsp:nvSpPr>
      <dsp:spPr>
        <a:xfrm>
          <a:off x="0" y="3379484"/>
          <a:ext cx="6254749" cy="9000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11A881C-2462-40A6-84CA-0D7791316CF8}">
      <dsp:nvSpPr>
        <dsp:cNvPr id="0" name=""/>
        <dsp:cNvSpPr/>
      </dsp:nvSpPr>
      <dsp:spPr>
        <a:xfrm>
          <a:off x="272270" y="3581999"/>
          <a:ext cx="495037" cy="495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F4824EC-06AE-40D2-8C3B-4B6393EB5DB0}">
      <dsp:nvSpPr>
        <dsp:cNvPr id="0" name=""/>
        <dsp:cNvSpPr/>
      </dsp:nvSpPr>
      <dsp:spPr>
        <a:xfrm>
          <a:off x="1039579" y="3379484"/>
          <a:ext cx="5215170" cy="900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7" tIns="95257" rIns="95257" bIns="95257" numCol="1" spcCol="1270" anchor="ctr" anchorCtr="0">
          <a:noAutofit/>
        </a:bodyPr>
        <a:lstStyle/>
        <a:p>
          <a:pPr marL="0" lvl="0" indent="0" algn="l" defTabSz="844550">
            <a:lnSpc>
              <a:spcPct val="100000"/>
            </a:lnSpc>
            <a:spcBef>
              <a:spcPct val="0"/>
            </a:spcBef>
            <a:spcAft>
              <a:spcPct val="35000"/>
            </a:spcAft>
            <a:buNone/>
          </a:pPr>
          <a:r>
            <a:rPr lang="en-US" sz="1900" kern="1200" dirty="0"/>
            <a:t>Analytics platforms with easy-to-use visualization tools.</a:t>
          </a:r>
        </a:p>
      </dsp:txBody>
      <dsp:txXfrm>
        <a:off x="1039579" y="3379484"/>
        <a:ext cx="5215170" cy="900068"/>
      </dsp:txXfrm>
    </dsp:sp>
    <dsp:sp modelId="{0724BE5B-F59C-4AF1-8E3F-A0D114ACDB94}">
      <dsp:nvSpPr>
        <dsp:cNvPr id="0" name=""/>
        <dsp:cNvSpPr/>
      </dsp:nvSpPr>
      <dsp:spPr>
        <a:xfrm>
          <a:off x="0" y="4504570"/>
          <a:ext cx="6254749" cy="9000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1E33B4D-AA31-487A-BF4F-89365E98C803}">
      <dsp:nvSpPr>
        <dsp:cNvPr id="0" name=""/>
        <dsp:cNvSpPr/>
      </dsp:nvSpPr>
      <dsp:spPr>
        <a:xfrm>
          <a:off x="272270" y="4707085"/>
          <a:ext cx="495037" cy="495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3356062-2A75-46DD-9A1A-A3174ADF9CA1}">
      <dsp:nvSpPr>
        <dsp:cNvPr id="0" name=""/>
        <dsp:cNvSpPr/>
      </dsp:nvSpPr>
      <dsp:spPr>
        <a:xfrm>
          <a:off x="1039579" y="4504570"/>
          <a:ext cx="5215170" cy="900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7" tIns="95257" rIns="95257" bIns="95257" numCol="1" spcCol="1270" anchor="ctr" anchorCtr="0">
          <a:noAutofit/>
        </a:bodyPr>
        <a:lstStyle/>
        <a:p>
          <a:pPr marL="0" lvl="0" indent="0" algn="l" defTabSz="844550">
            <a:lnSpc>
              <a:spcPct val="100000"/>
            </a:lnSpc>
            <a:spcBef>
              <a:spcPct val="0"/>
            </a:spcBef>
            <a:spcAft>
              <a:spcPct val="35000"/>
            </a:spcAft>
            <a:buNone/>
          </a:pPr>
          <a:r>
            <a:rPr lang="en-US" sz="1900" kern="1200"/>
            <a:t>Real-time reporting across multiple devices.</a:t>
          </a:r>
        </a:p>
      </dsp:txBody>
      <dsp:txXfrm>
        <a:off x="1039579" y="4504570"/>
        <a:ext cx="5215170" cy="90006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8D98B-3EF4-43EC-86F2-BEE9E40DE60C}"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916AD-549D-4523-82A5-0E90D3446CD4}" type="slidenum">
              <a:rPr lang="en-US" smtClean="0"/>
              <a:t>‹#›</a:t>
            </a:fld>
            <a:endParaRPr lang="en-US"/>
          </a:p>
        </p:txBody>
      </p:sp>
    </p:spTree>
    <p:extLst>
      <p:ext uri="{BB962C8B-B14F-4D97-AF65-F5344CB8AC3E}">
        <p14:creationId xmlns:p14="http://schemas.microsoft.com/office/powerpoint/2010/main" val="974790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linear relationship suggests that a change in response Y due to one unit change in X¹ is constant, regardless of the value of X¹. An additive relationship suggests that the effect of X¹ on Y is independent of other variables </a:t>
            </a:r>
          </a:p>
        </p:txBody>
      </p:sp>
      <p:sp>
        <p:nvSpPr>
          <p:cNvPr id="4" name="Slide Number Placeholder 3"/>
          <p:cNvSpPr>
            <a:spLocks noGrp="1"/>
          </p:cNvSpPr>
          <p:nvPr>
            <p:ph type="sldNum" sz="quarter" idx="5"/>
          </p:nvPr>
        </p:nvSpPr>
        <p:spPr/>
        <p:txBody>
          <a:bodyPr/>
          <a:lstStyle/>
          <a:p>
            <a:fld id="{72C916AD-549D-4523-82A5-0E90D3446CD4}" type="slidenum">
              <a:rPr lang="en-US" smtClean="0"/>
              <a:t>10</a:t>
            </a:fld>
            <a:endParaRPr lang="en-US"/>
          </a:p>
        </p:txBody>
      </p:sp>
    </p:spTree>
    <p:extLst>
      <p:ext uri="{BB962C8B-B14F-4D97-AF65-F5344CB8AC3E}">
        <p14:creationId xmlns:p14="http://schemas.microsoft.com/office/powerpoint/2010/main" val="177962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6F5056B-F5FD-484B-8339-92E4E1B8E074}" type="datetimeFigureOut">
              <a:rPr lang="en-IN" smtClean="0"/>
              <a:t>14-02-2019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04D22F0-0B90-4B18-839F-DBA000346FBF}"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6525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5056B-F5FD-484B-8339-92E4E1B8E074}" type="datetimeFigureOut">
              <a:rPr lang="en-IN" smtClean="0"/>
              <a:t>14-02-2019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D22F0-0B90-4B18-839F-DBA000346FBF}" type="slidenum">
              <a:rPr lang="en-IN" smtClean="0"/>
              <a:t>‹#›</a:t>
            </a:fld>
            <a:endParaRPr lang="en-IN"/>
          </a:p>
        </p:txBody>
      </p:sp>
    </p:spTree>
    <p:extLst>
      <p:ext uri="{BB962C8B-B14F-4D97-AF65-F5344CB8AC3E}">
        <p14:creationId xmlns:p14="http://schemas.microsoft.com/office/powerpoint/2010/main" val="239957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5056B-F5FD-484B-8339-92E4E1B8E074}" type="datetimeFigureOut">
              <a:rPr lang="en-IN" smtClean="0"/>
              <a:t>14-02-2019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D22F0-0B90-4B18-839F-DBA000346FBF}" type="slidenum">
              <a:rPr lang="en-IN" smtClean="0"/>
              <a:t>‹#›</a:t>
            </a:fld>
            <a:endParaRPr lang="en-IN"/>
          </a:p>
        </p:txBody>
      </p:sp>
    </p:spTree>
    <p:extLst>
      <p:ext uri="{BB962C8B-B14F-4D97-AF65-F5344CB8AC3E}">
        <p14:creationId xmlns:p14="http://schemas.microsoft.com/office/powerpoint/2010/main" val="2566911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5056B-F5FD-484B-8339-92E4E1B8E074}" type="datetimeFigureOut">
              <a:rPr lang="en-IN" smtClean="0"/>
              <a:t>14-02-2019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D22F0-0B90-4B18-839F-DBA000346FBF}" type="slidenum">
              <a:rPr lang="en-IN" smtClean="0"/>
              <a:t>‹#›</a:t>
            </a:fld>
            <a:endParaRPr lang="en-IN"/>
          </a:p>
        </p:txBody>
      </p:sp>
    </p:spTree>
    <p:extLst>
      <p:ext uri="{BB962C8B-B14F-4D97-AF65-F5344CB8AC3E}">
        <p14:creationId xmlns:p14="http://schemas.microsoft.com/office/powerpoint/2010/main" val="3944413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6F5056B-F5FD-484B-8339-92E4E1B8E074}" type="datetimeFigureOut">
              <a:rPr lang="en-IN" smtClean="0"/>
              <a:t>14-02-2019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04D22F0-0B90-4B18-839F-DBA000346FBF}"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83797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5056B-F5FD-484B-8339-92E4E1B8E074}" type="datetimeFigureOut">
              <a:rPr lang="en-IN" smtClean="0"/>
              <a:t>14-02-2019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D22F0-0B90-4B18-839F-DBA000346FBF}" type="slidenum">
              <a:rPr lang="en-IN" smtClean="0"/>
              <a:t>‹#›</a:t>
            </a:fld>
            <a:endParaRPr lang="en-IN"/>
          </a:p>
        </p:txBody>
      </p:sp>
    </p:spTree>
    <p:extLst>
      <p:ext uri="{BB962C8B-B14F-4D97-AF65-F5344CB8AC3E}">
        <p14:creationId xmlns:p14="http://schemas.microsoft.com/office/powerpoint/2010/main" val="2100065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5056B-F5FD-484B-8339-92E4E1B8E074}" type="datetimeFigureOut">
              <a:rPr lang="en-IN" smtClean="0"/>
              <a:t>14-02-2019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4D22F0-0B90-4B18-839F-DBA000346FBF}" type="slidenum">
              <a:rPr lang="en-IN" smtClean="0"/>
              <a:t>‹#›</a:t>
            </a:fld>
            <a:endParaRPr lang="en-IN"/>
          </a:p>
        </p:txBody>
      </p:sp>
    </p:spTree>
    <p:extLst>
      <p:ext uri="{BB962C8B-B14F-4D97-AF65-F5344CB8AC3E}">
        <p14:creationId xmlns:p14="http://schemas.microsoft.com/office/powerpoint/2010/main" val="3927551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F5056B-F5FD-484B-8339-92E4E1B8E074}" type="datetimeFigureOut">
              <a:rPr lang="en-IN" smtClean="0"/>
              <a:t>14-02-2019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4D22F0-0B90-4B18-839F-DBA000346FBF}" type="slidenum">
              <a:rPr lang="en-IN" smtClean="0"/>
              <a:t>‹#›</a:t>
            </a:fld>
            <a:endParaRPr lang="en-IN"/>
          </a:p>
        </p:txBody>
      </p:sp>
    </p:spTree>
    <p:extLst>
      <p:ext uri="{BB962C8B-B14F-4D97-AF65-F5344CB8AC3E}">
        <p14:creationId xmlns:p14="http://schemas.microsoft.com/office/powerpoint/2010/main" val="132562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5056B-F5FD-484B-8339-92E4E1B8E074}" type="datetimeFigureOut">
              <a:rPr lang="en-IN" smtClean="0"/>
              <a:t>14-02-2019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4D22F0-0B90-4B18-839F-DBA000346FBF}" type="slidenum">
              <a:rPr lang="en-IN" smtClean="0"/>
              <a:t>‹#›</a:t>
            </a:fld>
            <a:endParaRPr lang="en-IN"/>
          </a:p>
        </p:txBody>
      </p:sp>
    </p:spTree>
    <p:extLst>
      <p:ext uri="{BB962C8B-B14F-4D97-AF65-F5344CB8AC3E}">
        <p14:creationId xmlns:p14="http://schemas.microsoft.com/office/powerpoint/2010/main" val="3930199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E6F5056B-F5FD-484B-8339-92E4E1B8E074}" type="datetimeFigureOut">
              <a:rPr lang="en-IN" smtClean="0"/>
              <a:t>14-02-2019</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004D22F0-0B90-4B18-839F-DBA000346FBF}"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663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E6F5056B-F5FD-484B-8339-92E4E1B8E074}" type="datetimeFigureOut">
              <a:rPr lang="en-IN" smtClean="0"/>
              <a:t>14-02-2019</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004D22F0-0B90-4B18-839F-DBA000346FBF}" type="slidenum">
              <a:rPr lang="en-IN" smtClean="0"/>
              <a:t>‹#›</a:t>
            </a:fld>
            <a:endParaRPr lang="en-IN"/>
          </a:p>
        </p:txBody>
      </p:sp>
    </p:spTree>
    <p:extLst>
      <p:ext uri="{BB962C8B-B14F-4D97-AF65-F5344CB8AC3E}">
        <p14:creationId xmlns:p14="http://schemas.microsoft.com/office/powerpoint/2010/main" val="2571881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6F5056B-F5FD-484B-8339-92E4E1B8E074}" type="datetimeFigureOut">
              <a:rPr lang="en-IN" smtClean="0"/>
              <a:t>14-02-2019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04D22F0-0B90-4B18-839F-DBA000346FBF}"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00130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hyperlink" Target="https://www.census.gov/library/publications/2018/demo/p60-264.html" TargetMode="External"/><Relationship Id="rId2" Type="http://schemas.openxmlformats.org/officeDocument/2006/relationships/hyperlink" Target="https://www.businesswire.com/news/home/20181023005754/en/Analyzing-Impact-Health-Insurance-Analytics-Quantzig" TargetMode="External"/><Relationship Id="rId1" Type="http://schemas.openxmlformats.org/officeDocument/2006/relationships/slideLayout" Target="../slideLayouts/slideLayout2.xml"/><Relationship Id="rId5" Type="http://schemas.openxmlformats.org/officeDocument/2006/relationships/hyperlink" Target="https://www.bobsguide.com/guide/news/2018/Jul/24/predictive-analytics-is-key-to-insurance-sector-competitiveness/" TargetMode="External"/><Relationship Id="rId4" Type="http://schemas.openxmlformats.org/officeDocument/2006/relationships/hyperlink" Target="https://www.analyticsvidhya.com/blog/2016/07/deeper-regression-analysis-assumptions-plots-solution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feliperego.github.io/blog/2015/10/23/Interpreting-Model-Output-In-R" TargetMode="External"/><Relationship Id="rId2" Type="http://schemas.openxmlformats.org/officeDocument/2006/relationships/hyperlink" Target="https://analyticstraining.com/popular-applications-of-linear-regression-for-businesses/" TargetMode="External"/><Relationship Id="rId1" Type="http://schemas.openxmlformats.org/officeDocument/2006/relationships/slideLayout" Target="../slideLayouts/slideLayout2.xml"/><Relationship Id="rId4" Type="http://schemas.openxmlformats.org/officeDocument/2006/relationships/hyperlink" Target="https://umanitoba.ca/faculties/management/academic_depts_centres/centres_institutes/warren/media/P2B_3_Michael_Loginov_Predictive_Modeling_Regression(3).pdf"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6D6F-4562-4C4C-A581-CF06CF6591DF}"/>
              </a:ext>
            </a:extLst>
          </p:cNvPr>
          <p:cNvSpPr>
            <a:spLocks noGrp="1"/>
          </p:cNvSpPr>
          <p:nvPr>
            <p:ph type="ctrTitle"/>
          </p:nvPr>
        </p:nvSpPr>
        <p:spPr>
          <a:xfrm>
            <a:off x="1078523" y="1098388"/>
            <a:ext cx="9741877" cy="4184812"/>
          </a:xfrm>
        </p:spPr>
        <p:txBody>
          <a:bodyPr/>
          <a:lstStyle/>
          <a:p>
            <a:r>
              <a:rPr lang="en-IN" sz="3600" dirty="0"/>
              <a:t>Factor befitting for insurance charges</a:t>
            </a:r>
            <a:br>
              <a:rPr lang="en-IN" sz="3600" dirty="0"/>
            </a:br>
            <a:br>
              <a:rPr lang="en-IN" sz="3600" dirty="0"/>
            </a:br>
            <a:r>
              <a:rPr lang="en-IN" sz="2400" dirty="0"/>
              <a:t>ALY 6015 – INTERMEDIATE ANALYTICS</a:t>
            </a:r>
            <a:br>
              <a:rPr lang="en-IN" sz="2400" dirty="0"/>
            </a:br>
            <a:r>
              <a:rPr lang="en-IN" sz="2400" dirty="0"/>
              <a:t>CRN - 21011</a:t>
            </a:r>
            <a:br>
              <a:rPr lang="en-IN" sz="2400" dirty="0"/>
            </a:br>
            <a:r>
              <a:rPr lang="en-IN" sz="2000" dirty="0"/>
              <a:t>Instructor-Valeriy Shevchenko</a:t>
            </a:r>
          </a:p>
        </p:txBody>
      </p:sp>
      <p:graphicFrame>
        <p:nvGraphicFramePr>
          <p:cNvPr id="4" name="Table 3">
            <a:extLst>
              <a:ext uri="{FF2B5EF4-FFF2-40B4-BE49-F238E27FC236}">
                <a16:creationId xmlns:a16="http://schemas.microsoft.com/office/drawing/2014/main" id="{59A31334-88BA-457C-900E-619A0FE067E6}"/>
              </a:ext>
            </a:extLst>
          </p:cNvPr>
          <p:cNvGraphicFramePr>
            <a:graphicFrameLocks noGrp="1"/>
          </p:cNvGraphicFramePr>
          <p:nvPr>
            <p:extLst>
              <p:ext uri="{D42A27DB-BD31-4B8C-83A1-F6EECF244321}">
                <p14:modId xmlns:p14="http://schemas.microsoft.com/office/powerpoint/2010/main" val="3048168256"/>
              </p:ext>
            </p:extLst>
          </p:nvPr>
        </p:nvGraphicFramePr>
        <p:xfrm>
          <a:off x="6822041" y="5283200"/>
          <a:ext cx="5369960" cy="1503680"/>
        </p:xfrm>
        <a:graphic>
          <a:graphicData uri="http://schemas.openxmlformats.org/drawingml/2006/table">
            <a:tbl>
              <a:tblPr firstRow="1" bandRow="1">
                <a:tableStyleId>{3B4B98B0-60AC-42C2-AFA5-B58CD77FA1E5}</a:tableStyleId>
              </a:tblPr>
              <a:tblGrid>
                <a:gridCol w="2653791">
                  <a:extLst>
                    <a:ext uri="{9D8B030D-6E8A-4147-A177-3AD203B41FA5}">
                      <a16:colId xmlns:a16="http://schemas.microsoft.com/office/drawing/2014/main" val="3622341365"/>
                    </a:ext>
                  </a:extLst>
                </a:gridCol>
                <a:gridCol w="2716169">
                  <a:extLst>
                    <a:ext uri="{9D8B030D-6E8A-4147-A177-3AD203B41FA5}">
                      <a16:colId xmlns:a16="http://schemas.microsoft.com/office/drawing/2014/main" val="760471864"/>
                    </a:ext>
                  </a:extLst>
                </a:gridCol>
              </a:tblGrid>
              <a:tr h="391160">
                <a:tc>
                  <a:txBody>
                    <a:bodyPr/>
                    <a:lstStyle/>
                    <a:p>
                      <a:r>
                        <a:rPr lang="en-US" b="0" dirty="0"/>
                        <a:t>SHIVI NIGAM</a:t>
                      </a:r>
                      <a:endParaRPr lang="en-US" b="0" dirty="0">
                        <a:solidFill>
                          <a:schemeClr val="tx1"/>
                        </a:solidFill>
                        <a:latin typeface="+mj-lt"/>
                      </a:endParaRPr>
                    </a:p>
                  </a:txBody>
                  <a:tcPr/>
                </a:tc>
                <a:tc>
                  <a:txBody>
                    <a:bodyPr/>
                    <a:lstStyle/>
                    <a:p>
                      <a:r>
                        <a:rPr lang="en-US" b="0" dirty="0"/>
                        <a:t>nigam.sh@husky.neu.edu</a:t>
                      </a:r>
                      <a:endParaRPr lang="en-US" b="0" dirty="0">
                        <a:solidFill>
                          <a:schemeClr val="tx1"/>
                        </a:solidFill>
                        <a:latin typeface="+mj-lt"/>
                      </a:endParaRPr>
                    </a:p>
                  </a:txBody>
                  <a:tcPr/>
                </a:tc>
                <a:extLst>
                  <a:ext uri="{0D108BD9-81ED-4DB2-BD59-A6C34878D82A}">
                    <a16:rowId xmlns:a16="http://schemas.microsoft.com/office/drawing/2014/main" val="4246281676"/>
                  </a:ext>
                </a:extLst>
              </a:tr>
              <a:tr h="370840">
                <a:tc>
                  <a:txBody>
                    <a:bodyPr/>
                    <a:lstStyle/>
                    <a:p>
                      <a:r>
                        <a:rPr lang="en-US" dirty="0"/>
                        <a:t>MIHIR GANDHI</a:t>
                      </a:r>
                      <a:endParaRPr lang="en-US" dirty="0">
                        <a:latin typeface="+mj-lt"/>
                      </a:endParaRPr>
                    </a:p>
                  </a:txBody>
                  <a:tcPr/>
                </a:tc>
                <a:tc>
                  <a:txBody>
                    <a:bodyPr/>
                    <a:lstStyle/>
                    <a:p>
                      <a:r>
                        <a:rPr lang="en-US" dirty="0"/>
                        <a:t>gandhi.mih@husky.neu.edu</a:t>
                      </a:r>
                      <a:endParaRPr lang="en-US" dirty="0">
                        <a:latin typeface="+mj-lt"/>
                      </a:endParaRPr>
                    </a:p>
                  </a:txBody>
                  <a:tcPr/>
                </a:tc>
                <a:extLst>
                  <a:ext uri="{0D108BD9-81ED-4DB2-BD59-A6C34878D82A}">
                    <a16:rowId xmlns:a16="http://schemas.microsoft.com/office/drawing/2014/main" val="2743135585"/>
                  </a:ext>
                </a:extLst>
              </a:tr>
              <a:tr h="370840">
                <a:tc>
                  <a:txBody>
                    <a:bodyPr/>
                    <a:lstStyle/>
                    <a:p>
                      <a:r>
                        <a:rPr lang="en-US" dirty="0"/>
                        <a:t>MAHITA KODURU</a:t>
                      </a:r>
                      <a:endParaRPr lang="en-US" dirty="0">
                        <a:latin typeface="+mj-lt"/>
                      </a:endParaRPr>
                    </a:p>
                  </a:txBody>
                  <a:tcPr/>
                </a:tc>
                <a:tc>
                  <a:txBody>
                    <a:bodyPr/>
                    <a:lstStyle/>
                    <a:p>
                      <a:r>
                        <a:rPr lang="en-US" dirty="0"/>
                        <a:t>koduru.m@husky.neu.edu</a:t>
                      </a:r>
                      <a:endParaRPr lang="en-US" dirty="0">
                        <a:latin typeface="+mj-lt"/>
                      </a:endParaRPr>
                    </a:p>
                  </a:txBody>
                  <a:tcPr/>
                </a:tc>
                <a:extLst>
                  <a:ext uri="{0D108BD9-81ED-4DB2-BD59-A6C34878D82A}">
                    <a16:rowId xmlns:a16="http://schemas.microsoft.com/office/drawing/2014/main" val="2344541943"/>
                  </a:ext>
                </a:extLst>
              </a:tr>
              <a:tr h="370840">
                <a:tc>
                  <a:txBody>
                    <a:bodyPr/>
                    <a:lstStyle/>
                    <a:p>
                      <a:r>
                        <a:rPr lang="en-US" dirty="0"/>
                        <a:t>RUCHI PARAB</a:t>
                      </a:r>
                      <a:endParaRPr lang="en-US" dirty="0">
                        <a:latin typeface="+mj-lt"/>
                      </a:endParaRPr>
                    </a:p>
                  </a:txBody>
                  <a:tcPr/>
                </a:tc>
                <a:tc>
                  <a:txBody>
                    <a:bodyPr/>
                    <a:lstStyle/>
                    <a:p>
                      <a:r>
                        <a:rPr lang="en-US" dirty="0"/>
                        <a:t>parab.r@husky.neu.edu</a:t>
                      </a:r>
                      <a:endParaRPr lang="en-US" dirty="0">
                        <a:latin typeface="+mj-lt"/>
                      </a:endParaRPr>
                    </a:p>
                  </a:txBody>
                  <a:tcPr/>
                </a:tc>
                <a:extLst>
                  <a:ext uri="{0D108BD9-81ED-4DB2-BD59-A6C34878D82A}">
                    <a16:rowId xmlns:a16="http://schemas.microsoft.com/office/drawing/2014/main" val="3995756108"/>
                  </a:ext>
                </a:extLst>
              </a:tr>
            </a:tbl>
          </a:graphicData>
        </a:graphic>
      </p:graphicFrame>
      <p:pic>
        <p:nvPicPr>
          <p:cNvPr id="6" name="Picture 5" descr="A close up of a sign&#10;&#10;Description generated with very high confidence">
            <a:extLst>
              <a:ext uri="{FF2B5EF4-FFF2-40B4-BE49-F238E27FC236}">
                <a16:creationId xmlns:a16="http://schemas.microsoft.com/office/drawing/2014/main" id="{E91A4F2F-4CE4-424D-B070-F7A478854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7544" y="193525"/>
            <a:ext cx="1645549" cy="1645549"/>
          </a:xfrm>
          <a:prstGeom prst="rect">
            <a:avLst/>
          </a:prstGeom>
        </p:spPr>
      </p:pic>
      <p:sp>
        <p:nvSpPr>
          <p:cNvPr id="7" name="TextBox 6">
            <a:extLst>
              <a:ext uri="{FF2B5EF4-FFF2-40B4-BE49-F238E27FC236}">
                <a16:creationId xmlns:a16="http://schemas.microsoft.com/office/drawing/2014/main" id="{0835D771-42E0-49F8-ACA7-C8C8C1B32922}"/>
              </a:ext>
            </a:extLst>
          </p:cNvPr>
          <p:cNvSpPr txBox="1"/>
          <p:nvPr/>
        </p:nvSpPr>
        <p:spPr>
          <a:xfrm>
            <a:off x="336748" y="6417548"/>
            <a:ext cx="3199274" cy="369332"/>
          </a:xfrm>
          <a:prstGeom prst="rect">
            <a:avLst/>
          </a:prstGeom>
          <a:noFill/>
        </p:spPr>
        <p:txBody>
          <a:bodyPr wrap="none" rtlCol="0">
            <a:spAutoFit/>
          </a:bodyPr>
          <a:lstStyle/>
          <a:p>
            <a:r>
              <a:rPr lang="en-US" dirty="0">
                <a:latin typeface="+mj-lt"/>
              </a:rPr>
              <a:t>Date of Submission : 02/14/2019</a:t>
            </a:r>
          </a:p>
        </p:txBody>
      </p:sp>
    </p:spTree>
    <p:extLst>
      <p:ext uri="{BB962C8B-B14F-4D97-AF65-F5344CB8AC3E}">
        <p14:creationId xmlns:p14="http://schemas.microsoft.com/office/powerpoint/2010/main" val="3993014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73F8C65-A189-4A71-80A3-367CF1F091AE}"/>
              </a:ext>
            </a:extLst>
          </p:cNvPr>
          <p:cNvSpPr>
            <a:spLocks noGrp="1"/>
          </p:cNvSpPr>
          <p:nvPr>
            <p:ph type="title"/>
          </p:nvPr>
        </p:nvSpPr>
        <p:spPr>
          <a:xfrm>
            <a:off x="1251678" y="382385"/>
            <a:ext cx="10178322" cy="1492132"/>
          </a:xfrm>
        </p:spPr>
        <p:txBody>
          <a:bodyPr anchor="ctr">
            <a:normAutofit/>
          </a:bodyPr>
          <a:lstStyle/>
          <a:p>
            <a:r>
              <a:rPr lang="en-US"/>
              <a:t>ASSUMPTIONS FOR LINEAR REGRESSION [1]</a:t>
            </a:r>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AFA157A-76D9-45E2-A37A-3BC15279E0B2}"/>
              </a:ext>
            </a:extLst>
          </p:cNvPr>
          <p:cNvGraphicFramePr>
            <a:graphicFrameLocks noGrp="1"/>
          </p:cNvGraphicFramePr>
          <p:nvPr>
            <p:ph idx="1"/>
            <p:extLst>
              <p:ext uri="{D42A27DB-BD31-4B8C-83A1-F6EECF244321}">
                <p14:modId xmlns:p14="http://schemas.microsoft.com/office/powerpoint/2010/main" val="140258079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7365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351E001-C2A5-4C5C-8D7B-FA9B3E7C6941}"/>
              </a:ext>
            </a:extLst>
          </p:cNvPr>
          <p:cNvSpPr>
            <a:spLocks noGrp="1"/>
          </p:cNvSpPr>
          <p:nvPr>
            <p:ph type="title"/>
          </p:nvPr>
        </p:nvSpPr>
        <p:spPr>
          <a:xfrm>
            <a:off x="1251678" y="382385"/>
            <a:ext cx="10178322" cy="1492132"/>
          </a:xfrm>
        </p:spPr>
        <p:txBody>
          <a:bodyPr anchor="ctr">
            <a:normAutofit/>
          </a:bodyPr>
          <a:lstStyle/>
          <a:p>
            <a:r>
              <a:rPr lang="en-US"/>
              <a:t>ASSUMPTIONS FOR LINEAR REGRESSION [2]</a:t>
            </a:r>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200CDF9-1FD3-4125-B899-F52B4A621EB5}"/>
              </a:ext>
            </a:extLst>
          </p:cNvPr>
          <p:cNvGraphicFramePr>
            <a:graphicFrameLocks noGrp="1"/>
          </p:cNvGraphicFramePr>
          <p:nvPr>
            <p:ph idx="1"/>
            <p:extLst>
              <p:ext uri="{D42A27DB-BD31-4B8C-83A1-F6EECF244321}">
                <p14:modId xmlns:p14="http://schemas.microsoft.com/office/powerpoint/2010/main" val="200300468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3864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1ED5-8CED-4DAB-9876-0FEB96056071}"/>
              </a:ext>
            </a:extLst>
          </p:cNvPr>
          <p:cNvSpPr>
            <a:spLocks noGrp="1"/>
          </p:cNvSpPr>
          <p:nvPr>
            <p:ph type="title"/>
          </p:nvPr>
        </p:nvSpPr>
        <p:spPr>
          <a:xfrm>
            <a:off x="1251678" y="311265"/>
            <a:ext cx="10178322" cy="1492132"/>
          </a:xfrm>
        </p:spPr>
        <p:txBody>
          <a:bodyPr/>
          <a:lstStyle/>
          <a:p>
            <a:r>
              <a:rPr lang="en-US" dirty="0"/>
              <a:t>VARIABLES OF THE DATASET</a:t>
            </a:r>
          </a:p>
        </p:txBody>
      </p:sp>
      <p:sp>
        <p:nvSpPr>
          <p:cNvPr id="3" name="Content Placeholder 2">
            <a:extLst>
              <a:ext uri="{FF2B5EF4-FFF2-40B4-BE49-F238E27FC236}">
                <a16:creationId xmlns:a16="http://schemas.microsoft.com/office/drawing/2014/main" id="{BFDEFD17-3E87-4D74-A600-637E3E29C80E}"/>
              </a:ext>
            </a:extLst>
          </p:cNvPr>
          <p:cNvSpPr>
            <a:spLocks noGrp="1"/>
          </p:cNvSpPr>
          <p:nvPr>
            <p:ph idx="1"/>
          </p:nvPr>
        </p:nvSpPr>
        <p:spPr/>
        <p:txBody>
          <a:bodyPr>
            <a:normAutofit/>
          </a:bodyPr>
          <a:lstStyle/>
          <a:p>
            <a:pPr marL="0" indent="0">
              <a:buNone/>
            </a:pPr>
            <a:r>
              <a:rPr lang="en-US" dirty="0"/>
              <a:t>There are 7 variables </a:t>
            </a:r>
          </a:p>
          <a:p>
            <a:pPr marL="0" indent="0">
              <a:buNone/>
            </a:pPr>
            <a:r>
              <a:rPr lang="en-US" dirty="0"/>
              <a:t> </a:t>
            </a:r>
          </a:p>
        </p:txBody>
      </p:sp>
      <p:sp>
        <p:nvSpPr>
          <p:cNvPr id="13" name="Oval 12">
            <a:extLst>
              <a:ext uri="{FF2B5EF4-FFF2-40B4-BE49-F238E27FC236}">
                <a16:creationId xmlns:a16="http://schemas.microsoft.com/office/drawing/2014/main" id="{CACB4023-14F8-462D-BB0D-3B7ED9E6891A}"/>
              </a:ext>
            </a:extLst>
          </p:cNvPr>
          <p:cNvSpPr/>
          <p:nvPr/>
        </p:nvSpPr>
        <p:spPr>
          <a:xfrm>
            <a:off x="1884680" y="2839720"/>
            <a:ext cx="2092960" cy="1330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p>
        </p:txBody>
      </p:sp>
      <p:sp>
        <p:nvSpPr>
          <p:cNvPr id="14" name="Oval 13">
            <a:extLst>
              <a:ext uri="{FF2B5EF4-FFF2-40B4-BE49-F238E27FC236}">
                <a16:creationId xmlns:a16="http://schemas.microsoft.com/office/drawing/2014/main" id="{BB1F565D-0CEC-4F62-B192-C8B7A6B970B4}"/>
              </a:ext>
            </a:extLst>
          </p:cNvPr>
          <p:cNvSpPr/>
          <p:nvPr/>
        </p:nvSpPr>
        <p:spPr>
          <a:xfrm>
            <a:off x="5389880" y="1817926"/>
            <a:ext cx="2092960" cy="1330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SEX</a:t>
            </a:r>
          </a:p>
        </p:txBody>
      </p:sp>
      <p:sp>
        <p:nvSpPr>
          <p:cNvPr id="15" name="Oval 14">
            <a:extLst>
              <a:ext uri="{FF2B5EF4-FFF2-40B4-BE49-F238E27FC236}">
                <a16:creationId xmlns:a16="http://schemas.microsoft.com/office/drawing/2014/main" id="{576CFDED-30C3-44E4-8F2A-E85471A167BC}"/>
              </a:ext>
            </a:extLst>
          </p:cNvPr>
          <p:cNvSpPr/>
          <p:nvPr/>
        </p:nvSpPr>
        <p:spPr>
          <a:xfrm>
            <a:off x="8920480" y="3946923"/>
            <a:ext cx="2092960" cy="1330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CHILDREN</a:t>
            </a:r>
          </a:p>
        </p:txBody>
      </p:sp>
      <p:sp>
        <p:nvSpPr>
          <p:cNvPr id="16" name="Oval 15">
            <a:extLst>
              <a:ext uri="{FF2B5EF4-FFF2-40B4-BE49-F238E27FC236}">
                <a16:creationId xmlns:a16="http://schemas.microsoft.com/office/drawing/2014/main" id="{790621C0-E962-46BC-80A6-E803F59824B3}"/>
              </a:ext>
            </a:extLst>
          </p:cNvPr>
          <p:cNvSpPr/>
          <p:nvPr/>
        </p:nvSpPr>
        <p:spPr>
          <a:xfrm>
            <a:off x="6436360" y="5277883"/>
            <a:ext cx="2092960" cy="1330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SMOKER</a:t>
            </a:r>
          </a:p>
        </p:txBody>
      </p:sp>
      <p:sp>
        <p:nvSpPr>
          <p:cNvPr id="17" name="Oval 16">
            <a:extLst>
              <a:ext uri="{FF2B5EF4-FFF2-40B4-BE49-F238E27FC236}">
                <a16:creationId xmlns:a16="http://schemas.microsoft.com/office/drawing/2014/main" id="{85EF2ABE-276C-48FD-BA3D-F1470E4ADBD1}"/>
              </a:ext>
            </a:extLst>
          </p:cNvPr>
          <p:cNvSpPr/>
          <p:nvPr/>
        </p:nvSpPr>
        <p:spPr>
          <a:xfrm>
            <a:off x="3115945" y="4846003"/>
            <a:ext cx="2092960" cy="1330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REGION</a:t>
            </a:r>
          </a:p>
        </p:txBody>
      </p:sp>
      <p:sp>
        <p:nvSpPr>
          <p:cNvPr id="19" name="Oval 18">
            <a:extLst>
              <a:ext uri="{FF2B5EF4-FFF2-40B4-BE49-F238E27FC236}">
                <a16:creationId xmlns:a16="http://schemas.microsoft.com/office/drawing/2014/main" id="{E244B8E7-C082-4D88-958E-C226A8DF76D5}"/>
              </a:ext>
            </a:extLst>
          </p:cNvPr>
          <p:cNvSpPr/>
          <p:nvPr/>
        </p:nvSpPr>
        <p:spPr>
          <a:xfrm>
            <a:off x="5770880" y="3574257"/>
            <a:ext cx="2092960" cy="13309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CHARGES</a:t>
            </a:r>
          </a:p>
        </p:txBody>
      </p:sp>
      <p:sp>
        <p:nvSpPr>
          <p:cNvPr id="20" name="Oval 19">
            <a:extLst>
              <a:ext uri="{FF2B5EF4-FFF2-40B4-BE49-F238E27FC236}">
                <a16:creationId xmlns:a16="http://schemas.microsoft.com/office/drawing/2014/main" id="{062C5B10-AFE5-4393-A0D3-734BD8F807ED}"/>
              </a:ext>
            </a:extLst>
          </p:cNvPr>
          <p:cNvSpPr/>
          <p:nvPr/>
        </p:nvSpPr>
        <p:spPr>
          <a:xfrm>
            <a:off x="8371840" y="2011998"/>
            <a:ext cx="2092960" cy="1330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cxnSp>
        <p:nvCxnSpPr>
          <p:cNvPr id="5" name="Straight Arrow Connector 4">
            <a:extLst>
              <a:ext uri="{FF2B5EF4-FFF2-40B4-BE49-F238E27FC236}">
                <a16:creationId xmlns:a16="http://schemas.microsoft.com/office/drawing/2014/main" id="{C37D1F53-2919-42B3-9C0A-8B1E566C06F7}"/>
              </a:ext>
            </a:extLst>
          </p:cNvPr>
          <p:cNvCxnSpPr/>
          <p:nvPr/>
        </p:nvCxnSpPr>
        <p:spPr>
          <a:xfrm flipV="1">
            <a:off x="7396480" y="1817926"/>
            <a:ext cx="1132840" cy="1839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DB8000C-8232-43AC-A591-F1765200E59B}"/>
              </a:ext>
            </a:extLst>
          </p:cNvPr>
          <p:cNvSpPr txBox="1"/>
          <p:nvPr/>
        </p:nvSpPr>
        <p:spPr>
          <a:xfrm>
            <a:off x="8529320" y="1320800"/>
            <a:ext cx="1833880" cy="646331"/>
          </a:xfrm>
          <a:prstGeom prst="rect">
            <a:avLst/>
          </a:prstGeom>
          <a:noFill/>
        </p:spPr>
        <p:txBody>
          <a:bodyPr wrap="square" rtlCol="0">
            <a:spAutoFit/>
          </a:bodyPr>
          <a:lstStyle/>
          <a:p>
            <a:r>
              <a:rPr lang="en-US" dirty="0"/>
              <a:t>DEPENDENT VARIABLE</a:t>
            </a:r>
          </a:p>
        </p:txBody>
      </p:sp>
    </p:spTree>
    <p:extLst>
      <p:ext uri="{BB962C8B-B14F-4D97-AF65-F5344CB8AC3E}">
        <p14:creationId xmlns:p14="http://schemas.microsoft.com/office/powerpoint/2010/main" val="2266038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9" grpId="0" animBg="1"/>
      <p:bldP spid="20"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62FA5B4F-94D7-4E50-B939-07738C3A2AB1}"/>
              </a:ext>
            </a:extLst>
          </p:cNvPr>
          <p:cNvSpPr>
            <a:spLocks noGrp="1"/>
          </p:cNvSpPr>
          <p:nvPr>
            <p:ph type="title"/>
          </p:nvPr>
        </p:nvSpPr>
        <p:spPr>
          <a:xfrm>
            <a:off x="1251678" y="382385"/>
            <a:ext cx="10178322" cy="1492132"/>
          </a:xfrm>
        </p:spPr>
        <p:txBody>
          <a:bodyPr anchor="ctr">
            <a:normAutofit/>
          </a:bodyPr>
          <a:lstStyle/>
          <a:p>
            <a:r>
              <a:rPr lang="en-US"/>
              <a:t>DESCRIPTION OF THE VARIABLES[1]</a:t>
            </a:r>
          </a:p>
        </p:txBody>
      </p:sp>
      <p:sp>
        <p:nvSpPr>
          <p:cNvPr id="14"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6" name="Rectangle 15">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B46FD6F9-1CDC-43C2-A5E9-96D70ECAF6E3}"/>
              </a:ext>
            </a:extLst>
          </p:cNvPr>
          <p:cNvGraphicFramePr>
            <a:graphicFrameLocks noGrp="1"/>
          </p:cNvGraphicFramePr>
          <p:nvPr>
            <p:ph idx="1"/>
            <p:extLst>
              <p:ext uri="{D42A27DB-BD31-4B8C-83A1-F6EECF244321}">
                <p14:modId xmlns:p14="http://schemas.microsoft.com/office/powerpoint/2010/main" val="3783055664"/>
              </p:ext>
            </p:extLst>
          </p:nvPr>
        </p:nvGraphicFramePr>
        <p:xfrm>
          <a:off x="1250950" y="2286000"/>
          <a:ext cx="1017905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15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1A82663-0BA6-4ADA-9F03-21AEE7E1D3B6}"/>
              </a:ext>
            </a:extLst>
          </p:cNvPr>
          <p:cNvSpPr>
            <a:spLocks noGrp="1"/>
          </p:cNvSpPr>
          <p:nvPr>
            <p:ph type="title"/>
          </p:nvPr>
        </p:nvSpPr>
        <p:spPr>
          <a:xfrm>
            <a:off x="1251678" y="382385"/>
            <a:ext cx="10178322" cy="1492132"/>
          </a:xfrm>
        </p:spPr>
        <p:txBody>
          <a:bodyPr anchor="ctr">
            <a:normAutofit/>
          </a:bodyPr>
          <a:lstStyle/>
          <a:p>
            <a:r>
              <a:rPr lang="en-US"/>
              <a:t>DESCRIPTION OF THE VARIABLES[2]</a:t>
            </a:r>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5ADAD13-4677-47A7-B992-83D0F9C10D70}"/>
              </a:ext>
            </a:extLst>
          </p:cNvPr>
          <p:cNvGraphicFramePr>
            <a:graphicFrameLocks noGrp="1"/>
          </p:cNvGraphicFramePr>
          <p:nvPr>
            <p:ph idx="1"/>
            <p:extLst>
              <p:ext uri="{D42A27DB-BD31-4B8C-83A1-F6EECF244321}">
                <p14:modId xmlns:p14="http://schemas.microsoft.com/office/powerpoint/2010/main" val="40690759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655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614B-F4C9-42D6-9C58-81741886A8F8}"/>
              </a:ext>
            </a:extLst>
          </p:cNvPr>
          <p:cNvSpPr>
            <a:spLocks noGrp="1"/>
          </p:cNvSpPr>
          <p:nvPr>
            <p:ph type="title"/>
          </p:nvPr>
        </p:nvSpPr>
        <p:spPr>
          <a:xfrm>
            <a:off x="1251677" y="1078378"/>
            <a:ext cx="2917551" cy="4701244"/>
          </a:xfrm>
        </p:spPr>
        <p:txBody>
          <a:bodyPr anchor="ctr">
            <a:normAutofit/>
          </a:bodyPr>
          <a:lstStyle/>
          <a:p>
            <a:r>
              <a:rPr lang="en-US" sz="3600"/>
              <a:t>Initializing and Libraries</a:t>
            </a:r>
          </a:p>
        </p:txBody>
      </p:sp>
      <p:sp>
        <p:nvSpPr>
          <p:cNvPr id="3" name="Content Placeholder 2">
            <a:extLst>
              <a:ext uri="{FF2B5EF4-FFF2-40B4-BE49-F238E27FC236}">
                <a16:creationId xmlns:a16="http://schemas.microsoft.com/office/drawing/2014/main" id="{6587290F-D4EA-4045-A59A-E22D4F49C33D}"/>
              </a:ext>
            </a:extLst>
          </p:cNvPr>
          <p:cNvSpPr>
            <a:spLocks noGrp="1"/>
          </p:cNvSpPr>
          <p:nvPr>
            <p:ph idx="1"/>
          </p:nvPr>
        </p:nvSpPr>
        <p:spPr>
          <a:xfrm>
            <a:off x="5167062" y="1078378"/>
            <a:ext cx="6262938" cy="4701244"/>
          </a:xfrm>
        </p:spPr>
        <p:txBody>
          <a:bodyPr anchor="ctr">
            <a:normAutofit/>
          </a:bodyPr>
          <a:lstStyle/>
          <a:p>
            <a:r>
              <a:rPr lang="en-US" dirty="0"/>
              <a:t>Read dataset with 1338 observations and 7 variables </a:t>
            </a:r>
          </a:p>
          <a:p>
            <a:r>
              <a:rPr lang="en-US" dirty="0"/>
              <a:t>Libraries:</a:t>
            </a:r>
          </a:p>
          <a:p>
            <a:pPr marL="0" indent="0">
              <a:buNone/>
            </a:pPr>
            <a:r>
              <a:rPr lang="en-US" dirty="0"/>
              <a:t>1. “ggplot2” – for plotting the graphs, data visualization </a:t>
            </a:r>
          </a:p>
          <a:p>
            <a:pPr marL="0" indent="0">
              <a:buNone/>
            </a:pPr>
            <a:r>
              <a:rPr lang="en-US" dirty="0"/>
              <a:t>2. “MASS” –  to calculate residuals</a:t>
            </a:r>
          </a:p>
          <a:p>
            <a:pPr marL="0" indent="0">
              <a:buNone/>
            </a:pPr>
            <a:r>
              <a:rPr lang="en-US" dirty="0"/>
              <a:t>3. “</a:t>
            </a:r>
            <a:r>
              <a:rPr lang="en-US" dirty="0" err="1"/>
              <a:t>lmtest</a:t>
            </a:r>
            <a:r>
              <a:rPr lang="en-US" dirty="0"/>
              <a:t>” – testing linear regression models</a:t>
            </a:r>
          </a:p>
          <a:p>
            <a:pPr marL="0" indent="0">
              <a:buNone/>
            </a:pPr>
            <a:r>
              <a:rPr lang="en-US" dirty="0"/>
              <a:t>4. “car” – for applied regression</a:t>
            </a:r>
          </a:p>
          <a:p>
            <a:pPr marL="0" indent="0">
              <a:buNone/>
            </a:pPr>
            <a:endParaRPr lang="en-US" dirty="0"/>
          </a:p>
        </p:txBody>
      </p:sp>
    </p:spTree>
    <p:extLst>
      <p:ext uri="{BB962C8B-B14F-4D97-AF65-F5344CB8AC3E}">
        <p14:creationId xmlns:p14="http://schemas.microsoft.com/office/powerpoint/2010/main" val="2996621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F2BC-303D-4217-93E0-F58428605043}"/>
              </a:ext>
            </a:extLst>
          </p:cNvPr>
          <p:cNvSpPr>
            <a:spLocks noGrp="1"/>
          </p:cNvSpPr>
          <p:nvPr>
            <p:ph type="title"/>
          </p:nvPr>
        </p:nvSpPr>
        <p:spPr/>
        <p:txBody>
          <a:bodyPr/>
          <a:lstStyle/>
          <a:p>
            <a:r>
              <a:rPr lang="en-US" dirty="0"/>
              <a:t>Checking normality</a:t>
            </a:r>
          </a:p>
        </p:txBody>
      </p:sp>
      <p:pic>
        <p:nvPicPr>
          <p:cNvPr id="4" name="Content Placeholder 3">
            <a:extLst>
              <a:ext uri="{FF2B5EF4-FFF2-40B4-BE49-F238E27FC236}">
                <a16:creationId xmlns:a16="http://schemas.microsoft.com/office/drawing/2014/main" id="{30287737-4173-46AA-8161-5739F3032CAA}"/>
              </a:ext>
            </a:extLst>
          </p:cNvPr>
          <p:cNvPicPr>
            <a:picLocks noGrp="1"/>
          </p:cNvPicPr>
          <p:nvPr>
            <p:ph idx="1"/>
          </p:nvPr>
        </p:nvPicPr>
        <p:blipFill>
          <a:blip r:embed="rId2"/>
          <a:stretch>
            <a:fillRect/>
          </a:stretch>
        </p:blipFill>
        <p:spPr>
          <a:xfrm>
            <a:off x="1066799" y="2115969"/>
            <a:ext cx="4903269" cy="2725537"/>
          </a:xfrm>
          <a:prstGeom prst="rect">
            <a:avLst/>
          </a:prstGeom>
          <a:ln>
            <a:solidFill>
              <a:schemeClr val="accent1"/>
            </a:solidFill>
          </a:ln>
        </p:spPr>
      </p:pic>
      <p:pic>
        <p:nvPicPr>
          <p:cNvPr id="5" name="Picture 4">
            <a:extLst>
              <a:ext uri="{FF2B5EF4-FFF2-40B4-BE49-F238E27FC236}">
                <a16:creationId xmlns:a16="http://schemas.microsoft.com/office/drawing/2014/main" id="{3B354690-4836-42DA-8418-A1E13529CBD5}"/>
              </a:ext>
            </a:extLst>
          </p:cNvPr>
          <p:cNvPicPr/>
          <p:nvPr/>
        </p:nvPicPr>
        <p:blipFill>
          <a:blip r:embed="rId3"/>
          <a:stretch>
            <a:fillRect/>
          </a:stretch>
        </p:blipFill>
        <p:spPr>
          <a:xfrm>
            <a:off x="6096000" y="2115970"/>
            <a:ext cx="5142297" cy="2725537"/>
          </a:xfrm>
          <a:prstGeom prst="rect">
            <a:avLst/>
          </a:prstGeom>
          <a:ln>
            <a:solidFill>
              <a:schemeClr val="accent1"/>
            </a:solidFill>
          </a:ln>
        </p:spPr>
      </p:pic>
      <p:sp>
        <p:nvSpPr>
          <p:cNvPr id="8" name="Arrow: Bent-Up 7">
            <a:extLst>
              <a:ext uri="{FF2B5EF4-FFF2-40B4-BE49-F238E27FC236}">
                <a16:creationId xmlns:a16="http://schemas.microsoft.com/office/drawing/2014/main" id="{6338B05F-3255-4AB4-AB61-91AB0E2AA61E}"/>
              </a:ext>
            </a:extLst>
          </p:cNvPr>
          <p:cNvSpPr/>
          <p:nvPr/>
        </p:nvSpPr>
        <p:spPr>
          <a:xfrm>
            <a:off x="4377890" y="4904073"/>
            <a:ext cx="3436219" cy="1097280"/>
          </a:xfrm>
          <a:prstGeom prst="bentUpArrow">
            <a:avLst>
              <a:gd name="adj1" fmla="val 23246"/>
              <a:gd name="adj2" fmla="val 37281"/>
              <a:gd name="adj3" fmla="val 3596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573B720E-0942-4365-A4F5-E7747FF079FA}"/>
              </a:ext>
            </a:extLst>
          </p:cNvPr>
          <p:cNvSpPr txBox="1"/>
          <p:nvPr/>
        </p:nvSpPr>
        <p:spPr>
          <a:xfrm>
            <a:off x="4598922" y="6001353"/>
            <a:ext cx="2994153" cy="523220"/>
          </a:xfrm>
          <a:prstGeom prst="rect">
            <a:avLst/>
          </a:prstGeom>
          <a:noFill/>
        </p:spPr>
        <p:txBody>
          <a:bodyPr wrap="none" rtlCol="0">
            <a:spAutoFit/>
          </a:bodyPr>
          <a:lstStyle/>
          <a:p>
            <a:r>
              <a:rPr lang="en-US" sz="2800" dirty="0"/>
              <a:t>Log Transformation</a:t>
            </a:r>
          </a:p>
        </p:txBody>
      </p:sp>
    </p:spTree>
    <p:extLst>
      <p:ext uri="{BB962C8B-B14F-4D97-AF65-F5344CB8AC3E}">
        <p14:creationId xmlns:p14="http://schemas.microsoft.com/office/powerpoint/2010/main" val="3080784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94C2-FAAB-47B3-B931-135C0EBB20F7}"/>
              </a:ext>
            </a:extLst>
          </p:cNvPr>
          <p:cNvSpPr>
            <a:spLocks noGrp="1"/>
          </p:cNvSpPr>
          <p:nvPr>
            <p:ph type="title"/>
          </p:nvPr>
        </p:nvSpPr>
        <p:spPr>
          <a:xfrm>
            <a:off x="1251679" y="644525"/>
            <a:ext cx="3384329" cy="5408866"/>
          </a:xfrm>
        </p:spPr>
        <p:txBody>
          <a:bodyPr anchor="ctr">
            <a:normAutofit/>
          </a:bodyPr>
          <a:lstStyle/>
          <a:p>
            <a:r>
              <a:rPr lang="en-US" sz="4000"/>
              <a:t>Creating a linear model and RMSE</a:t>
            </a:r>
          </a:p>
        </p:txBody>
      </p:sp>
      <p:graphicFrame>
        <p:nvGraphicFramePr>
          <p:cNvPr id="5" name="Content Placeholder 2">
            <a:extLst>
              <a:ext uri="{FF2B5EF4-FFF2-40B4-BE49-F238E27FC236}">
                <a16:creationId xmlns:a16="http://schemas.microsoft.com/office/drawing/2014/main" id="{12F33AE7-A216-4558-A0B7-6003A63E2F8A}"/>
              </a:ext>
            </a:extLst>
          </p:cNvPr>
          <p:cNvGraphicFramePr>
            <a:graphicFrameLocks noGrp="1"/>
          </p:cNvGraphicFramePr>
          <p:nvPr>
            <p:ph idx="1"/>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506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331E-3492-40D9-BD90-BDDE6DA07B82}"/>
              </a:ext>
            </a:extLst>
          </p:cNvPr>
          <p:cNvSpPr>
            <a:spLocks noGrp="1"/>
          </p:cNvSpPr>
          <p:nvPr>
            <p:ph type="title"/>
          </p:nvPr>
        </p:nvSpPr>
        <p:spPr/>
        <p:txBody>
          <a:bodyPr/>
          <a:lstStyle/>
          <a:p>
            <a:r>
              <a:rPr lang="en-US" dirty="0"/>
              <a:t>Checking Linearity and Multicollinearity</a:t>
            </a:r>
          </a:p>
        </p:txBody>
      </p:sp>
      <p:pic>
        <p:nvPicPr>
          <p:cNvPr id="4" name="Content Placeholder 3">
            <a:extLst>
              <a:ext uri="{FF2B5EF4-FFF2-40B4-BE49-F238E27FC236}">
                <a16:creationId xmlns:a16="http://schemas.microsoft.com/office/drawing/2014/main" id="{8E8E9DA5-9021-4F86-8BB4-6AD47EE0B528}"/>
              </a:ext>
            </a:extLst>
          </p:cNvPr>
          <p:cNvPicPr>
            <a:picLocks noGrp="1"/>
          </p:cNvPicPr>
          <p:nvPr>
            <p:ph idx="1"/>
          </p:nvPr>
        </p:nvPicPr>
        <p:blipFill>
          <a:blip r:embed="rId2"/>
          <a:stretch>
            <a:fillRect/>
          </a:stretch>
        </p:blipFill>
        <p:spPr>
          <a:xfrm>
            <a:off x="1076380" y="1835067"/>
            <a:ext cx="5892312" cy="4351338"/>
          </a:xfrm>
          <a:prstGeom prst="rect">
            <a:avLst/>
          </a:prstGeom>
          <a:ln>
            <a:solidFill>
              <a:schemeClr val="accent1"/>
            </a:solidFill>
          </a:ln>
        </p:spPr>
      </p:pic>
      <p:sp>
        <p:nvSpPr>
          <p:cNvPr id="5" name="TextBox 4">
            <a:extLst>
              <a:ext uri="{FF2B5EF4-FFF2-40B4-BE49-F238E27FC236}">
                <a16:creationId xmlns:a16="http://schemas.microsoft.com/office/drawing/2014/main" id="{5256015F-BDD8-4410-B58F-770F0CC8CD2B}"/>
              </a:ext>
            </a:extLst>
          </p:cNvPr>
          <p:cNvSpPr txBox="1"/>
          <p:nvPr/>
        </p:nvSpPr>
        <p:spPr>
          <a:xfrm>
            <a:off x="6968692" y="1690688"/>
            <a:ext cx="5053358" cy="2523768"/>
          </a:xfrm>
          <a:prstGeom prst="rect">
            <a:avLst/>
          </a:prstGeom>
          <a:noFill/>
        </p:spPr>
        <p:txBody>
          <a:bodyPr wrap="square" rtlCol="0">
            <a:spAutoFit/>
          </a:bodyPr>
          <a:lstStyle/>
          <a:p>
            <a:r>
              <a:rPr lang="en-US" sz="2800" b="1" dirty="0"/>
              <a:t>Multicollinearity with target variables age and BMI:</a:t>
            </a:r>
          </a:p>
          <a:p>
            <a:endParaRPr lang="en-US" sz="2800" b="1" dirty="0"/>
          </a:p>
          <a:p>
            <a:r>
              <a:rPr lang="en-US" sz="2800" b="1" dirty="0"/>
              <a:t>Value : 0.1092</a:t>
            </a:r>
          </a:p>
          <a:p>
            <a:r>
              <a:rPr lang="en-US" sz="2800" dirty="0"/>
              <a:t>Not highly correlated</a:t>
            </a:r>
          </a:p>
          <a:p>
            <a:endParaRPr lang="en-US" dirty="0"/>
          </a:p>
        </p:txBody>
      </p:sp>
    </p:spTree>
    <p:extLst>
      <p:ext uri="{BB962C8B-B14F-4D97-AF65-F5344CB8AC3E}">
        <p14:creationId xmlns:p14="http://schemas.microsoft.com/office/powerpoint/2010/main" val="2602057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AD0F-BD0F-48FD-AAA1-E382EDC1EFFE}"/>
              </a:ext>
            </a:extLst>
          </p:cNvPr>
          <p:cNvSpPr>
            <a:spLocks noGrp="1"/>
          </p:cNvSpPr>
          <p:nvPr>
            <p:ph type="title"/>
          </p:nvPr>
        </p:nvSpPr>
        <p:spPr/>
        <p:txBody>
          <a:bodyPr/>
          <a:lstStyle/>
          <a:p>
            <a:r>
              <a:rPr lang="en-US" dirty="0"/>
              <a:t>Residuals</a:t>
            </a:r>
          </a:p>
        </p:txBody>
      </p:sp>
      <p:pic>
        <p:nvPicPr>
          <p:cNvPr id="4" name="Content Placeholder 3">
            <a:extLst>
              <a:ext uri="{FF2B5EF4-FFF2-40B4-BE49-F238E27FC236}">
                <a16:creationId xmlns:a16="http://schemas.microsoft.com/office/drawing/2014/main" id="{352D0898-8B81-465F-BDBD-0B4D941289CF}"/>
              </a:ext>
            </a:extLst>
          </p:cNvPr>
          <p:cNvPicPr>
            <a:picLocks noGrp="1" noChangeAspect="1"/>
          </p:cNvPicPr>
          <p:nvPr>
            <p:ph idx="1"/>
          </p:nvPr>
        </p:nvPicPr>
        <p:blipFill>
          <a:blip r:embed="rId2"/>
          <a:stretch>
            <a:fillRect/>
          </a:stretch>
        </p:blipFill>
        <p:spPr>
          <a:xfrm>
            <a:off x="976968" y="1344362"/>
            <a:ext cx="5187215" cy="3580110"/>
          </a:xfrm>
          <a:prstGeom prst="rect">
            <a:avLst/>
          </a:prstGeom>
          <a:ln>
            <a:solidFill>
              <a:schemeClr val="accent1"/>
            </a:solidFill>
          </a:ln>
        </p:spPr>
      </p:pic>
      <p:pic>
        <p:nvPicPr>
          <p:cNvPr id="5" name="Picture 4">
            <a:extLst>
              <a:ext uri="{FF2B5EF4-FFF2-40B4-BE49-F238E27FC236}">
                <a16:creationId xmlns:a16="http://schemas.microsoft.com/office/drawing/2014/main" id="{6FDB86BD-D3F1-4B8E-A753-A1AA0D3F038A}"/>
              </a:ext>
            </a:extLst>
          </p:cNvPr>
          <p:cNvPicPr>
            <a:picLocks noChangeAspect="1"/>
          </p:cNvPicPr>
          <p:nvPr/>
        </p:nvPicPr>
        <p:blipFill rotWithShape="1">
          <a:blip r:embed="rId3"/>
          <a:srcRect r="29375"/>
          <a:stretch/>
        </p:blipFill>
        <p:spPr>
          <a:xfrm>
            <a:off x="976968" y="5104421"/>
            <a:ext cx="7690581" cy="1179054"/>
          </a:xfrm>
          <a:prstGeom prst="rect">
            <a:avLst/>
          </a:prstGeom>
          <a:ln>
            <a:solidFill>
              <a:schemeClr val="accent1"/>
            </a:solidFill>
          </a:ln>
        </p:spPr>
      </p:pic>
      <p:sp>
        <p:nvSpPr>
          <p:cNvPr id="6" name="TextBox 5">
            <a:extLst>
              <a:ext uri="{FF2B5EF4-FFF2-40B4-BE49-F238E27FC236}">
                <a16:creationId xmlns:a16="http://schemas.microsoft.com/office/drawing/2014/main" id="{AB0A557E-1B3E-4CEE-B0B0-7FD3EE08738A}"/>
              </a:ext>
            </a:extLst>
          </p:cNvPr>
          <p:cNvSpPr txBox="1"/>
          <p:nvPr/>
        </p:nvSpPr>
        <p:spPr>
          <a:xfrm>
            <a:off x="8667549" y="5104420"/>
            <a:ext cx="3229277"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Mean of the residuals = -0.000002</a:t>
            </a:r>
          </a:p>
          <a:p>
            <a:r>
              <a:rPr lang="en-US" dirty="0"/>
              <a:t>Median of the residuals = -0.15</a:t>
            </a:r>
          </a:p>
          <a:p>
            <a:r>
              <a:rPr lang="en-US" dirty="0"/>
              <a:t>Good fit to the model as </a:t>
            </a:r>
          </a:p>
          <a:p>
            <a:r>
              <a:rPr lang="en-US" dirty="0"/>
              <a:t>variation of data is less</a:t>
            </a:r>
          </a:p>
        </p:txBody>
      </p:sp>
      <p:pic>
        <p:nvPicPr>
          <p:cNvPr id="7" name="Picture 6">
            <a:extLst>
              <a:ext uri="{FF2B5EF4-FFF2-40B4-BE49-F238E27FC236}">
                <a16:creationId xmlns:a16="http://schemas.microsoft.com/office/drawing/2014/main" id="{A668B973-46B8-4D94-B226-DBD8EA667A2F}"/>
              </a:ext>
            </a:extLst>
          </p:cNvPr>
          <p:cNvPicPr>
            <a:picLocks noChangeAspect="1"/>
          </p:cNvPicPr>
          <p:nvPr/>
        </p:nvPicPr>
        <p:blipFill>
          <a:blip r:embed="rId4"/>
          <a:stretch>
            <a:fillRect/>
          </a:stretch>
        </p:blipFill>
        <p:spPr>
          <a:xfrm>
            <a:off x="6164184" y="1344362"/>
            <a:ext cx="5732642" cy="3500759"/>
          </a:xfrm>
          <a:prstGeom prst="rect">
            <a:avLst/>
          </a:prstGeom>
          <a:ln>
            <a:solidFill>
              <a:schemeClr val="accent1"/>
            </a:solidFill>
          </a:ln>
        </p:spPr>
      </p:pic>
    </p:spTree>
    <p:extLst>
      <p:ext uri="{BB962C8B-B14F-4D97-AF65-F5344CB8AC3E}">
        <p14:creationId xmlns:p14="http://schemas.microsoft.com/office/powerpoint/2010/main" val="572941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B83D-4A02-4D47-9980-F8F16AE8B7C5}"/>
              </a:ext>
            </a:extLst>
          </p:cNvPr>
          <p:cNvSpPr>
            <a:spLocks noGrp="1"/>
          </p:cNvSpPr>
          <p:nvPr>
            <p:ph type="title"/>
          </p:nvPr>
        </p:nvSpPr>
        <p:spPr>
          <a:xfrm>
            <a:off x="1097280" y="2053641"/>
            <a:ext cx="3901440" cy="2760098"/>
          </a:xfrm>
        </p:spPr>
        <p:txBody>
          <a:bodyPr>
            <a:normAutofit fontScale="90000"/>
          </a:bodyPr>
          <a:lstStyle/>
          <a:p>
            <a:r>
              <a:rPr lang="en-IN" dirty="0">
                <a:solidFill>
                  <a:srgbClr val="000000"/>
                </a:solidFill>
              </a:rPr>
              <a:t>What does this model DO?</a:t>
            </a:r>
            <a:br>
              <a:rPr lang="en-IN" dirty="0">
                <a:solidFill>
                  <a:srgbClr val="000000"/>
                </a:solidFill>
              </a:rPr>
            </a:br>
            <a:endParaRPr lang="en-IN" dirty="0">
              <a:solidFill>
                <a:srgbClr val="FFFFFF"/>
              </a:solidFill>
            </a:endParaRPr>
          </a:p>
        </p:txBody>
      </p:sp>
      <p:sp>
        <p:nvSpPr>
          <p:cNvPr id="3" name="Content Placeholder 2">
            <a:extLst>
              <a:ext uri="{FF2B5EF4-FFF2-40B4-BE49-F238E27FC236}">
                <a16:creationId xmlns:a16="http://schemas.microsoft.com/office/drawing/2014/main" id="{E190AC1B-945C-4C51-B8C0-28CFB6CF2BF5}"/>
              </a:ext>
            </a:extLst>
          </p:cNvPr>
          <p:cNvSpPr>
            <a:spLocks noGrp="1"/>
          </p:cNvSpPr>
          <p:nvPr>
            <p:ph idx="1"/>
          </p:nvPr>
        </p:nvSpPr>
        <p:spPr>
          <a:xfrm>
            <a:off x="6090574" y="801866"/>
            <a:ext cx="5306084" cy="5230634"/>
          </a:xfrm>
        </p:spPr>
        <p:txBody>
          <a:bodyPr anchor="ctr">
            <a:normAutofit/>
          </a:bodyPr>
          <a:lstStyle/>
          <a:p>
            <a:pPr marL="0" indent="0">
              <a:buNone/>
            </a:pPr>
            <a:endParaRPr lang="en-IN" sz="2400" dirty="0">
              <a:solidFill>
                <a:srgbClr val="000000"/>
              </a:solidFill>
            </a:endParaRPr>
          </a:p>
          <a:p>
            <a:r>
              <a:rPr lang="en-IN" sz="3600" dirty="0">
                <a:solidFill>
                  <a:srgbClr val="000000"/>
                </a:solidFill>
              </a:rPr>
              <a:t>Identify the influence of each factor on cost of the insurance.</a:t>
            </a:r>
          </a:p>
          <a:p>
            <a:r>
              <a:rPr lang="en-IN" sz="3600" dirty="0">
                <a:solidFill>
                  <a:srgbClr val="000000"/>
                </a:solidFill>
              </a:rPr>
              <a:t>Checking the accuracy of the cost.</a:t>
            </a:r>
          </a:p>
        </p:txBody>
      </p:sp>
    </p:spTree>
    <p:extLst>
      <p:ext uri="{BB962C8B-B14F-4D97-AF65-F5344CB8AC3E}">
        <p14:creationId xmlns:p14="http://schemas.microsoft.com/office/powerpoint/2010/main" val="4200336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F58A-7DC0-49B4-8CFB-F11B07E060A4}"/>
              </a:ext>
            </a:extLst>
          </p:cNvPr>
          <p:cNvSpPr>
            <a:spLocks noGrp="1"/>
          </p:cNvSpPr>
          <p:nvPr>
            <p:ph type="title"/>
          </p:nvPr>
        </p:nvSpPr>
        <p:spPr>
          <a:xfrm>
            <a:off x="1251677" y="645105"/>
            <a:ext cx="4357499" cy="1320855"/>
          </a:xfrm>
        </p:spPr>
        <p:txBody>
          <a:bodyPr>
            <a:normAutofit/>
          </a:bodyPr>
          <a:lstStyle/>
          <a:p>
            <a:r>
              <a:rPr lang="en-US" sz="4400"/>
              <a:t>Outliers test</a:t>
            </a:r>
          </a:p>
        </p:txBody>
      </p:sp>
      <p:sp>
        <p:nvSpPr>
          <p:cNvPr id="3" name="Content Placeholder 2">
            <a:extLst>
              <a:ext uri="{FF2B5EF4-FFF2-40B4-BE49-F238E27FC236}">
                <a16:creationId xmlns:a16="http://schemas.microsoft.com/office/drawing/2014/main" id="{08345CDC-557C-4FF9-A7D1-FE51823C548E}"/>
              </a:ext>
            </a:extLst>
          </p:cNvPr>
          <p:cNvSpPr>
            <a:spLocks noGrp="1"/>
          </p:cNvSpPr>
          <p:nvPr>
            <p:ph idx="1"/>
          </p:nvPr>
        </p:nvSpPr>
        <p:spPr>
          <a:xfrm>
            <a:off x="1251678" y="2286001"/>
            <a:ext cx="4363595" cy="3593591"/>
          </a:xfrm>
        </p:spPr>
        <p:txBody>
          <a:bodyPr>
            <a:normAutofit/>
          </a:bodyPr>
          <a:lstStyle/>
          <a:p>
            <a:r>
              <a:rPr lang="en-US">
                <a:solidFill>
                  <a:schemeClr val="tx1"/>
                </a:solidFill>
              </a:rPr>
              <a:t>Using Cook’s distance to measure outliers</a:t>
            </a:r>
          </a:p>
          <a:p>
            <a:r>
              <a:rPr lang="en-US">
                <a:solidFill>
                  <a:schemeClr val="tx1"/>
                </a:solidFill>
              </a:rPr>
              <a:t>Observation more than 3 times the cook’s distance is considered an outlier.</a:t>
            </a:r>
          </a:p>
          <a:p>
            <a:r>
              <a:rPr lang="en-US">
                <a:solidFill>
                  <a:schemeClr val="tx1"/>
                </a:solidFill>
              </a:rPr>
              <a:t>Outliers obtained and eliminated:</a:t>
            </a:r>
          </a:p>
          <a:p>
            <a:pPr marL="0" indent="0">
              <a:buNone/>
            </a:pPr>
            <a:r>
              <a:rPr lang="en-US">
                <a:solidFill>
                  <a:schemeClr val="tx1"/>
                </a:solidFill>
              </a:rPr>
              <a:t> - 431, 220, 1028, 1040, 103, 527 </a:t>
            </a:r>
          </a:p>
          <a:p>
            <a:pPr marL="0" indent="0">
              <a:buNone/>
            </a:pPr>
            <a:r>
              <a:rPr lang="en-US">
                <a:solidFill>
                  <a:schemeClr val="tx1"/>
                </a:solidFill>
              </a:rPr>
              <a:t>and 1020. </a:t>
            </a:r>
          </a:p>
        </p:txBody>
      </p:sp>
      <p:pic>
        <p:nvPicPr>
          <p:cNvPr id="4" name="Picture 3">
            <a:extLst>
              <a:ext uri="{FF2B5EF4-FFF2-40B4-BE49-F238E27FC236}">
                <a16:creationId xmlns:a16="http://schemas.microsoft.com/office/drawing/2014/main" id="{83BCB863-2A8F-4CE4-BB6C-AEC1124274F4}"/>
              </a:ext>
            </a:extLst>
          </p:cNvPr>
          <p:cNvPicPr/>
          <p:nvPr/>
        </p:nvPicPr>
        <p:blipFill>
          <a:blip r:embed="rId2"/>
          <a:stretch>
            <a:fillRect/>
          </a:stretch>
        </p:blipFill>
        <p:spPr>
          <a:xfrm>
            <a:off x="5655365" y="1830868"/>
            <a:ext cx="5619572" cy="3789710"/>
          </a:xfrm>
          <a:prstGeom prst="rect">
            <a:avLst/>
          </a:prstGeom>
          <a:ln>
            <a:solidFill>
              <a:schemeClr val="accent1"/>
            </a:solidFill>
          </a:ln>
        </p:spPr>
      </p:pic>
    </p:spTree>
    <p:extLst>
      <p:ext uri="{BB962C8B-B14F-4D97-AF65-F5344CB8AC3E}">
        <p14:creationId xmlns:p14="http://schemas.microsoft.com/office/powerpoint/2010/main" val="669755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2106-AA5C-495F-B564-8164FFAA9043}"/>
              </a:ext>
            </a:extLst>
          </p:cNvPr>
          <p:cNvSpPr>
            <a:spLocks noGrp="1"/>
          </p:cNvSpPr>
          <p:nvPr>
            <p:ph type="title"/>
          </p:nvPr>
        </p:nvSpPr>
        <p:spPr>
          <a:xfrm>
            <a:off x="838200" y="0"/>
            <a:ext cx="10515600" cy="1325563"/>
          </a:xfrm>
        </p:spPr>
        <p:txBody>
          <a:bodyPr>
            <a:normAutofit/>
          </a:bodyPr>
          <a:lstStyle/>
          <a:p>
            <a:r>
              <a:rPr lang="en-US" sz="4000" dirty="0"/>
              <a:t>Solving for multi collinearity of Age and BMI - Train</a:t>
            </a:r>
          </a:p>
        </p:txBody>
      </p:sp>
      <p:pic>
        <p:nvPicPr>
          <p:cNvPr id="4" name="Content Placeholder 3">
            <a:extLst>
              <a:ext uri="{FF2B5EF4-FFF2-40B4-BE49-F238E27FC236}">
                <a16:creationId xmlns:a16="http://schemas.microsoft.com/office/drawing/2014/main" id="{0D149F66-580E-4747-8C5B-C6F434462BA4}"/>
              </a:ext>
            </a:extLst>
          </p:cNvPr>
          <p:cNvPicPr>
            <a:picLocks noGrp="1"/>
          </p:cNvPicPr>
          <p:nvPr>
            <p:ph idx="1"/>
          </p:nvPr>
        </p:nvPicPr>
        <p:blipFill>
          <a:blip r:embed="rId2"/>
          <a:stretch>
            <a:fillRect/>
          </a:stretch>
        </p:blipFill>
        <p:spPr>
          <a:xfrm>
            <a:off x="1006564" y="1325563"/>
            <a:ext cx="5001039" cy="2367005"/>
          </a:xfrm>
          <a:prstGeom prst="rect">
            <a:avLst/>
          </a:prstGeom>
          <a:ln>
            <a:solidFill>
              <a:schemeClr val="accent1"/>
            </a:solidFill>
          </a:ln>
        </p:spPr>
      </p:pic>
      <p:pic>
        <p:nvPicPr>
          <p:cNvPr id="5" name="Picture 4">
            <a:extLst>
              <a:ext uri="{FF2B5EF4-FFF2-40B4-BE49-F238E27FC236}">
                <a16:creationId xmlns:a16="http://schemas.microsoft.com/office/drawing/2014/main" id="{18522776-BA9F-48CA-95B8-37E898145939}"/>
              </a:ext>
            </a:extLst>
          </p:cNvPr>
          <p:cNvPicPr/>
          <p:nvPr/>
        </p:nvPicPr>
        <p:blipFill>
          <a:blip r:embed="rId3"/>
          <a:stretch>
            <a:fillRect/>
          </a:stretch>
        </p:blipFill>
        <p:spPr>
          <a:xfrm>
            <a:off x="6306379" y="1332557"/>
            <a:ext cx="5047421" cy="2367004"/>
          </a:xfrm>
          <a:prstGeom prst="rect">
            <a:avLst/>
          </a:prstGeom>
          <a:ln>
            <a:solidFill>
              <a:schemeClr val="accent1"/>
            </a:solidFill>
          </a:ln>
        </p:spPr>
      </p:pic>
      <p:pic>
        <p:nvPicPr>
          <p:cNvPr id="6" name="Picture 5">
            <a:extLst>
              <a:ext uri="{FF2B5EF4-FFF2-40B4-BE49-F238E27FC236}">
                <a16:creationId xmlns:a16="http://schemas.microsoft.com/office/drawing/2014/main" id="{EE5CA321-08F6-4B5D-BED1-0C3B303E5D3E}"/>
              </a:ext>
            </a:extLst>
          </p:cNvPr>
          <p:cNvPicPr/>
          <p:nvPr/>
        </p:nvPicPr>
        <p:blipFill>
          <a:blip r:embed="rId4"/>
          <a:stretch>
            <a:fillRect/>
          </a:stretch>
        </p:blipFill>
        <p:spPr>
          <a:xfrm>
            <a:off x="1006564" y="4017220"/>
            <a:ext cx="5001039" cy="2486273"/>
          </a:xfrm>
          <a:prstGeom prst="rect">
            <a:avLst/>
          </a:prstGeom>
          <a:ln>
            <a:solidFill>
              <a:schemeClr val="accent1"/>
            </a:solidFill>
          </a:ln>
        </p:spPr>
      </p:pic>
      <p:pic>
        <p:nvPicPr>
          <p:cNvPr id="7" name="Picture 6">
            <a:extLst>
              <a:ext uri="{FF2B5EF4-FFF2-40B4-BE49-F238E27FC236}">
                <a16:creationId xmlns:a16="http://schemas.microsoft.com/office/drawing/2014/main" id="{CDE34B35-B4B8-43B7-8843-B47D1677FAB8}"/>
              </a:ext>
            </a:extLst>
          </p:cNvPr>
          <p:cNvPicPr/>
          <p:nvPr/>
        </p:nvPicPr>
        <p:blipFill>
          <a:blip r:embed="rId5"/>
          <a:stretch>
            <a:fillRect/>
          </a:stretch>
        </p:blipFill>
        <p:spPr>
          <a:xfrm>
            <a:off x="6303463" y="4017220"/>
            <a:ext cx="5047420" cy="2486273"/>
          </a:xfrm>
          <a:prstGeom prst="rect">
            <a:avLst/>
          </a:prstGeom>
          <a:ln>
            <a:solidFill>
              <a:schemeClr val="accent1"/>
            </a:solidFill>
          </a:ln>
        </p:spPr>
      </p:pic>
      <p:sp>
        <p:nvSpPr>
          <p:cNvPr id="8" name="TextBox 7">
            <a:extLst>
              <a:ext uri="{FF2B5EF4-FFF2-40B4-BE49-F238E27FC236}">
                <a16:creationId xmlns:a16="http://schemas.microsoft.com/office/drawing/2014/main" id="{40BA1F98-3BEC-4730-82BE-11E0B8DF77A2}"/>
              </a:ext>
            </a:extLst>
          </p:cNvPr>
          <p:cNvSpPr txBox="1"/>
          <p:nvPr/>
        </p:nvSpPr>
        <p:spPr>
          <a:xfrm>
            <a:off x="1751346" y="6436024"/>
            <a:ext cx="3511474" cy="369332"/>
          </a:xfrm>
          <a:prstGeom prst="rect">
            <a:avLst/>
          </a:prstGeom>
          <a:noFill/>
        </p:spPr>
        <p:txBody>
          <a:bodyPr wrap="none" rtlCol="0">
            <a:spAutoFit/>
          </a:bodyPr>
          <a:lstStyle/>
          <a:p>
            <a:r>
              <a:rPr lang="en-US" dirty="0"/>
              <a:t>Taking square root of age and BMI </a:t>
            </a:r>
          </a:p>
        </p:txBody>
      </p:sp>
      <p:sp>
        <p:nvSpPr>
          <p:cNvPr id="9" name="TextBox 8">
            <a:extLst>
              <a:ext uri="{FF2B5EF4-FFF2-40B4-BE49-F238E27FC236}">
                <a16:creationId xmlns:a16="http://schemas.microsoft.com/office/drawing/2014/main" id="{7B69F9EF-1AA9-4102-998B-B48DCAFF0B90}"/>
              </a:ext>
            </a:extLst>
          </p:cNvPr>
          <p:cNvSpPr txBox="1"/>
          <p:nvPr/>
        </p:nvSpPr>
        <p:spPr>
          <a:xfrm>
            <a:off x="7627945" y="6436024"/>
            <a:ext cx="2475037" cy="369332"/>
          </a:xfrm>
          <a:prstGeom prst="rect">
            <a:avLst/>
          </a:prstGeom>
          <a:noFill/>
        </p:spPr>
        <p:txBody>
          <a:bodyPr wrap="none" rtlCol="0">
            <a:spAutoFit/>
          </a:bodyPr>
          <a:lstStyle/>
          <a:p>
            <a:r>
              <a:rPr lang="en-US" dirty="0"/>
              <a:t>Multiplying age and BMI</a:t>
            </a:r>
          </a:p>
        </p:txBody>
      </p:sp>
      <p:sp>
        <p:nvSpPr>
          <p:cNvPr id="10" name="TextBox 9">
            <a:extLst>
              <a:ext uri="{FF2B5EF4-FFF2-40B4-BE49-F238E27FC236}">
                <a16:creationId xmlns:a16="http://schemas.microsoft.com/office/drawing/2014/main" id="{74E77A0C-ED24-4C91-8DC4-DB9D909554A7}"/>
              </a:ext>
            </a:extLst>
          </p:cNvPr>
          <p:cNvSpPr txBox="1"/>
          <p:nvPr/>
        </p:nvSpPr>
        <p:spPr>
          <a:xfrm>
            <a:off x="2237248" y="3647888"/>
            <a:ext cx="2539670" cy="369332"/>
          </a:xfrm>
          <a:prstGeom prst="rect">
            <a:avLst/>
          </a:prstGeom>
          <a:noFill/>
        </p:spPr>
        <p:txBody>
          <a:bodyPr wrap="none" rtlCol="0">
            <a:spAutoFit/>
          </a:bodyPr>
          <a:lstStyle/>
          <a:p>
            <a:r>
              <a:rPr lang="en-US" dirty="0"/>
              <a:t>BMI v/s insurance charge</a:t>
            </a:r>
          </a:p>
        </p:txBody>
      </p:sp>
      <p:sp>
        <p:nvSpPr>
          <p:cNvPr id="11" name="TextBox 10">
            <a:extLst>
              <a:ext uri="{FF2B5EF4-FFF2-40B4-BE49-F238E27FC236}">
                <a16:creationId xmlns:a16="http://schemas.microsoft.com/office/drawing/2014/main" id="{7ACA9493-2939-4DB8-A3BC-52663EA3EA71}"/>
              </a:ext>
            </a:extLst>
          </p:cNvPr>
          <p:cNvSpPr txBox="1"/>
          <p:nvPr/>
        </p:nvSpPr>
        <p:spPr>
          <a:xfrm>
            <a:off x="7607811" y="3647888"/>
            <a:ext cx="2515304" cy="369332"/>
          </a:xfrm>
          <a:prstGeom prst="rect">
            <a:avLst/>
          </a:prstGeom>
          <a:noFill/>
        </p:spPr>
        <p:txBody>
          <a:bodyPr wrap="none" rtlCol="0">
            <a:spAutoFit/>
          </a:bodyPr>
          <a:lstStyle/>
          <a:p>
            <a:r>
              <a:rPr lang="en-US" dirty="0"/>
              <a:t>Age v/s insurance charge</a:t>
            </a:r>
          </a:p>
        </p:txBody>
      </p:sp>
    </p:spTree>
    <p:extLst>
      <p:ext uri="{BB962C8B-B14F-4D97-AF65-F5344CB8AC3E}">
        <p14:creationId xmlns:p14="http://schemas.microsoft.com/office/powerpoint/2010/main" val="2624666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5920-3CC9-40ED-9F30-88B30BD8ED79}"/>
              </a:ext>
            </a:extLst>
          </p:cNvPr>
          <p:cNvSpPr>
            <a:spLocks noGrp="1"/>
          </p:cNvSpPr>
          <p:nvPr>
            <p:ph type="title"/>
          </p:nvPr>
        </p:nvSpPr>
        <p:spPr>
          <a:xfrm>
            <a:off x="785261" y="0"/>
            <a:ext cx="10515600" cy="1325563"/>
          </a:xfrm>
        </p:spPr>
        <p:txBody>
          <a:bodyPr>
            <a:normAutofit/>
          </a:bodyPr>
          <a:lstStyle/>
          <a:p>
            <a:r>
              <a:rPr lang="en-US" sz="4000" dirty="0"/>
              <a:t>Solving for multi collinearity of Age and BMI - Test</a:t>
            </a:r>
          </a:p>
        </p:txBody>
      </p:sp>
      <p:pic>
        <p:nvPicPr>
          <p:cNvPr id="4" name="Picture 3">
            <a:extLst>
              <a:ext uri="{FF2B5EF4-FFF2-40B4-BE49-F238E27FC236}">
                <a16:creationId xmlns:a16="http://schemas.microsoft.com/office/drawing/2014/main" id="{FEBE4F09-D996-4313-9329-6598DFFC33FE}"/>
              </a:ext>
            </a:extLst>
          </p:cNvPr>
          <p:cNvPicPr/>
          <p:nvPr/>
        </p:nvPicPr>
        <p:blipFill>
          <a:blip r:embed="rId2"/>
          <a:stretch>
            <a:fillRect/>
          </a:stretch>
        </p:blipFill>
        <p:spPr>
          <a:xfrm>
            <a:off x="1025890" y="1182454"/>
            <a:ext cx="4734827" cy="2494397"/>
          </a:xfrm>
          <a:prstGeom prst="rect">
            <a:avLst/>
          </a:prstGeom>
          <a:ln>
            <a:solidFill>
              <a:schemeClr val="accent1"/>
            </a:solidFill>
          </a:ln>
        </p:spPr>
      </p:pic>
      <p:pic>
        <p:nvPicPr>
          <p:cNvPr id="5" name="Picture 4">
            <a:extLst>
              <a:ext uri="{FF2B5EF4-FFF2-40B4-BE49-F238E27FC236}">
                <a16:creationId xmlns:a16="http://schemas.microsoft.com/office/drawing/2014/main" id="{1D00D5F6-2A11-4EE9-97F0-CEEEEAC41075}"/>
              </a:ext>
            </a:extLst>
          </p:cNvPr>
          <p:cNvPicPr/>
          <p:nvPr/>
        </p:nvPicPr>
        <p:blipFill>
          <a:blip r:embed="rId3"/>
          <a:stretch>
            <a:fillRect/>
          </a:stretch>
        </p:blipFill>
        <p:spPr>
          <a:xfrm>
            <a:off x="6108182" y="1182454"/>
            <a:ext cx="4734827" cy="2494397"/>
          </a:xfrm>
          <a:prstGeom prst="rect">
            <a:avLst/>
          </a:prstGeom>
          <a:ln>
            <a:solidFill>
              <a:schemeClr val="accent1"/>
            </a:solidFill>
          </a:ln>
        </p:spPr>
      </p:pic>
      <p:pic>
        <p:nvPicPr>
          <p:cNvPr id="6" name="Picture 5">
            <a:extLst>
              <a:ext uri="{FF2B5EF4-FFF2-40B4-BE49-F238E27FC236}">
                <a16:creationId xmlns:a16="http://schemas.microsoft.com/office/drawing/2014/main" id="{84F38147-8CDD-4846-9593-C5F28B36AF1F}"/>
              </a:ext>
            </a:extLst>
          </p:cNvPr>
          <p:cNvPicPr/>
          <p:nvPr/>
        </p:nvPicPr>
        <p:blipFill>
          <a:blip r:embed="rId4"/>
          <a:stretch>
            <a:fillRect/>
          </a:stretch>
        </p:blipFill>
        <p:spPr>
          <a:xfrm>
            <a:off x="1025891" y="3972560"/>
            <a:ext cx="4734827" cy="2494397"/>
          </a:xfrm>
          <a:prstGeom prst="rect">
            <a:avLst/>
          </a:prstGeom>
          <a:ln>
            <a:solidFill>
              <a:schemeClr val="accent1"/>
            </a:solidFill>
          </a:ln>
        </p:spPr>
      </p:pic>
      <p:pic>
        <p:nvPicPr>
          <p:cNvPr id="7" name="Picture 6">
            <a:extLst>
              <a:ext uri="{FF2B5EF4-FFF2-40B4-BE49-F238E27FC236}">
                <a16:creationId xmlns:a16="http://schemas.microsoft.com/office/drawing/2014/main" id="{27A70133-8A3F-4754-B687-7D82BD1D7B46}"/>
              </a:ext>
            </a:extLst>
          </p:cNvPr>
          <p:cNvPicPr/>
          <p:nvPr/>
        </p:nvPicPr>
        <p:blipFill>
          <a:blip r:embed="rId5"/>
          <a:stretch>
            <a:fillRect/>
          </a:stretch>
        </p:blipFill>
        <p:spPr>
          <a:xfrm>
            <a:off x="6095999" y="3972559"/>
            <a:ext cx="4734827" cy="2494398"/>
          </a:xfrm>
          <a:prstGeom prst="rect">
            <a:avLst/>
          </a:prstGeom>
          <a:ln>
            <a:solidFill>
              <a:schemeClr val="accent1"/>
            </a:solidFill>
          </a:ln>
        </p:spPr>
      </p:pic>
      <p:sp>
        <p:nvSpPr>
          <p:cNvPr id="8" name="Rectangle 7">
            <a:extLst>
              <a:ext uri="{FF2B5EF4-FFF2-40B4-BE49-F238E27FC236}">
                <a16:creationId xmlns:a16="http://schemas.microsoft.com/office/drawing/2014/main" id="{991A529E-863B-4370-AAB5-64605D21C9DE}"/>
              </a:ext>
            </a:extLst>
          </p:cNvPr>
          <p:cNvSpPr/>
          <p:nvPr/>
        </p:nvSpPr>
        <p:spPr>
          <a:xfrm>
            <a:off x="2124945" y="3586885"/>
            <a:ext cx="2539670" cy="369332"/>
          </a:xfrm>
          <a:prstGeom prst="rect">
            <a:avLst/>
          </a:prstGeom>
        </p:spPr>
        <p:txBody>
          <a:bodyPr wrap="none">
            <a:spAutoFit/>
          </a:bodyPr>
          <a:lstStyle/>
          <a:p>
            <a:r>
              <a:rPr lang="en-US" dirty="0"/>
              <a:t>BMI v/s insurance charge</a:t>
            </a:r>
          </a:p>
        </p:txBody>
      </p:sp>
      <p:sp>
        <p:nvSpPr>
          <p:cNvPr id="9" name="Rectangle 8">
            <a:extLst>
              <a:ext uri="{FF2B5EF4-FFF2-40B4-BE49-F238E27FC236}">
                <a16:creationId xmlns:a16="http://schemas.microsoft.com/office/drawing/2014/main" id="{17D82B13-8628-4F58-B03F-4F9A6CA2C2DF}"/>
              </a:ext>
            </a:extLst>
          </p:cNvPr>
          <p:cNvSpPr/>
          <p:nvPr/>
        </p:nvSpPr>
        <p:spPr>
          <a:xfrm>
            <a:off x="7217943" y="3603227"/>
            <a:ext cx="2515304" cy="369332"/>
          </a:xfrm>
          <a:prstGeom prst="rect">
            <a:avLst/>
          </a:prstGeom>
        </p:spPr>
        <p:txBody>
          <a:bodyPr wrap="none">
            <a:spAutoFit/>
          </a:bodyPr>
          <a:lstStyle/>
          <a:p>
            <a:r>
              <a:rPr lang="en-US" dirty="0"/>
              <a:t>Age v/s insurance charge</a:t>
            </a:r>
          </a:p>
        </p:txBody>
      </p:sp>
      <p:sp>
        <p:nvSpPr>
          <p:cNvPr id="10" name="Rectangle 9">
            <a:extLst>
              <a:ext uri="{FF2B5EF4-FFF2-40B4-BE49-F238E27FC236}">
                <a16:creationId xmlns:a16="http://schemas.microsoft.com/office/drawing/2014/main" id="{DBCCB293-9EB1-4A5A-BDDA-A60531084A18}"/>
              </a:ext>
            </a:extLst>
          </p:cNvPr>
          <p:cNvSpPr/>
          <p:nvPr/>
        </p:nvSpPr>
        <p:spPr>
          <a:xfrm>
            <a:off x="1672832" y="6418548"/>
            <a:ext cx="3440942" cy="369332"/>
          </a:xfrm>
          <a:prstGeom prst="rect">
            <a:avLst/>
          </a:prstGeom>
        </p:spPr>
        <p:txBody>
          <a:bodyPr wrap="none">
            <a:spAutoFit/>
          </a:bodyPr>
          <a:lstStyle/>
          <a:p>
            <a:r>
              <a:rPr lang="en-US" dirty="0"/>
              <a:t>Taking square root of age and BMI </a:t>
            </a:r>
          </a:p>
        </p:txBody>
      </p:sp>
      <p:sp>
        <p:nvSpPr>
          <p:cNvPr id="11" name="Rectangle 10">
            <a:extLst>
              <a:ext uri="{FF2B5EF4-FFF2-40B4-BE49-F238E27FC236}">
                <a16:creationId xmlns:a16="http://schemas.microsoft.com/office/drawing/2014/main" id="{28F04A4B-A8C6-4614-BCA7-E26C467D8DE3}"/>
              </a:ext>
            </a:extLst>
          </p:cNvPr>
          <p:cNvSpPr/>
          <p:nvPr/>
        </p:nvSpPr>
        <p:spPr>
          <a:xfrm>
            <a:off x="7225893" y="6394767"/>
            <a:ext cx="2475037" cy="369332"/>
          </a:xfrm>
          <a:prstGeom prst="rect">
            <a:avLst/>
          </a:prstGeom>
        </p:spPr>
        <p:txBody>
          <a:bodyPr wrap="none">
            <a:spAutoFit/>
          </a:bodyPr>
          <a:lstStyle/>
          <a:p>
            <a:r>
              <a:rPr lang="en-US" dirty="0"/>
              <a:t>Multiplying age and BMI</a:t>
            </a:r>
          </a:p>
        </p:txBody>
      </p:sp>
    </p:spTree>
    <p:extLst>
      <p:ext uri="{BB962C8B-B14F-4D97-AF65-F5344CB8AC3E}">
        <p14:creationId xmlns:p14="http://schemas.microsoft.com/office/powerpoint/2010/main" val="2045886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097E-0425-4F07-BC99-A98FA2AED2B1}"/>
              </a:ext>
            </a:extLst>
          </p:cNvPr>
          <p:cNvSpPr>
            <a:spLocks noGrp="1"/>
          </p:cNvSpPr>
          <p:nvPr>
            <p:ph type="title"/>
          </p:nvPr>
        </p:nvSpPr>
        <p:spPr/>
        <p:txBody>
          <a:bodyPr/>
          <a:lstStyle/>
          <a:p>
            <a:r>
              <a:rPr lang="en-US" dirty="0"/>
              <a:t>Final Model</a:t>
            </a:r>
          </a:p>
        </p:txBody>
      </p:sp>
      <p:pic>
        <p:nvPicPr>
          <p:cNvPr id="4" name="Content Placeholder 3">
            <a:extLst>
              <a:ext uri="{FF2B5EF4-FFF2-40B4-BE49-F238E27FC236}">
                <a16:creationId xmlns:a16="http://schemas.microsoft.com/office/drawing/2014/main" id="{AB3B4174-691C-4F37-87F4-1052E8E5E971}"/>
              </a:ext>
            </a:extLst>
          </p:cNvPr>
          <p:cNvPicPr>
            <a:picLocks noGrp="1"/>
          </p:cNvPicPr>
          <p:nvPr>
            <p:ph idx="1"/>
          </p:nvPr>
        </p:nvPicPr>
        <p:blipFill>
          <a:blip r:embed="rId2"/>
          <a:stretch>
            <a:fillRect/>
          </a:stretch>
        </p:blipFill>
        <p:spPr>
          <a:xfrm>
            <a:off x="952901" y="1690689"/>
            <a:ext cx="5779972" cy="3824588"/>
          </a:xfrm>
          <a:prstGeom prst="rect">
            <a:avLst/>
          </a:prstGeom>
          <a:ln>
            <a:solidFill>
              <a:schemeClr val="accent1"/>
            </a:solidFill>
          </a:ln>
        </p:spPr>
      </p:pic>
      <p:graphicFrame>
        <p:nvGraphicFramePr>
          <p:cNvPr id="6" name="Table 5">
            <a:extLst>
              <a:ext uri="{FF2B5EF4-FFF2-40B4-BE49-F238E27FC236}">
                <a16:creationId xmlns:a16="http://schemas.microsoft.com/office/drawing/2014/main" id="{9DE9F791-9CA1-4638-9B90-2223633A19B5}"/>
              </a:ext>
            </a:extLst>
          </p:cNvPr>
          <p:cNvGraphicFramePr>
            <a:graphicFrameLocks noGrp="1"/>
          </p:cNvGraphicFramePr>
          <p:nvPr>
            <p:extLst/>
          </p:nvPr>
        </p:nvGraphicFramePr>
        <p:xfrm>
          <a:off x="6826182" y="1690687"/>
          <a:ext cx="4979204" cy="1605964"/>
        </p:xfrm>
        <a:graphic>
          <a:graphicData uri="http://schemas.openxmlformats.org/drawingml/2006/table">
            <a:tbl>
              <a:tblPr firstRow="1" bandRow="1">
                <a:tableStyleId>{BC89EF96-8CEA-46FF-86C4-4CE0E7609802}</a:tableStyleId>
              </a:tblPr>
              <a:tblGrid>
                <a:gridCol w="2489602">
                  <a:extLst>
                    <a:ext uri="{9D8B030D-6E8A-4147-A177-3AD203B41FA5}">
                      <a16:colId xmlns:a16="http://schemas.microsoft.com/office/drawing/2014/main" val="4260812014"/>
                    </a:ext>
                  </a:extLst>
                </a:gridCol>
                <a:gridCol w="2489602">
                  <a:extLst>
                    <a:ext uri="{9D8B030D-6E8A-4147-A177-3AD203B41FA5}">
                      <a16:colId xmlns:a16="http://schemas.microsoft.com/office/drawing/2014/main" val="3459074677"/>
                    </a:ext>
                  </a:extLst>
                </a:gridCol>
              </a:tblGrid>
              <a:tr h="401491">
                <a:tc>
                  <a:txBody>
                    <a:bodyPr/>
                    <a:lstStyle/>
                    <a:p>
                      <a:r>
                        <a:rPr lang="en-US" dirty="0"/>
                        <a:t>Parameter</a:t>
                      </a:r>
                    </a:p>
                  </a:txBody>
                  <a:tcPr/>
                </a:tc>
                <a:tc>
                  <a:txBody>
                    <a:bodyPr/>
                    <a:lstStyle/>
                    <a:p>
                      <a:r>
                        <a:rPr lang="en-US" dirty="0"/>
                        <a:t>Value</a:t>
                      </a:r>
                    </a:p>
                  </a:txBody>
                  <a:tcPr/>
                </a:tc>
                <a:extLst>
                  <a:ext uri="{0D108BD9-81ED-4DB2-BD59-A6C34878D82A}">
                    <a16:rowId xmlns:a16="http://schemas.microsoft.com/office/drawing/2014/main" val="297295677"/>
                  </a:ext>
                </a:extLst>
              </a:tr>
              <a:tr h="401491">
                <a:tc>
                  <a:txBody>
                    <a:bodyPr/>
                    <a:lstStyle/>
                    <a:p>
                      <a:r>
                        <a:rPr lang="en-US" dirty="0"/>
                        <a:t>Residual Standard Error</a:t>
                      </a:r>
                    </a:p>
                  </a:txBody>
                  <a:tcPr/>
                </a:tc>
                <a:tc>
                  <a:txBody>
                    <a:bodyPr/>
                    <a:lstStyle/>
                    <a:p>
                      <a:r>
                        <a:rPr lang="en-US" dirty="0"/>
                        <a:t>3.209e-15</a:t>
                      </a:r>
                    </a:p>
                  </a:txBody>
                  <a:tcPr/>
                </a:tc>
                <a:extLst>
                  <a:ext uri="{0D108BD9-81ED-4DB2-BD59-A6C34878D82A}">
                    <a16:rowId xmlns:a16="http://schemas.microsoft.com/office/drawing/2014/main" val="1360746001"/>
                  </a:ext>
                </a:extLst>
              </a:tr>
              <a:tr h="401491">
                <a:tc>
                  <a:txBody>
                    <a:bodyPr/>
                    <a:lstStyle/>
                    <a:p>
                      <a:r>
                        <a:rPr lang="en-US" dirty="0"/>
                        <a:t>F-statistic</a:t>
                      </a:r>
                    </a:p>
                  </a:txBody>
                  <a:tcPr/>
                </a:tc>
                <a:tc>
                  <a:txBody>
                    <a:bodyPr/>
                    <a:lstStyle/>
                    <a:p>
                      <a:r>
                        <a:rPr lang="en-US" dirty="0"/>
                        <a:t>2.156e+30</a:t>
                      </a:r>
                    </a:p>
                  </a:txBody>
                  <a:tcPr/>
                </a:tc>
                <a:extLst>
                  <a:ext uri="{0D108BD9-81ED-4DB2-BD59-A6C34878D82A}">
                    <a16:rowId xmlns:a16="http://schemas.microsoft.com/office/drawing/2014/main" val="218679907"/>
                  </a:ext>
                </a:extLst>
              </a:tr>
              <a:tr h="401491">
                <a:tc>
                  <a:txBody>
                    <a:bodyPr/>
                    <a:lstStyle/>
                    <a:p>
                      <a:r>
                        <a:rPr lang="en-US" dirty="0"/>
                        <a:t>P-value</a:t>
                      </a:r>
                    </a:p>
                  </a:txBody>
                  <a:tcPr/>
                </a:tc>
                <a:tc>
                  <a:txBody>
                    <a:bodyPr/>
                    <a:lstStyle/>
                    <a:p>
                      <a:r>
                        <a:rPr lang="en-US" dirty="0"/>
                        <a:t>&lt; 2.2e-16</a:t>
                      </a:r>
                    </a:p>
                  </a:txBody>
                  <a:tcPr/>
                </a:tc>
                <a:extLst>
                  <a:ext uri="{0D108BD9-81ED-4DB2-BD59-A6C34878D82A}">
                    <a16:rowId xmlns:a16="http://schemas.microsoft.com/office/drawing/2014/main" val="3302146205"/>
                  </a:ext>
                </a:extLst>
              </a:tr>
            </a:tbl>
          </a:graphicData>
        </a:graphic>
      </p:graphicFrame>
      <p:sp>
        <p:nvSpPr>
          <p:cNvPr id="7" name="TextBox 6">
            <a:extLst>
              <a:ext uri="{FF2B5EF4-FFF2-40B4-BE49-F238E27FC236}">
                <a16:creationId xmlns:a16="http://schemas.microsoft.com/office/drawing/2014/main" id="{7A97C1F7-901E-42DD-A4D2-9FC2F8B49C06}"/>
              </a:ext>
            </a:extLst>
          </p:cNvPr>
          <p:cNvSpPr txBox="1"/>
          <p:nvPr/>
        </p:nvSpPr>
        <p:spPr>
          <a:xfrm>
            <a:off x="6826182" y="3760951"/>
            <a:ext cx="5090696" cy="1754326"/>
          </a:xfrm>
          <a:prstGeom prst="rect">
            <a:avLst/>
          </a:prstGeom>
          <a:noFill/>
          <a:ln>
            <a:solidFill>
              <a:schemeClr val="accent1"/>
            </a:solidFill>
          </a:ln>
        </p:spPr>
        <p:txBody>
          <a:bodyPr wrap="square" rtlCol="0">
            <a:spAutoFit/>
          </a:bodyPr>
          <a:lstStyle/>
          <a:p>
            <a:r>
              <a:rPr lang="en-US" dirty="0"/>
              <a:t>RSE and p-value &lt;&lt;&lt;&lt; 0</a:t>
            </a:r>
          </a:p>
          <a:p>
            <a:r>
              <a:rPr lang="en-US" dirty="0"/>
              <a:t>F- statistic &gt;&gt;&gt;&gt; 0</a:t>
            </a:r>
          </a:p>
          <a:p>
            <a:r>
              <a:rPr lang="en-US" dirty="0"/>
              <a:t>Model is a perfect fit for the variables </a:t>
            </a:r>
          </a:p>
          <a:p>
            <a:r>
              <a:rPr lang="en-US" dirty="0"/>
              <a:t>There is a strong relationship between the dependent</a:t>
            </a:r>
          </a:p>
          <a:p>
            <a:r>
              <a:rPr lang="en-US" dirty="0"/>
              <a:t>and the independent variable.</a:t>
            </a:r>
          </a:p>
        </p:txBody>
      </p:sp>
    </p:spTree>
    <p:extLst>
      <p:ext uri="{BB962C8B-B14F-4D97-AF65-F5344CB8AC3E}">
        <p14:creationId xmlns:p14="http://schemas.microsoft.com/office/powerpoint/2010/main" val="4294460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DFF51-EB91-409D-8FA5-2265A34A79C8}"/>
              </a:ext>
            </a:extLst>
          </p:cNvPr>
          <p:cNvSpPr>
            <a:spLocks noGrp="1"/>
          </p:cNvSpPr>
          <p:nvPr>
            <p:ph type="title"/>
          </p:nvPr>
        </p:nvSpPr>
        <p:spPr/>
        <p:txBody>
          <a:bodyPr/>
          <a:lstStyle/>
          <a:p>
            <a:r>
              <a:rPr lang="en-US" dirty="0"/>
              <a:t>Prediction Model</a:t>
            </a:r>
          </a:p>
        </p:txBody>
      </p:sp>
      <p:graphicFrame>
        <p:nvGraphicFramePr>
          <p:cNvPr id="4" name="Content Placeholder 3">
            <a:extLst>
              <a:ext uri="{FF2B5EF4-FFF2-40B4-BE49-F238E27FC236}">
                <a16:creationId xmlns:a16="http://schemas.microsoft.com/office/drawing/2014/main" id="{BC525D9F-8F8B-447C-8050-EFF2E2A81A47}"/>
              </a:ext>
            </a:extLst>
          </p:cNvPr>
          <p:cNvGraphicFramePr>
            <a:graphicFrameLocks noGrp="1"/>
          </p:cNvGraphicFramePr>
          <p:nvPr>
            <p:ph idx="1"/>
            <p:extLst/>
          </p:nvPr>
        </p:nvGraphicFramePr>
        <p:xfrm>
          <a:off x="1717306" y="1825625"/>
          <a:ext cx="4378694" cy="4080670"/>
        </p:xfrm>
        <a:graphic>
          <a:graphicData uri="http://schemas.openxmlformats.org/drawingml/2006/table">
            <a:tbl>
              <a:tblPr firstRow="1" bandRow="1">
                <a:tableStyleId>{BC89EF96-8CEA-46FF-86C4-4CE0E7609802}</a:tableStyleId>
              </a:tblPr>
              <a:tblGrid>
                <a:gridCol w="2189347">
                  <a:extLst>
                    <a:ext uri="{9D8B030D-6E8A-4147-A177-3AD203B41FA5}">
                      <a16:colId xmlns:a16="http://schemas.microsoft.com/office/drawing/2014/main" val="727322873"/>
                    </a:ext>
                  </a:extLst>
                </a:gridCol>
                <a:gridCol w="2189347">
                  <a:extLst>
                    <a:ext uri="{9D8B030D-6E8A-4147-A177-3AD203B41FA5}">
                      <a16:colId xmlns:a16="http://schemas.microsoft.com/office/drawing/2014/main" val="3190300529"/>
                    </a:ext>
                  </a:extLst>
                </a:gridCol>
              </a:tblGrid>
              <a:tr h="370970">
                <a:tc>
                  <a:txBody>
                    <a:bodyPr/>
                    <a:lstStyle/>
                    <a:p>
                      <a:pPr algn="ctr"/>
                      <a:r>
                        <a:rPr lang="en-US" dirty="0"/>
                        <a:t>Name : Bob</a:t>
                      </a:r>
                    </a:p>
                  </a:txBody>
                  <a:tcPr/>
                </a:tc>
                <a:tc>
                  <a:txBody>
                    <a:bodyPr/>
                    <a:lstStyle/>
                    <a:p>
                      <a:pPr algn="ctr"/>
                      <a:r>
                        <a:rPr lang="en-US" dirty="0"/>
                        <a:t>Value</a:t>
                      </a:r>
                    </a:p>
                  </a:txBody>
                  <a:tcPr/>
                </a:tc>
                <a:extLst>
                  <a:ext uri="{0D108BD9-81ED-4DB2-BD59-A6C34878D82A}">
                    <a16:rowId xmlns:a16="http://schemas.microsoft.com/office/drawing/2014/main" val="1681911682"/>
                  </a:ext>
                </a:extLst>
              </a:tr>
              <a:tr h="370970">
                <a:tc>
                  <a:txBody>
                    <a:bodyPr/>
                    <a:lstStyle/>
                    <a:p>
                      <a:pPr algn="ctr"/>
                      <a:r>
                        <a:rPr lang="en-US" dirty="0"/>
                        <a:t>Age</a:t>
                      </a:r>
                    </a:p>
                  </a:txBody>
                  <a:tcPr/>
                </a:tc>
                <a:tc>
                  <a:txBody>
                    <a:bodyPr/>
                    <a:lstStyle/>
                    <a:p>
                      <a:pPr algn="ctr"/>
                      <a:r>
                        <a:rPr lang="en-US" dirty="0"/>
                        <a:t>19</a:t>
                      </a:r>
                    </a:p>
                  </a:txBody>
                  <a:tcPr/>
                </a:tc>
                <a:extLst>
                  <a:ext uri="{0D108BD9-81ED-4DB2-BD59-A6C34878D82A}">
                    <a16:rowId xmlns:a16="http://schemas.microsoft.com/office/drawing/2014/main" val="954362576"/>
                  </a:ext>
                </a:extLst>
              </a:tr>
              <a:tr h="370970">
                <a:tc>
                  <a:txBody>
                    <a:bodyPr/>
                    <a:lstStyle/>
                    <a:p>
                      <a:pPr algn="ctr"/>
                      <a:r>
                        <a:rPr lang="en-US" dirty="0"/>
                        <a:t>Sex</a:t>
                      </a:r>
                    </a:p>
                  </a:txBody>
                  <a:tcPr/>
                </a:tc>
                <a:tc>
                  <a:txBody>
                    <a:bodyPr/>
                    <a:lstStyle/>
                    <a:p>
                      <a:pPr algn="ctr"/>
                      <a:r>
                        <a:rPr lang="en-US" dirty="0"/>
                        <a:t>Male</a:t>
                      </a:r>
                    </a:p>
                  </a:txBody>
                  <a:tcPr/>
                </a:tc>
                <a:extLst>
                  <a:ext uri="{0D108BD9-81ED-4DB2-BD59-A6C34878D82A}">
                    <a16:rowId xmlns:a16="http://schemas.microsoft.com/office/drawing/2014/main" val="713303259"/>
                  </a:ext>
                </a:extLst>
              </a:tr>
              <a:tr h="370970">
                <a:tc>
                  <a:txBody>
                    <a:bodyPr/>
                    <a:lstStyle/>
                    <a:p>
                      <a:pPr algn="ctr"/>
                      <a:r>
                        <a:rPr lang="en-US" dirty="0"/>
                        <a:t>BMI</a:t>
                      </a:r>
                    </a:p>
                  </a:txBody>
                  <a:tcPr/>
                </a:tc>
                <a:tc>
                  <a:txBody>
                    <a:bodyPr/>
                    <a:lstStyle/>
                    <a:p>
                      <a:pPr algn="ctr"/>
                      <a:r>
                        <a:rPr lang="en-US" dirty="0"/>
                        <a:t>27.9</a:t>
                      </a:r>
                    </a:p>
                  </a:txBody>
                  <a:tcPr/>
                </a:tc>
                <a:extLst>
                  <a:ext uri="{0D108BD9-81ED-4DB2-BD59-A6C34878D82A}">
                    <a16:rowId xmlns:a16="http://schemas.microsoft.com/office/drawing/2014/main" val="1333342956"/>
                  </a:ext>
                </a:extLst>
              </a:tr>
              <a:tr h="370970">
                <a:tc>
                  <a:txBody>
                    <a:bodyPr/>
                    <a:lstStyle/>
                    <a:p>
                      <a:pPr algn="ctr"/>
                      <a:r>
                        <a:rPr lang="en-US" dirty="0"/>
                        <a:t>Children</a:t>
                      </a:r>
                    </a:p>
                  </a:txBody>
                  <a:tcPr/>
                </a:tc>
                <a:tc>
                  <a:txBody>
                    <a:bodyPr/>
                    <a:lstStyle/>
                    <a:p>
                      <a:pPr algn="ctr"/>
                      <a:r>
                        <a:rPr lang="en-US" dirty="0"/>
                        <a:t>0</a:t>
                      </a:r>
                    </a:p>
                  </a:txBody>
                  <a:tcPr/>
                </a:tc>
                <a:extLst>
                  <a:ext uri="{0D108BD9-81ED-4DB2-BD59-A6C34878D82A}">
                    <a16:rowId xmlns:a16="http://schemas.microsoft.com/office/drawing/2014/main" val="3631024311"/>
                  </a:ext>
                </a:extLst>
              </a:tr>
              <a:tr h="370970">
                <a:tc>
                  <a:txBody>
                    <a:bodyPr/>
                    <a:lstStyle/>
                    <a:p>
                      <a:pPr algn="ctr"/>
                      <a:r>
                        <a:rPr lang="en-US" dirty="0"/>
                        <a:t>Smoker</a:t>
                      </a:r>
                    </a:p>
                  </a:txBody>
                  <a:tcPr/>
                </a:tc>
                <a:tc>
                  <a:txBody>
                    <a:bodyPr/>
                    <a:lstStyle/>
                    <a:p>
                      <a:pPr algn="ctr"/>
                      <a:r>
                        <a:rPr lang="en-US" dirty="0"/>
                        <a:t>yes</a:t>
                      </a:r>
                    </a:p>
                  </a:txBody>
                  <a:tcPr/>
                </a:tc>
                <a:extLst>
                  <a:ext uri="{0D108BD9-81ED-4DB2-BD59-A6C34878D82A}">
                    <a16:rowId xmlns:a16="http://schemas.microsoft.com/office/drawing/2014/main" val="796887813"/>
                  </a:ext>
                </a:extLst>
              </a:tr>
              <a:tr h="370970">
                <a:tc>
                  <a:txBody>
                    <a:bodyPr/>
                    <a:lstStyle/>
                    <a:p>
                      <a:pPr algn="ctr"/>
                      <a:r>
                        <a:rPr lang="en-US" dirty="0"/>
                        <a:t>Region</a:t>
                      </a:r>
                    </a:p>
                  </a:txBody>
                  <a:tcPr/>
                </a:tc>
                <a:tc>
                  <a:txBody>
                    <a:bodyPr/>
                    <a:lstStyle/>
                    <a:p>
                      <a:pPr algn="ctr"/>
                      <a:r>
                        <a:rPr lang="en-US" dirty="0"/>
                        <a:t>northwest</a:t>
                      </a:r>
                    </a:p>
                  </a:txBody>
                  <a:tcPr/>
                </a:tc>
                <a:extLst>
                  <a:ext uri="{0D108BD9-81ED-4DB2-BD59-A6C34878D82A}">
                    <a16:rowId xmlns:a16="http://schemas.microsoft.com/office/drawing/2014/main" val="3903236268"/>
                  </a:ext>
                </a:extLst>
              </a:tr>
              <a:tr h="370970">
                <a:tc>
                  <a:txBody>
                    <a:bodyPr/>
                    <a:lstStyle/>
                    <a:p>
                      <a:pPr algn="ctr"/>
                      <a:r>
                        <a:rPr lang="en-US" dirty="0" err="1"/>
                        <a:t>Age_bmi</a:t>
                      </a:r>
                      <a:endParaRPr lang="en-US" dirty="0"/>
                    </a:p>
                  </a:txBody>
                  <a:tcPr/>
                </a:tc>
                <a:tc>
                  <a:txBody>
                    <a:bodyPr/>
                    <a:lstStyle/>
                    <a:p>
                      <a:pPr algn="ctr"/>
                      <a:r>
                        <a:rPr lang="en-US" dirty="0"/>
                        <a:t>0.982</a:t>
                      </a:r>
                    </a:p>
                  </a:txBody>
                  <a:tcPr/>
                </a:tc>
                <a:extLst>
                  <a:ext uri="{0D108BD9-81ED-4DB2-BD59-A6C34878D82A}">
                    <a16:rowId xmlns:a16="http://schemas.microsoft.com/office/drawing/2014/main" val="3877201173"/>
                  </a:ext>
                </a:extLst>
              </a:tr>
              <a:tr h="370970">
                <a:tc>
                  <a:txBody>
                    <a:bodyPr/>
                    <a:lstStyle/>
                    <a:p>
                      <a:pPr algn="ctr"/>
                      <a:r>
                        <a:rPr lang="en-US" dirty="0" err="1"/>
                        <a:t>Age.bmi</a:t>
                      </a:r>
                      <a:r>
                        <a:rPr lang="en-US" dirty="0"/>
                        <a:t> </a:t>
                      </a:r>
                    </a:p>
                  </a:txBody>
                  <a:tcPr/>
                </a:tc>
                <a:tc>
                  <a:txBody>
                    <a:bodyPr/>
                    <a:lstStyle/>
                    <a:p>
                      <a:pPr algn="ctr"/>
                      <a:r>
                        <a:rPr lang="en-US" dirty="0"/>
                        <a:t>6.4</a:t>
                      </a:r>
                    </a:p>
                  </a:txBody>
                  <a:tcPr/>
                </a:tc>
                <a:extLst>
                  <a:ext uri="{0D108BD9-81ED-4DB2-BD59-A6C34878D82A}">
                    <a16:rowId xmlns:a16="http://schemas.microsoft.com/office/drawing/2014/main" val="1120048270"/>
                  </a:ext>
                </a:extLst>
              </a:tr>
              <a:tr h="370970">
                <a:tc>
                  <a:txBody>
                    <a:bodyPr/>
                    <a:lstStyle/>
                    <a:p>
                      <a:pPr algn="ctr"/>
                      <a:r>
                        <a:rPr lang="en-US" dirty="0"/>
                        <a:t>Result</a:t>
                      </a:r>
                    </a:p>
                  </a:txBody>
                  <a:tcPr/>
                </a:tc>
                <a:tc>
                  <a:txBody>
                    <a:bodyPr/>
                    <a:lstStyle/>
                    <a:p>
                      <a:pPr algn="ctr"/>
                      <a:r>
                        <a:rPr lang="en-US" dirty="0"/>
                        <a:t>9.600</a:t>
                      </a:r>
                    </a:p>
                  </a:txBody>
                  <a:tcPr/>
                </a:tc>
                <a:extLst>
                  <a:ext uri="{0D108BD9-81ED-4DB2-BD59-A6C34878D82A}">
                    <a16:rowId xmlns:a16="http://schemas.microsoft.com/office/drawing/2014/main" val="1625004443"/>
                  </a:ext>
                </a:extLst>
              </a:tr>
              <a:tr h="370970">
                <a:tc>
                  <a:txBody>
                    <a:bodyPr/>
                    <a:lstStyle/>
                    <a:p>
                      <a:pPr algn="ctr"/>
                      <a:r>
                        <a:rPr lang="en-US" dirty="0"/>
                        <a:t>Antilog of result</a:t>
                      </a:r>
                    </a:p>
                  </a:txBody>
                  <a:tcPr/>
                </a:tc>
                <a:tc>
                  <a:txBody>
                    <a:bodyPr/>
                    <a:lstStyle/>
                    <a:p>
                      <a:pPr algn="ctr"/>
                      <a:r>
                        <a:rPr lang="en-US" dirty="0"/>
                        <a:t>14,750.09</a:t>
                      </a:r>
                    </a:p>
                  </a:txBody>
                  <a:tcPr/>
                </a:tc>
                <a:extLst>
                  <a:ext uri="{0D108BD9-81ED-4DB2-BD59-A6C34878D82A}">
                    <a16:rowId xmlns:a16="http://schemas.microsoft.com/office/drawing/2014/main" val="3997394069"/>
                  </a:ext>
                </a:extLst>
              </a:tr>
            </a:tbl>
          </a:graphicData>
        </a:graphic>
      </p:graphicFrame>
      <p:graphicFrame>
        <p:nvGraphicFramePr>
          <p:cNvPr id="5" name="Content Placeholder 3">
            <a:extLst>
              <a:ext uri="{FF2B5EF4-FFF2-40B4-BE49-F238E27FC236}">
                <a16:creationId xmlns:a16="http://schemas.microsoft.com/office/drawing/2014/main" id="{D7309797-5851-4B9F-903D-93A53E8973A5}"/>
              </a:ext>
            </a:extLst>
          </p:cNvPr>
          <p:cNvGraphicFramePr>
            <a:graphicFrameLocks/>
          </p:cNvGraphicFramePr>
          <p:nvPr>
            <p:extLst/>
          </p:nvPr>
        </p:nvGraphicFramePr>
        <p:xfrm>
          <a:off x="6250806" y="1825625"/>
          <a:ext cx="4378694" cy="4080670"/>
        </p:xfrm>
        <a:graphic>
          <a:graphicData uri="http://schemas.openxmlformats.org/drawingml/2006/table">
            <a:tbl>
              <a:tblPr firstRow="1" bandRow="1">
                <a:tableStyleId>{BC89EF96-8CEA-46FF-86C4-4CE0E7609802}</a:tableStyleId>
              </a:tblPr>
              <a:tblGrid>
                <a:gridCol w="2189347">
                  <a:extLst>
                    <a:ext uri="{9D8B030D-6E8A-4147-A177-3AD203B41FA5}">
                      <a16:colId xmlns:a16="http://schemas.microsoft.com/office/drawing/2014/main" val="727322873"/>
                    </a:ext>
                  </a:extLst>
                </a:gridCol>
                <a:gridCol w="2189347">
                  <a:extLst>
                    <a:ext uri="{9D8B030D-6E8A-4147-A177-3AD203B41FA5}">
                      <a16:colId xmlns:a16="http://schemas.microsoft.com/office/drawing/2014/main" val="3190300529"/>
                    </a:ext>
                  </a:extLst>
                </a:gridCol>
              </a:tblGrid>
              <a:tr h="370970">
                <a:tc>
                  <a:txBody>
                    <a:bodyPr/>
                    <a:lstStyle/>
                    <a:p>
                      <a:pPr algn="ctr"/>
                      <a:r>
                        <a:rPr lang="en-US" dirty="0"/>
                        <a:t>Name : Tracy</a:t>
                      </a:r>
                    </a:p>
                  </a:txBody>
                  <a:tcPr/>
                </a:tc>
                <a:tc>
                  <a:txBody>
                    <a:bodyPr/>
                    <a:lstStyle/>
                    <a:p>
                      <a:pPr algn="ctr"/>
                      <a:r>
                        <a:rPr lang="en-US" dirty="0"/>
                        <a:t>Value</a:t>
                      </a:r>
                    </a:p>
                  </a:txBody>
                  <a:tcPr/>
                </a:tc>
                <a:extLst>
                  <a:ext uri="{0D108BD9-81ED-4DB2-BD59-A6C34878D82A}">
                    <a16:rowId xmlns:a16="http://schemas.microsoft.com/office/drawing/2014/main" val="1681911682"/>
                  </a:ext>
                </a:extLst>
              </a:tr>
              <a:tr h="370970">
                <a:tc>
                  <a:txBody>
                    <a:bodyPr/>
                    <a:lstStyle/>
                    <a:p>
                      <a:pPr algn="ctr"/>
                      <a:r>
                        <a:rPr lang="en-US" dirty="0"/>
                        <a:t>Age</a:t>
                      </a:r>
                    </a:p>
                  </a:txBody>
                  <a:tcPr/>
                </a:tc>
                <a:tc>
                  <a:txBody>
                    <a:bodyPr/>
                    <a:lstStyle/>
                    <a:p>
                      <a:pPr algn="ctr"/>
                      <a:r>
                        <a:rPr lang="en-US" dirty="0"/>
                        <a:t>30</a:t>
                      </a:r>
                    </a:p>
                  </a:txBody>
                  <a:tcPr/>
                </a:tc>
                <a:extLst>
                  <a:ext uri="{0D108BD9-81ED-4DB2-BD59-A6C34878D82A}">
                    <a16:rowId xmlns:a16="http://schemas.microsoft.com/office/drawing/2014/main" val="954362576"/>
                  </a:ext>
                </a:extLst>
              </a:tr>
              <a:tr h="370970">
                <a:tc>
                  <a:txBody>
                    <a:bodyPr/>
                    <a:lstStyle/>
                    <a:p>
                      <a:pPr algn="ctr"/>
                      <a:r>
                        <a:rPr lang="en-US" dirty="0"/>
                        <a:t>Sex</a:t>
                      </a:r>
                    </a:p>
                  </a:txBody>
                  <a:tcPr/>
                </a:tc>
                <a:tc>
                  <a:txBody>
                    <a:bodyPr/>
                    <a:lstStyle/>
                    <a:p>
                      <a:pPr algn="ctr"/>
                      <a:r>
                        <a:rPr lang="en-US" dirty="0"/>
                        <a:t>Female</a:t>
                      </a:r>
                    </a:p>
                  </a:txBody>
                  <a:tcPr/>
                </a:tc>
                <a:extLst>
                  <a:ext uri="{0D108BD9-81ED-4DB2-BD59-A6C34878D82A}">
                    <a16:rowId xmlns:a16="http://schemas.microsoft.com/office/drawing/2014/main" val="713303259"/>
                  </a:ext>
                </a:extLst>
              </a:tr>
              <a:tr h="370970">
                <a:tc>
                  <a:txBody>
                    <a:bodyPr/>
                    <a:lstStyle/>
                    <a:p>
                      <a:pPr algn="ctr"/>
                      <a:r>
                        <a:rPr lang="en-US" dirty="0"/>
                        <a:t>BMI</a:t>
                      </a:r>
                    </a:p>
                  </a:txBody>
                  <a:tcPr/>
                </a:tc>
                <a:tc>
                  <a:txBody>
                    <a:bodyPr/>
                    <a:lstStyle/>
                    <a:p>
                      <a:pPr algn="ctr"/>
                      <a:r>
                        <a:rPr lang="en-US" dirty="0"/>
                        <a:t>27.9</a:t>
                      </a:r>
                    </a:p>
                  </a:txBody>
                  <a:tcPr/>
                </a:tc>
                <a:extLst>
                  <a:ext uri="{0D108BD9-81ED-4DB2-BD59-A6C34878D82A}">
                    <a16:rowId xmlns:a16="http://schemas.microsoft.com/office/drawing/2014/main" val="1333342956"/>
                  </a:ext>
                </a:extLst>
              </a:tr>
              <a:tr h="370970">
                <a:tc>
                  <a:txBody>
                    <a:bodyPr/>
                    <a:lstStyle/>
                    <a:p>
                      <a:pPr algn="ctr"/>
                      <a:r>
                        <a:rPr lang="en-US" dirty="0"/>
                        <a:t>Children</a:t>
                      </a:r>
                    </a:p>
                  </a:txBody>
                  <a:tcPr/>
                </a:tc>
                <a:tc>
                  <a:txBody>
                    <a:bodyPr/>
                    <a:lstStyle/>
                    <a:p>
                      <a:pPr algn="ctr"/>
                      <a:r>
                        <a:rPr lang="en-US" dirty="0"/>
                        <a:t>2</a:t>
                      </a:r>
                    </a:p>
                  </a:txBody>
                  <a:tcPr/>
                </a:tc>
                <a:extLst>
                  <a:ext uri="{0D108BD9-81ED-4DB2-BD59-A6C34878D82A}">
                    <a16:rowId xmlns:a16="http://schemas.microsoft.com/office/drawing/2014/main" val="3631024311"/>
                  </a:ext>
                </a:extLst>
              </a:tr>
              <a:tr h="370970">
                <a:tc>
                  <a:txBody>
                    <a:bodyPr/>
                    <a:lstStyle/>
                    <a:p>
                      <a:pPr algn="ctr"/>
                      <a:r>
                        <a:rPr lang="en-US" dirty="0"/>
                        <a:t>Smoker</a:t>
                      </a:r>
                    </a:p>
                  </a:txBody>
                  <a:tcPr/>
                </a:tc>
                <a:tc>
                  <a:txBody>
                    <a:bodyPr/>
                    <a:lstStyle/>
                    <a:p>
                      <a:pPr algn="ctr"/>
                      <a:r>
                        <a:rPr lang="en-US" dirty="0"/>
                        <a:t>yes</a:t>
                      </a:r>
                    </a:p>
                  </a:txBody>
                  <a:tcPr/>
                </a:tc>
                <a:extLst>
                  <a:ext uri="{0D108BD9-81ED-4DB2-BD59-A6C34878D82A}">
                    <a16:rowId xmlns:a16="http://schemas.microsoft.com/office/drawing/2014/main" val="796887813"/>
                  </a:ext>
                </a:extLst>
              </a:tr>
              <a:tr h="370970">
                <a:tc>
                  <a:txBody>
                    <a:bodyPr/>
                    <a:lstStyle/>
                    <a:p>
                      <a:pPr algn="ctr"/>
                      <a:r>
                        <a:rPr lang="en-US" dirty="0"/>
                        <a:t>Region</a:t>
                      </a:r>
                    </a:p>
                  </a:txBody>
                  <a:tcPr/>
                </a:tc>
                <a:tc>
                  <a:txBody>
                    <a:bodyPr/>
                    <a:lstStyle/>
                    <a:p>
                      <a:pPr algn="ctr"/>
                      <a:r>
                        <a:rPr lang="en-US" dirty="0"/>
                        <a:t>northwest</a:t>
                      </a:r>
                    </a:p>
                  </a:txBody>
                  <a:tcPr/>
                </a:tc>
                <a:extLst>
                  <a:ext uri="{0D108BD9-81ED-4DB2-BD59-A6C34878D82A}">
                    <a16:rowId xmlns:a16="http://schemas.microsoft.com/office/drawing/2014/main" val="3903236268"/>
                  </a:ext>
                </a:extLst>
              </a:tr>
              <a:tr h="370970">
                <a:tc>
                  <a:txBody>
                    <a:bodyPr/>
                    <a:lstStyle/>
                    <a:p>
                      <a:pPr algn="ctr"/>
                      <a:r>
                        <a:rPr lang="en-US" dirty="0" err="1"/>
                        <a:t>Age_bmi</a:t>
                      </a:r>
                      <a:endParaRPr lang="en-US" dirty="0"/>
                    </a:p>
                  </a:txBody>
                  <a:tcPr/>
                </a:tc>
                <a:tc>
                  <a:txBody>
                    <a:bodyPr/>
                    <a:lstStyle/>
                    <a:p>
                      <a:pPr algn="ctr"/>
                      <a:r>
                        <a:rPr lang="en-US" dirty="0"/>
                        <a:t>0.982</a:t>
                      </a:r>
                    </a:p>
                  </a:txBody>
                  <a:tcPr/>
                </a:tc>
                <a:extLst>
                  <a:ext uri="{0D108BD9-81ED-4DB2-BD59-A6C34878D82A}">
                    <a16:rowId xmlns:a16="http://schemas.microsoft.com/office/drawing/2014/main" val="3877201173"/>
                  </a:ext>
                </a:extLst>
              </a:tr>
              <a:tr h="370970">
                <a:tc>
                  <a:txBody>
                    <a:bodyPr/>
                    <a:lstStyle/>
                    <a:p>
                      <a:pPr algn="ctr"/>
                      <a:r>
                        <a:rPr lang="en-US" dirty="0" err="1"/>
                        <a:t>Age.bmi</a:t>
                      </a:r>
                      <a:r>
                        <a:rPr lang="en-US" dirty="0"/>
                        <a:t> </a:t>
                      </a:r>
                    </a:p>
                  </a:txBody>
                  <a:tcPr/>
                </a:tc>
                <a:tc>
                  <a:txBody>
                    <a:bodyPr/>
                    <a:lstStyle/>
                    <a:p>
                      <a:pPr algn="ctr"/>
                      <a:r>
                        <a:rPr lang="en-US" dirty="0"/>
                        <a:t>6.40</a:t>
                      </a:r>
                    </a:p>
                  </a:txBody>
                  <a:tcPr/>
                </a:tc>
                <a:extLst>
                  <a:ext uri="{0D108BD9-81ED-4DB2-BD59-A6C34878D82A}">
                    <a16:rowId xmlns:a16="http://schemas.microsoft.com/office/drawing/2014/main" val="1120048270"/>
                  </a:ext>
                </a:extLst>
              </a:tr>
              <a:tr h="370970">
                <a:tc>
                  <a:txBody>
                    <a:bodyPr/>
                    <a:lstStyle/>
                    <a:p>
                      <a:pPr algn="ctr"/>
                      <a:r>
                        <a:rPr lang="en-US" dirty="0"/>
                        <a:t>Result</a:t>
                      </a:r>
                    </a:p>
                  </a:txBody>
                  <a:tcPr/>
                </a:tc>
                <a:tc>
                  <a:txBody>
                    <a:bodyPr/>
                    <a:lstStyle/>
                    <a:p>
                      <a:pPr algn="ctr"/>
                      <a:r>
                        <a:rPr lang="en-US" dirty="0"/>
                        <a:t>8.721</a:t>
                      </a:r>
                    </a:p>
                  </a:txBody>
                  <a:tcPr/>
                </a:tc>
                <a:extLst>
                  <a:ext uri="{0D108BD9-81ED-4DB2-BD59-A6C34878D82A}">
                    <a16:rowId xmlns:a16="http://schemas.microsoft.com/office/drawing/2014/main" val="1625004443"/>
                  </a:ext>
                </a:extLst>
              </a:tr>
              <a:tr h="370970">
                <a:tc>
                  <a:txBody>
                    <a:bodyPr/>
                    <a:lstStyle/>
                    <a:p>
                      <a:pPr algn="ctr"/>
                      <a:r>
                        <a:rPr lang="en-US" dirty="0"/>
                        <a:t>Antilog of result</a:t>
                      </a:r>
                    </a:p>
                  </a:txBody>
                  <a:tcPr/>
                </a:tc>
                <a:tc>
                  <a:txBody>
                    <a:bodyPr/>
                    <a:lstStyle/>
                    <a:p>
                      <a:pPr algn="ctr"/>
                      <a:r>
                        <a:rPr lang="en-US" dirty="0"/>
                        <a:t>6,124.76</a:t>
                      </a:r>
                    </a:p>
                  </a:txBody>
                  <a:tcPr/>
                </a:tc>
                <a:extLst>
                  <a:ext uri="{0D108BD9-81ED-4DB2-BD59-A6C34878D82A}">
                    <a16:rowId xmlns:a16="http://schemas.microsoft.com/office/drawing/2014/main" val="3997394069"/>
                  </a:ext>
                </a:extLst>
              </a:tr>
            </a:tbl>
          </a:graphicData>
        </a:graphic>
      </p:graphicFrame>
    </p:spTree>
    <p:extLst>
      <p:ext uri="{BB962C8B-B14F-4D97-AF65-F5344CB8AC3E}">
        <p14:creationId xmlns:p14="http://schemas.microsoft.com/office/powerpoint/2010/main" val="61190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C5C88-7D8A-B34C-9A0A-4F5D1EF766D1}"/>
              </a:ext>
            </a:extLst>
          </p:cNvPr>
          <p:cNvSpPr>
            <a:spLocks noGrp="1"/>
          </p:cNvSpPr>
          <p:nvPr>
            <p:ph type="title"/>
          </p:nvPr>
        </p:nvSpPr>
        <p:spPr>
          <a:xfrm>
            <a:off x="761996" y="1153287"/>
            <a:ext cx="3570566" cy="4551426"/>
          </a:xfrm>
        </p:spPr>
        <p:txBody>
          <a:bodyPr anchor="ctr">
            <a:normAutofit/>
          </a:bodyPr>
          <a:lstStyle/>
          <a:p>
            <a:pPr algn="r"/>
            <a:r>
              <a:rPr lang="en-US" sz="3200"/>
              <a:t>Conclusion</a:t>
            </a:r>
          </a:p>
        </p:txBody>
      </p:sp>
      <p:cxnSp>
        <p:nvCxnSpPr>
          <p:cNvPr id="16" name="Straight Connector 15">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E08DC99D-9627-F741-BCC1-7ECFF1846FCD}"/>
              </a:ext>
            </a:extLst>
          </p:cNvPr>
          <p:cNvSpPr>
            <a:spLocks noGrp="1"/>
          </p:cNvSpPr>
          <p:nvPr>
            <p:ph idx="1"/>
          </p:nvPr>
        </p:nvSpPr>
        <p:spPr>
          <a:xfrm>
            <a:off x="4976031" y="1153287"/>
            <a:ext cx="6453969" cy="4551426"/>
          </a:xfrm>
        </p:spPr>
        <p:txBody>
          <a:bodyPr anchor="ctr">
            <a:normAutofit/>
          </a:bodyPr>
          <a:lstStyle/>
          <a:p>
            <a:r>
              <a:rPr lang="en-US" sz="1600"/>
              <a:t>The model helps in increasing the cost efficiency.</a:t>
            </a:r>
          </a:p>
          <a:p>
            <a:r>
              <a:rPr lang="en-US" sz="1600"/>
              <a:t>It reduces the risk of insurance fraud.</a:t>
            </a:r>
          </a:p>
          <a:p>
            <a:r>
              <a:rPr lang="en-US" sz="1600"/>
              <a:t>Time saving and easily operational.</a:t>
            </a:r>
          </a:p>
          <a:p>
            <a:r>
              <a:rPr lang="en-US" sz="1600"/>
              <a:t>Factors like age, BMI, smoking habits affect the charge of insurance premium.</a:t>
            </a:r>
          </a:p>
          <a:p>
            <a:r>
              <a:rPr lang="en-US" sz="1600"/>
              <a:t>Increase in age will lead to an increase in cost as with age, health complications increase.</a:t>
            </a:r>
          </a:p>
          <a:p>
            <a:r>
              <a:rPr lang="en-US" sz="1600"/>
              <a:t>Maintaining a healthy lifestyle is the best way to keep insurance costs as low as possible.</a:t>
            </a:r>
          </a:p>
          <a:p>
            <a:endParaRPr lang="en-US" sz="1600"/>
          </a:p>
          <a:p>
            <a:endParaRPr lang="en-US" sz="1600"/>
          </a:p>
        </p:txBody>
      </p:sp>
      <p:sp>
        <p:nvSpPr>
          <p:cNvPr id="18" name="Rectangle 17">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6496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6">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31EF0513-FA5B-6548-A3BB-AFECA6FB4D5A}"/>
              </a:ext>
            </a:extLst>
          </p:cNvPr>
          <p:cNvSpPr>
            <a:spLocks noGrp="1"/>
          </p:cNvSpPr>
          <p:nvPr>
            <p:ph type="title"/>
          </p:nvPr>
        </p:nvSpPr>
        <p:spPr>
          <a:xfrm>
            <a:off x="931933" y="1162940"/>
            <a:ext cx="4515598" cy="4532120"/>
          </a:xfrm>
        </p:spPr>
        <p:txBody>
          <a:bodyPr anchor="ctr">
            <a:normAutofit/>
          </a:bodyPr>
          <a:lstStyle/>
          <a:p>
            <a:r>
              <a:rPr lang="en-US" sz="4400">
                <a:solidFill>
                  <a:srgbClr val="2A1A00"/>
                </a:solidFill>
              </a:rPr>
              <a:t>Applications of linear regression</a:t>
            </a:r>
          </a:p>
        </p:txBody>
      </p:sp>
      <p:sp>
        <p:nvSpPr>
          <p:cNvPr id="34" name="Rectangle 28">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Content Placeholder 2">
            <a:extLst>
              <a:ext uri="{FF2B5EF4-FFF2-40B4-BE49-F238E27FC236}">
                <a16:creationId xmlns:a16="http://schemas.microsoft.com/office/drawing/2014/main" id="{8C1EDE70-6CF7-EC46-9999-7F1BBB8935FA}"/>
              </a:ext>
            </a:extLst>
          </p:cNvPr>
          <p:cNvSpPr>
            <a:spLocks noGrp="1"/>
          </p:cNvSpPr>
          <p:nvPr>
            <p:ph idx="1"/>
          </p:nvPr>
        </p:nvSpPr>
        <p:spPr>
          <a:xfrm>
            <a:off x="6749271" y="1128451"/>
            <a:ext cx="4680729" cy="4566609"/>
          </a:xfrm>
        </p:spPr>
        <p:txBody>
          <a:bodyPr anchor="ctr">
            <a:normAutofit/>
          </a:bodyPr>
          <a:lstStyle/>
          <a:p>
            <a:r>
              <a:rPr lang="en-US"/>
              <a:t>Can be used in business planning to evaluate trends and make estimates or forecasts</a:t>
            </a:r>
          </a:p>
          <a:p>
            <a:r>
              <a:rPr lang="en-US"/>
              <a:t>To generate insights on consumer behavior and understand factors increasing profitability</a:t>
            </a:r>
          </a:p>
          <a:p>
            <a:r>
              <a:rPr lang="en-US"/>
              <a:t>To analyze the marketing effectiveness, pricing and promotions on sales of a product</a:t>
            </a:r>
          </a:p>
          <a:p>
            <a:r>
              <a:rPr lang="en-US"/>
              <a:t>To assess risk in financial services or insurance domain. </a:t>
            </a:r>
          </a:p>
          <a:p>
            <a:endParaRPr lang="en-US"/>
          </a:p>
          <a:p>
            <a:endParaRPr lang="en-US"/>
          </a:p>
        </p:txBody>
      </p:sp>
    </p:spTree>
    <p:extLst>
      <p:ext uri="{BB962C8B-B14F-4D97-AF65-F5344CB8AC3E}">
        <p14:creationId xmlns:p14="http://schemas.microsoft.com/office/powerpoint/2010/main" val="2354759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7E99-1E54-C745-9649-9BFE20D788A1}"/>
              </a:ext>
            </a:extLst>
          </p:cNvPr>
          <p:cNvSpPr>
            <a:spLocks noGrp="1"/>
          </p:cNvSpPr>
          <p:nvPr>
            <p:ph type="title"/>
          </p:nvPr>
        </p:nvSpPr>
        <p:spPr>
          <a:xfrm>
            <a:off x="1382308" y="823964"/>
            <a:ext cx="3384329" cy="2914023"/>
          </a:xfrm>
        </p:spPr>
        <p:txBody>
          <a:bodyPr anchor="ctr">
            <a:normAutofit/>
          </a:bodyPr>
          <a:lstStyle/>
          <a:p>
            <a:r>
              <a:rPr lang="en-US" sz="4000" dirty="0"/>
              <a:t>Predictive analytics in insurance sector </a:t>
            </a:r>
          </a:p>
        </p:txBody>
      </p:sp>
      <p:graphicFrame>
        <p:nvGraphicFramePr>
          <p:cNvPr id="5" name="Content Placeholder 2">
            <a:extLst>
              <a:ext uri="{FF2B5EF4-FFF2-40B4-BE49-F238E27FC236}">
                <a16:creationId xmlns:a16="http://schemas.microsoft.com/office/drawing/2014/main" id="{40F94735-2F5C-4188-9A1C-4B2EE656317B}"/>
              </a:ext>
            </a:extLst>
          </p:cNvPr>
          <p:cNvGraphicFramePr>
            <a:graphicFrameLocks noGrp="1"/>
          </p:cNvGraphicFramePr>
          <p:nvPr>
            <p:ph idx="1"/>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1EF12751-2E8E-FC40-B955-6616666E229A}"/>
              </a:ext>
            </a:extLst>
          </p:cNvPr>
          <p:cNvCxnSpPr>
            <a:cxnSpLocks/>
          </p:cNvCxnSpPr>
          <p:nvPr/>
        </p:nvCxnSpPr>
        <p:spPr>
          <a:xfrm flipV="1">
            <a:off x="4461468" y="1165610"/>
            <a:ext cx="713782" cy="111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CE79BA-A433-5D4C-8DC4-E17D02771CD1}"/>
              </a:ext>
            </a:extLst>
          </p:cNvPr>
          <p:cNvCxnSpPr/>
          <p:nvPr/>
        </p:nvCxnSpPr>
        <p:spPr>
          <a:xfrm>
            <a:off x="4471516" y="2280975"/>
            <a:ext cx="703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FB80388-98E9-B341-A46E-ABD791655BC9}"/>
              </a:ext>
            </a:extLst>
          </p:cNvPr>
          <p:cNvCxnSpPr>
            <a:endCxn id="5" idx="1"/>
          </p:cNvCxnSpPr>
          <p:nvPr/>
        </p:nvCxnSpPr>
        <p:spPr>
          <a:xfrm>
            <a:off x="4461468" y="2280975"/>
            <a:ext cx="713782" cy="106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BFC7E5-938A-1547-BF26-AC87FA4C8CD5}"/>
              </a:ext>
            </a:extLst>
          </p:cNvPr>
          <p:cNvSpPr txBox="1"/>
          <p:nvPr/>
        </p:nvSpPr>
        <p:spPr>
          <a:xfrm>
            <a:off x="1382308" y="4736260"/>
            <a:ext cx="3316934" cy="707886"/>
          </a:xfrm>
          <a:prstGeom prst="rect">
            <a:avLst/>
          </a:prstGeom>
          <a:noFill/>
        </p:spPr>
        <p:txBody>
          <a:bodyPr wrap="none" rtlCol="0">
            <a:spAutoFit/>
          </a:bodyPr>
          <a:lstStyle/>
          <a:p>
            <a:r>
              <a:rPr lang="en-US" sz="4000" dirty="0">
                <a:latin typeface="+mj-lt"/>
              </a:rPr>
              <a:t>FUTURE TRENDS</a:t>
            </a:r>
          </a:p>
        </p:txBody>
      </p:sp>
      <p:cxnSp>
        <p:nvCxnSpPr>
          <p:cNvPr id="15" name="Straight Arrow Connector 14">
            <a:extLst>
              <a:ext uri="{FF2B5EF4-FFF2-40B4-BE49-F238E27FC236}">
                <a16:creationId xmlns:a16="http://schemas.microsoft.com/office/drawing/2014/main" id="{411E272E-AE28-DD44-9D40-73DA076530F2}"/>
              </a:ext>
            </a:extLst>
          </p:cNvPr>
          <p:cNvCxnSpPr>
            <a:cxnSpLocks/>
            <a:stCxn id="13" idx="3"/>
          </p:cNvCxnSpPr>
          <p:nvPr/>
        </p:nvCxnSpPr>
        <p:spPr>
          <a:xfrm flipV="1">
            <a:off x="4699242" y="4464323"/>
            <a:ext cx="476008" cy="62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3698E4-DEDF-CA43-BC1D-A37F27F0AE29}"/>
              </a:ext>
            </a:extLst>
          </p:cNvPr>
          <p:cNvCxnSpPr>
            <a:stCxn id="13" idx="3"/>
          </p:cNvCxnSpPr>
          <p:nvPr/>
        </p:nvCxnSpPr>
        <p:spPr>
          <a:xfrm>
            <a:off x="4699242" y="5090203"/>
            <a:ext cx="476008" cy="602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084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5891-DC2D-4167-9CC3-0E2265B30FA0}"/>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FFB8FFBD-BF69-43EF-B763-54BFC6F0A781}"/>
              </a:ext>
            </a:extLst>
          </p:cNvPr>
          <p:cNvSpPr>
            <a:spLocks noGrp="1"/>
          </p:cNvSpPr>
          <p:nvPr>
            <p:ph idx="1"/>
          </p:nvPr>
        </p:nvSpPr>
        <p:spPr>
          <a:xfrm>
            <a:off x="1251678" y="1340779"/>
            <a:ext cx="10178322" cy="4916183"/>
          </a:xfrm>
        </p:spPr>
        <p:txBody>
          <a:bodyPr>
            <a:normAutofit lnSpcReduction="10000"/>
          </a:bodyPr>
          <a:lstStyle/>
          <a:p>
            <a:r>
              <a:rPr lang="en-US" dirty="0" err="1"/>
              <a:t>BuinessWire</a:t>
            </a:r>
            <a:r>
              <a:rPr lang="en-US" dirty="0"/>
              <a:t>. (2018). Analyzing the Impact of Health Insurance Analytics: </a:t>
            </a:r>
            <a:r>
              <a:rPr lang="en-US" dirty="0" err="1"/>
              <a:t>Quantzig’s</a:t>
            </a:r>
            <a:r>
              <a:rPr lang="en-US" dirty="0"/>
              <a:t> Take on How the Insurance Industry is Evolving in 2018. Retrieved from: </a:t>
            </a:r>
            <a:r>
              <a:rPr lang="en-US" dirty="0">
                <a:hlinkClick r:id="rId2"/>
              </a:rPr>
              <a:t>https://www.businesswire.com/news/home/20181023005754/en/Analyzing-Impact-Health-Insurance-Analytics-Quantzig</a:t>
            </a:r>
            <a:endParaRPr lang="en-US" dirty="0"/>
          </a:p>
          <a:p>
            <a:r>
              <a:rPr lang="en-US" dirty="0" err="1"/>
              <a:t>Berchick</a:t>
            </a:r>
            <a:r>
              <a:rPr lang="en-US" dirty="0"/>
              <a:t>, E., Hood, E., Barnett, J. (2018, September 12). Health Insurance Coverage in the United States: 2017. Retrieved from: </a:t>
            </a:r>
            <a:r>
              <a:rPr lang="en-US" dirty="0">
                <a:hlinkClick r:id="rId3"/>
              </a:rPr>
              <a:t>https://www.census.gov/library/publications/2018/demo/p60-264.html</a:t>
            </a:r>
            <a:endParaRPr lang="en-US" dirty="0"/>
          </a:p>
          <a:p>
            <a:r>
              <a:rPr lang="en-US" dirty="0"/>
              <a:t>Analytics Vidhya Content Team, &amp; Analytics Vidhya Content. (2017, January 31). Going Deeper into Regression Analysis with Assumptions, Plots &amp; Solutions. Retrieved February 14, 2019, from </a:t>
            </a:r>
            <a:r>
              <a:rPr lang="en-US" dirty="0">
                <a:hlinkClick r:id="rId4"/>
              </a:rPr>
              <a:t>https://www.analyticsvidhya.com/blog/2016/07/deeper-regression-analysis-assumptions-plots-solutions/</a:t>
            </a:r>
            <a:endParaRPr lang="en-US" dirty="0"/>
          </a:p>
          <a:p>
            <a:r>
              <a:rPr lang="en-US" dirty="0"/>
              <a:t>Bobs guide. (2018, July 24). Predictive analytics is key to insurance sector competitiveness. Retrieved from: </a:t>
            </a:r>
            <a:r>
              <a:rPr lang="en-US" dirty="0">
                <a:hlinkClick r:id="rId5"/>
              </a:rPr>
              <a:t>https://www.bobsguide.com/guide/news/2018/Jul/24/predictive-analytics-is-key-to-insurance-sector-competitiveness/</a:t>
            </a: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980273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6A6C-9378-48B3-9FFD-070184F258A1}"/>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BC5F40F-7B91-4845-809A-561709274273}"/>
              </a:ext>
            </a:extLst>
          </p:cNvPr>
          <p:cNvSpPr>
            <a:spLocks noGrp="1"/>
          </p:cNvSpPr>
          <p:nvPr>
            <p:ph idx="1"/>
          </p:nvPr>
        </p:nvSpPr>
        <p:spPr>
          <a:xfrm>
            <a:off x="1251678" y="1389893"/>
            <a:ext cx="10178322" cy="4702682"/>
          </a:xfrm>
        </p:spPr>
        <p:txBody>
          <a:bodyPr/>
          <a:lstStyle/>
          <a:p>
            <a:r>
              <a:rPr lang="en-US" dirty="0" err="1"/>
              <a:t>Shitut</a:t>
            </a:r>
            <a:r>
              <a:rPr lang="en-US" dirty="0"/>
              <a:t>, N. (2018, November 18). Popular Applications Of Linear Regression For Businesses. Retrieved from: </a:t>
            </a:r>
            <a:r>
              <a:rPr lang="en-US" dirty="0">
                <a:hlinkClick r:id="rId2"/>
              </a:rPr>
              <a:t>https://analyticstraining.com/popular-applications-of-linear-regression-for-businesses/</a:t>
            </a:r>
            <a:endParaRPr lang="en-US" dirty="0"/>
          </a:p>
          <a:p>
            <a:r>
              <a:rPr lang="en-US" dirty="0" err="1"/>
              <a:t>Rego</a:t>
            </a:r>
            <a:r>
              <a:rPr lang="en-US" dirty="0"/>
              <a:t>, F. (2015, October 23). QUICK GUIDE: INTERPRETING SIMPLE LINEAR MODEL OUTPUT IN R. Retrieved from: </a:t>
            </a:r>
            <a:r>
              <a:rPr lang="en-US" dirty="0">
                <a:hlinkClick r:id="rId3"/>
              </a:rPr>
              <a:t>https://feliperego.github.io/blog/2015/10/23/Interpreting-Model-Output-In-R</a:t>
            </a:r>
            <a:endParaRPr lang="en-US" dirty="0"/>
          </a:p>
          <a:p>
            <a:r>
              <a:rPr lang="en-US" dirty="0" err="1"/>
              <a:t>Loginov</a:t>
            </a:r>
            <a:r>
              <a:rPr lang="en-US" dirty="0"/>
              <a:t>, M., Marlow, E., </a:t>
            </a:r>
            <a:r>
              <a:rPr lang="en-US" dirty="0" err="1"/>
              <a:t>Potruch</a:t>
            </a:r>
            <a:r>
              <a:rPr lang="en-US" dirty="0"/>
              <a:t>, V. (2018). PREDICTIVE MODELING IN HEALTHCARE COSTS USING REGRESSION TECHNIQUES. Retrieved from: </a:t>
            </a:r>
            <a:r>
              <a:rPr lang="en-US" dirty="0">
                <a:hlinkClick r:id="rId4"/>
              </a:rPr>
              <a:t>https://umanitoba.ca/faculties/management/academic_depts_centres/centres_institutes/warren/media/P2B_3_Michael_Loginov_Predictive_Modeling_Regression(3).pdf</a:t>
            </a:r>
            <a:endParaRPr lang="en-US" dirty="0"/>
          </a:p>
          <a:p>
            <a:endParaRPr lang="en-US" dirty="0"/>
          </a:p>
          <a:p>
            <a:endParaRPr lang="en-US" dirty="0"/>
          </a:p>
        </p:txBody>
      </p:sp>
    </p:spTree>
    <p:extLst>
      <p:ext uri="{BB962C8B-B14F-4D97-AF65-F5344CB8AC3E}">
        <p14:creationId xmlns:p14="http://schemas.microsoft.com/office/powerpoint/2010/main" val="4068174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34B6EB4-24C6-486E-A404-44358038282F}"/>
              </a:ext>
            </a:extLst>
          </p:cNvPr>
          <p:cNvSpPr>
            <a:spLocks noGrp="1"/>
          </p:cNvSpPr>
          <p:nvPr>
            <p:ph type="title"/>
          </p:nvPr>
        </p:nvSpPr>
        <p:spPr>
          <a:xfrm>
            <a:off x="8050787" y="482321"/>
            <a:ext cx="3656581" cy="5571625"/>
          </a:xfrm>
        </p:spPr>
        <p:txBody>
          <a:bodyPr anchor="ctr">
            <a:normAutofit/>
          </a:bodyPr>
          <a:lstStyle/>
          <a:p>
            <a:r>
              <a:rPr lang="en-IN"/>
              <a:t>Statistics of the health insurance in USA</a:t>
            </a:r>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1EE8617-C9BB-43FA-BD0D-22C39D128C3A}"/>
              </a:ext>
            </a:extLst>
          </p:cNvPr>
          <p:cNvGraphicFramePr>
            <a:graphicFrameLocks noGrp="1"/>
          </p:cNvGraphicFramePr>
          <p:nvPr>
            <p:ph idx="1"/>
            <p:extLst>
              <p:ext uri="{D42A27DB-BD31-4B8C-83A1-F6EECF244321}">
                <p14:modId xmlns:p14="http://schemas.microsoft.com/office/powerpoint/2010/main" val="178175357"/>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098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8F67-F032-4632-AF1E-237272DBAD24}"/>
              </a:ext>
            </a:extLst>
          </p:cNvPr>
          <p:cNvSpPr>
            <a:spLocks noGrp="1"/>
          </p:cNvSpPr>
          <p:nvPr>
            <p:ph type="title"/>
          </p:nvPr>
        </p:nvSpPr>
        <p:spPr>
          <a:xfrm>
            <a:off x="1251678" y="382385"/>
            <a:ext cx="10178322" cy="3870638"/>
          </a:xfrm>
        </p:spPr>
        <p:txBody>
          <a:bodyPr>
            <a:normAutofit/>
          </a:bodyPr>
          <a:lstStyle/>
          <a:p>
            <a:pPr algn="ctr"/>
            <a:r>
              <a:rPr lang="en-US" dirty="0"/>
              <a:t>ALY 6015</a:t>
            </a:r>
            <a:br>
              <a:rPr lang="en-US" dirty="0"/>
            </a:br>
            <a:r>
              <a:rPr lang="en-US" dirty="0"/>
              <a:t>INTERMEDIATE ANALYTICS</a:t>
            </a:r>
            <a:br>
              <a:rPr lang="en-US" dirty="0"/>
            </a:br>
            <a:r>
              <a:rPr lang="en-US" sz="8900" dirty="0"/>
              <a:t>Q &amp; A</a:t>
            </a:r>
          </a:p>
        </p:txBody>
      </p:sp>
      <p:sp>
        <p:nvSpPr>
          <p:cNvPr id="3" name="Content Placeholder 2">
            <a:extLst>
              <a:ext uri="{FF2B5EF4-FFF2-40B4-BE49-F238E27FC236}">
                <a16:creationId xmlns:a16="http://schemas.microsoft.com/office/drawing/2014/main" id="{A9A9582D-7650-4FDC-9D3E-C38C8FFD0716}"/>
              </a:ext>
            </a:extLst>
          </p:cNvPr>
          <p:cNvSpPr>
            <a:spLocks noGrp="1"/>
          </p:cNvSpPr>
          <p:nvPr>
            <p:ph idx="1"/>
          </p:nvPr>
        </p:nvSpPr>
        <p:spPr/>
        <p:txBody>
          <a:bodyPr/>
          <a:lstStyle/>
          <a:p>
            <a:pPr marL="0" indent="0">
              <a:buNone/>
            </a:pPr>
            <a:endParaRPr lang="en-US" dirty="0"/>
          </a:p>
          <a:p>
            <a:endParaRPr lang="en-US" dirty="0"/>
          </a:p>
          <a:p>
            <a:pPr marL="0" indent="0">
              <a:buNone/>
            </a:pPr>
            <a:endParaRPr lang="en-US" dirty="0"/>
          </a:p>
          <a:p>
            <a:pPr marL="0" indent="0" algn="ctr">
              <a:buNone/>
            </a:pPr>
            <a:r>
              <a:rPr lang="en-US" b="1" dirty="0">
                <a:solidFill>
                  <a:schemeClr val="tx1"/>
                </a:solidFill>
              </a:rPr>
              <a:t>FINAL PROJECT</a:t>
            </a:r>
          </a:p>
          <a:p>
            <a:pPr marL="0" indent="0" algn="ctr">
              <a:buNone/>
            </a:pPr>
            <a:r>
              <a:rPr lang="en-US" b="1" dirty="0">
                <a:solidFill>
                  <a:schemeClr val="tx1"/>
                </a:solidFill>
              </a:rPr>
              <a:t>FACTOR BEFITTING FOR INSURANCE CHARGES</a:t>
            </a:r>
          </a:p>
          <a:p>
            <a:pPr marL="0" indent="0" algn="ctr">
              <a:buNone/>
            </a:pPr>
            <a:r>
              <a:rPr lang="en-US" b="1" dirty="0">
                <a:solidFill>
                  <a:schemeClr val="tx1"/>
                </a:solidFill>
              </a:rPr>
              <a:t>INSTRUCTOR –  Valeriy Shevchenko</a:t>
            </a:r>
          </a:p>
          <a:p>
            <a:pPr marL="0" indent="0" algn="ctr">
              <a:buNone/>
            </a:pPr>
            <a:endParaRPr lang="en-US" b="1" dirty="0">
              <a:solidFill>
                <a:schemeClr val="tx1"/>
              </a:solidFill>
            </a:endParaRPr>
          </a:p>
        </p:txBody>
      </p:sp>
      <p:graphicFrame>
        <p:nvGraphicFramePr>
          <p:cNvPr id="5" name="Table 4">
            <a:extLst>
              <a:ext uri="{FF2B5EF4-FFF2-40B4-BE49-F238E27FC236}">
                <a16:creationId xmlns:a16="http://schemas.microsoft.com/office/drawing/2014/main" id="{AAE484F5-E7BE-4928-B4ED-3C5907733C58}"/>
              </a:ext>
            </a:extLst>
          </p:cNvPr>
          <p:cNvGraphicFramePr>
            <a:graphicFrameLocks noGrp="1"/>
          </p:cNvGraphicFramePr>
          <p:nvPr>
            <p:extLst>
              <p:ext uri="{D42A27DB-BD31-4B8C-83A1-F6EECF244321}">
                <p14:modId xmlns:p14="http://schemas.microsoft.com/office/powerpoint/2010/main" val="1831809112"/>
              </p:ext>
            </p:extLst>
          </p:nvPr>
        </p:nvGraphicFramePr>
        <p:xfrm>
          <a:off x="3719816" y="499225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1157067"/>
                    </a:ext>
                  </a:extLst>
                </a:gridCol>
                <a:gridCol w="4064000">
                  <a:extLst>
                    <a:ext uri="{9D8B030D-6E8A-4147-A177-3AD203B41FA5}">
                      <a16:colId xmlns:a16="http://schemas.microsoft.com/office/drawing/2014/main" val="2301235155"/>
                    </a:ext>
                  </a:extLst>
                </a:gridCol>
              </a:tblGrid>
              <a:tr h="370840">
                <a:tc>
                  <a:txBody>
                    <a:bodyPr/>
                    <a:lstStyle/>
                    <a:p>
                      <a:pPr algn="ctr"/>
                      <a:r>
                        <a:rPr lang="en-US" b="0" dirty="0">
                          <a:solidFill>
                            <a:schemeClr val="tx1"/>
                          </a:solidFill>
                          <a:latin typeface="+mj-lt"/>
                        </a:rPr>
                        <a:t>NAME</a:t>
                      </a:r>
                    </a:p>
                  </a:txBody>
                  <a:tcPr/>
                </a:tc>
                <a:tc>
                  <a:txBody>
                    <a:bodyPr/>
                    <a:lstStyle/>
                    <a:p>
                      <a:pPr algn="ctr"/>
                      <a:r>
                        <a:rPr lang="en-US" b="0" dirty="0">
                          <a:solidFill>
                            <a:schemeClr val="tx1"/>
                          </a:solidFill>
                          <a:latin typeface="+mj-lt"/>
                        </a:rPr>
                        <a:t>EMAIL</a:t>
                      </a:r>
                    </a:p>
                  </a:txBody>
                  <a:tcPr/>
                </a:tc>
                <a:extLst>
                  <a:ext uri="{0D108BD9-81ED-4DB2-BD59-A6C34878D82A}">
                    <a16:rowId xmlns:a16="http://schemas.microsoft.com/office/drawing/2014/main" val="3454278004"/>
                  </a:ext>
                </a:extLst>
              </a:tr>
              <a:tr h="370840">
                <a:tc>
                  <a:txBody>
                    <a:bodyPr/>
                    <a:lstStyle/>
                    <a:p>
                      <a:r>
                        <a:rPr lang="en-US" b="0" dirty="0">
                          <a:solidFill>
                            <a:schemeClr val="tx1"/>
                          </a:solidFill>
                          <a:latin typeface="+mj-lt"/>
                        </a:rPr>
                        <a:t>SHIVI NIGAM</a:t>
                      </a:r>
                    </a:p>
                  </a:txBody>
                  <a:tcPr/>
                </a:tc>
                <a:tc>
                  <a:txBody>
                    <a:bodyPr/>
                    <a:lstStyle/>
                    <a:p>
                      <a:r>
                        <a:rPr lang="en-US" b="0" dirty="0">
                          <a:solidFill>
                            <a:schemeClr val="tx1"/>
                          </a:solidFill>
                          <a:latin typeface="+mj-lt"/>
                        </a:rPr>
                        <a:t>nigam.sh@husky.neu.edu</a:t>
                      </a:r>
                    </a:p>
                  </a:txBody>
                  <a:tcPr/>
                </a:tc>
                <a:extLst>
                  <a:ext uri="{0D108BD9-81ED-4DB2-BD59-A6C34878D82A}">
                    <a16:rowId xmlns:a16="http://schemas.microsoft.com/office/drawing/2014/main" val="2774586059"/>
                  </a:ext>
                </a:extLst>
              </a:tr>
              <a:tr h="370840">
                <a:tc>
                  <a:txBody>
                    <a:bodyPr/>
                    <a:lstStyle/>
                    <a:p>
                      <a:r>
                        <a:rPr lang="en-US" dirty="0">
                          <a:latin typeface="+mj-lt"/>
                        </a:rPr>
                        <a:t>MIHIR GANDHI</a:t>
                      </a:r>
                    </a:p>
                  </a:txBody>
                  <a:tcPr/>
                </a:tc>
                <a:tc>
                  <a:txBody>
                    <a:bodyPr/>
                    <a:lstStyle/>
                    <a:p>
                      <a:r>
                        <a:rPr lang="en-US" dirty="0">
                          <a:latin typeface="+mj-lt"/>
                        </a:rPr>
                        <a:t>gandhi.mih@husky.neu.edu</a:t>
                      </a:r>
                    </a:p>
                  </a:txBody>
                  <a:tcPr/>
                </a:tc>
                <a:extLst>
                  <a:ext uri="{0D108BD9-81ED-4DB2-BD59-A6C34878D82A}">
                    <a16:rowId xmlns:a16="http://schemas.microsoft.com/office/drawing/2014/main" val="4141776567"/>
                  </a:ext>
                </a:extLst>
              </a:tr>
              <a:tr h="370840">
                <a:tc>
                  <a:txBody>
                    <a:bodyPr/>
                    <a:lstStyle/>
                    <a:p>
                      <a:r>
                        <a:rPr lang="en-US" dirty="0">
                          <a:latin typeface="+mj-lt"/>
                        </a:rPr>
                        <a:t>MAHITA KODURU</a:t>
                      </a:r>
                    </a:p>
                  </a:txBody>
                  <a:tcPr/>
                </a:tc>
                <a:tc>
                  <a:txBody>
                    <a:bodyPr/>
                    <a:lstStyle/>
                    <a:p>
                      <a:r>
                        <a:rPr lang="en-US" dirty="0">
                          <a:latin typeface="+mj-lt"/>
                        </a:rPr>
                        <a:t>koduru.m@husky.neu.edu</a:t>
                      </a:r>
                    </a:p>
                  </a:txBody>
                  <a:tcPr/>
                </a:tc>
                <a:extLst>
                  <a:ext uri="{0D108BD9-81ED-4DB2-BD59-A6C34878D82A}">
                    <a16:rowId xmlns:a16="http://schemas.microsoft.com/office/drawing/2014/main" val="1627424711"/>
                  </a:ext>
                </a:extLst>
              </a:tr>
              <a:tr h="370840">
                <a:tc>
                  <a:txBody>
                    <a:bodyPr/>
                    <a:lstStyle/>
                    <a:p>
                      <a:r>
                        <a:rPr lang="en-US" dirty="0">
                          <a:latin typeface="+mj-lt"/>
                        </a:rPr>
                        <a:t>RUCHI PARAB</a:t>
                      </a:r>
                    </a:p>
                  </a:txBody>
                  <a:tcPr/>
                </a:tc>
                <a:tc>
                  <a:txBody>
                    <a:bodyPr/>
                    <a:lstStyle/>
                    <a:p>
                      <a:r>
                        <a:rPr lang="en-US" dirty="0">
                          <a:latin typeface="+mj-lt"/>
                        </a:rPr>
                        <a:t>parab.r@husky.neu.edu</a:t>
                      </a:r>
                    </a:p>
                  </a:txBody>
                  <a:tcPr/>
                </a:tc>
                <a:extLst>
                  <a:ext uri="{0D108BD9-81ED-4DB2-BD59-A6C34878D82A}">
                    <a16:rowId xmlns:a16="http://schemas.microsoft.com/office/drawing/2014/main" val="1901324699"/>
                  </a:ext>
                </a:extLst>
              </a:tr>
            </a:tbl>
          </a:graphicData>
        </a:graphic>
      </p:graphicFrame>
    </p:spTree>
    <p:extLst>
      <p:ext uri="{BB962C8B-B14F-4D97-AF65-F5344CB8AC3E}">
        <p14:creationId xmlns:p14="http://schemas.microsoft.com/office/powerpoint/2010/main" val="165065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BB48-0731-4332-ABFD-3C5562102E03}"/>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Reasons for being uninsured</a:t>
            </a:r>
          </a:p>
        </p:txBody>
      </p:sp>
      <p:pic>
        <p:nvPicPr>
          <p:cNvPr id="5" name="Content Placeholder 4">
            <a:extLst>
              <a:ext uri="{FF2B5EF4-FFF2-40B4-BE49-F238E27FC236}">
                <a16:creationId xmlns:a16="http://schemas.microsoft.com/office/drawing/2014/main" id="{D3014845-51DA-4C29-AD97-2212C69F26B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93988" y="952500"/>
            <a:ext cx="6439950" cy="4829963"/>
          </a:xfrm>
          <a:prstGeom prst="rect">
            <a:avLst/>
          </a:prstGeom>
        </p:spPr>
      </p:pic>
      <p:sp>
        <p:nvSpPr>
          <p:cNvPr id="4" name="Content Placeholder 3">
            <a:extLst>
              <a:ext uri="{FF2B5EF4-FFF2-40B4-BE49-F238E27FC236}">
                <a16:creationId xmlns:a16="http://schemas.microsoft.com/office/drawing/2014/main" id="{14DEBDCE-9F8A-48FB-AA0F-A068EEFC110A}"/>
              </a:ext>
            </a:extLst>
          </p:cNvPr>
          <p:cNvSpPr>
            <a:spLocks noGrp="1"/>
          </p:cNvSpPr>
          <p:nvPr>
            <p:ph sz="half" idx="2"/>
          </p:nvPr>
        </p:nvSpPr>
        <p:spPr>
          <a:xfrm>
            <a:off x="966951" y="1524000"/>
            <a:ext cx="2669407" cy="4258463"/>
          </a:xfrm>
        </p:spPr>
        <p:txBody>
          <a:bodyPr vert="horz" lIns="91440" tIns="45720" rIns="91440" bIns="45720" rtlCol="0">
            <a:normAutofit/>
          </a:bodyPr>
          <a:lstStyle/>
          <a:p>
            <a:r>
              <a:rPr lang="en-US" dirty="0"/>
              <a:t>Cost still poses a major barrier to coverage for the uninsured. </a:t>
            </a:r>
          </a:p>
          <a:p>
            <a:r>
              <a:rPr lang="en-US" dirty="0"/>
              <a:t>In 2017, 45% of uninsured nonelderly adults said they were uninsured because the cost is too high, making it the most common reason cited for being uninsured</a:t>
            </a:r>
          </a:p>
        </p:txBody>
      </p:sp>
    </p:spTree>
    <p:extLst>
      <p:ext uri="{BB962C8B-B14F-4D97-AF65-F5344CB8AC3E}">
        <p14:creationId xmlns:p14="http://schemas.microsoft.com/office/powerpoint/2010/main" val="3824999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ACBEF4CB-FA11-47F1-ABB4-5D307B098F9A}"/>
              </a:ext>
            </a:extLst>
          </p:cNvPr>
          <p:cNvSpPr>
            <a:spLocks noGrp="1"/>
          </p:cNvSpPr>
          <p:nvPr>
            <p:ph type="title"/>
          </p:nvPr>
        </p:nvSpPr>
        <p:spPr>
          <a:xfrm>
            <a:off x="8448286" y="3429000"/>
            <a:ext cx="3090672" cy="1051560"/>
          </a:xfrm>
        </p:spPr>
        <p:txBody>
          <a:bodyPr vert="horz" lIns="91440" tIns="45720" rIns="91440" bIns="45720" rtlCol="0" anchor="b">
            <a:noAutofit/>
          </a:bodyPr>
          <a:lstStyle/>
          <a:p>
            <a:r>
              <a:rPr lang="en-US" sz="2800" kern="1200" dirty="0">
                <a:solidFill>
                  <a:schemeClr val="accent1"/>
                </a:solidFill>
                <a:latin typeface="+mj-lt"/>
                <a:ea typeface="+mj-ea"/>
                <a:cs typeface="+mj-cs"/>
              </a:rPr>
              <a:t>Analyzing the impact of health insurance analytics</a:t>
            </a:r>
          </a:p>
        </p:txBody>
      </p:sp>
      <p:pic>
        <p:nvPicPr>
          <p:cNvPr id="8" name="Content Placeholder 4" descr="A close up of text on a white background&#10;&#10;Description generated with high confidence">
            <a:extLst>
              <a:ext uri="{FF2B5EF4-FFF2-40B4-BE49-F238E27FC236}">
                <a16:creationId xmlns:a16="http://schemas.microsoft.com/office/drawing/2014/main" id="{6D4A4F10-0B3D-4C43-8E09-51B36068A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039" y="643464"/>
            <a:ext cx="4708049" cy="5260391"/>
          </a:xfrm>
          <a:prstGeom prst="rect">
            <a:avLst/>
          </a:prstGeom>
        </p:spPr>
      </p:pic>
    </p:spTree>
    <p:extLst>
      <p:ext uri="{BB962C8B-B14F-4D97-AF65-F5344CB8AC3E}">
        <p14:creationId xmlns:p14="http://schemas.microsoft.com/office/powerpoint/2010/main" val="3641294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5F851C6-6968-C743-AF52-7FBD0704EC5D}"/>
              </a:ext>
            </a:extLst>
          </p:cNvPr>
          <p:cNvGraphicFramePr/>
          <p:nvPr>
            <p:extLst/>
          </p:nvPr>
        </p:nvGraphicFramePr>
        <p:xfrm>
          <a:off x="1210339" y="1006679"/>
          <a:ext cx="9771321" cy="4844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52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E0F5-5459-42C5-A60A-651D4111935E}"/>
              </a:ext>
            </a:extLst>
          </p:cNvPr>
          <p:cNvSpPr>
            <a:spLocks noGrp="1"/>
          </p:cNvSpPr>
          <p:nvPr>
            <p:ph type="title"/>
          </p:nvPr>
        </p:nvSpPr>
        <p:spPr>
          <a:xfrm>
            <a:off x="6094105" y="802955"/>
            <a:ext cx="4977976" cy="1454051"/>
          </a:xfrm>
        </p:spPr>
        <p:txBody>
          <a:bodyPr>
            <a:normAutofit fontScale="90000"/>
          </a:bodyPr>
          <a:lstStyle/>
          <a:p>
            <a:r>
              <a:rPr lang="en-US">
                <a:solidFill>
                  <a:srgbClr val="000000"/>
                </a:solidFill>
              </a:rPr>
              <a:t>AS AN ANALYST WHAT CAN WE DO?</a:t>
            </a:r>
          </a:p>
        </p:txBody>
      </p:sp>
      <p:sp>
        <p:nvSpPr>
          <p:cNvPr id="3" name="Content Placeholder 2">
            <a:extLst>
              <a:ext uri="{FF2B5EF4-FFF2-40B4-BE49-F238E27FC236}">
                <a16:creationId xmlns:a16="http://schemas.microsoft.com/office/drawing/2014/main" id="{8374A9F8-19A4-4791-802D-D320A0F7AFC9}"/>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With the help of REGRESSION ANALYSIS, we have envisioned the optimization and efficiency boosting for the health insurance system.</a:t>
            </a:r>
          </a:p>
          <a:p>
            <a:r>
              <a:rPr lang="en-US" sz="2000" dirty="0">
                <a:solidFill>
                  <a:srgbClr val="000000"/>
                </a:solidFill>
              </a:rPr>
              <a:t>To incorporate machine learning and health insurance sector we will create a Linear Regression Model.</a:t>
            </a:r>
          </a:p>
        </p:txBody>
      </p:sp>
      <p:pic>
        <p:nvPicPr>
          <p:cNvPr id="7" name="Graphic 6" descr="Head with Gears">
            <a:extLst>
              <a:ext uri="{FF2B5EF4-FFF2-40B4-BE49-F238E27FC236}">
                <a16:creationId xmlns:a16="http://schemas.microsoft.com/office/drawing/2014/main" id="{6FAFE3F3-4F66-41BE-865F-E26E2F28C8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54" y="1629089"/>
            <a:ext cx="3620021" cy="3620021"/>
          </a:xfrm>
          <a:prstGeom prst="rect">
            <a:avLst/>
          </a:prstGeom>
        </p:spPr>
      </p:pic>
    </p:spTree>
    <p:extLst>
      <p:ext uri="{BB962C8B-B14F-4D97-AF65-F5344CB8AC3E}">
        <p14:creationId xmlns:p14="http://schemas.microsoft.com/office/powerpoint/2010/main" val="407224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E39E-F17A-4658-A0AF-797E46AB5676}"/>
              </a:ext>
            </a:extLst>
          </p:cNvPr>
          <p:cNvSpPr>
            <a:spLocks noGrp="1"/>
          </p:cNvSpPr>
          <p:nvPr>
            <p:ph type="title"/>
          </p:nvPr>
        </p:nvSpPr>
        <p:spPr>
          <a:xfrm>
            <a:off x="1251678" y="382385"/>
            <a:ext cx="10178322" cy="1492132"/>
          </a:xfrm>
        </p:spPr>
        <p:txBody>
          <a:bodyPr anchor="ctr">
            <a:normAutofit/>
          </a:bodyPr>
          <a:lstStyle/>
          <a:p>
            <a:r>
              <a:rPr lang="en-US"/>
              <a:t>WHAT IS LINEAR REGRESSION?</a:t>
            </a:r>
            <a:br>
              <a:rPr lang="en-US"/>
            </a:br>
            <a:endParaRPr lang="en-US"/>
          </a:p>
        </p:txBody>
      </p:sp>
      <p:graphicFrame>
        <p:nvGraphicFramePr>
          <p:cNvPr id="5" name="Content Placeholder 2">
            <a:extLst>
              <a:ext uri="{FF2B5EF4-FFF2-40B4-BE49-F238E27FC236}">
                <a16:creationId xmlns:a16="http://schemas.microsoft.com/office/drawing/2014/main" id="{803EFDC3-F84B-4592-8470-6579FA792D66}"/>
              </a:ext>
            </a:extLst>
          </p:cNvPr>
          <p:cNvGraphicFramePr>
            <a:graphicFrameLocks noGrp="1"/>
          </p:cNvGraphicFramePr>
          <p:nvPr>
            <p:ph idx="1"/>
            <p:extLst>
              <p:ext uri="{D42A27DB-BD31-4B8C-83A1-F6EECF244321}">
                <p14:modId xmlns:p14="http://schemas.microsoft.com/office/powerpoint/2010/main" val="37870799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984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D44D-F9A3-4ADB-8E43-CB98CFB6756A}"/>
              </a:ext>
            </a:extLst>
          </p:cNvPr>
          <p:cNvSpPr>
            <a:spLocks noGrp="1"/>
          </p:cNvSpPr>
          <p:nvPr>
            <p:ph type="title"/>
          </p:nvPr>
        </p:nvSpPr>
        <p:spPr>
          <a:xfrm>
            <a:off x="1251678" y="382385"/>
            <a:ext cx="10178322" cy="1492132"/>
          </a:xfrm>
        </p:spPr>
        <p:txBody>
          <a:bodyPr>
            <a:normAutofit/>
          </a:bodyPr>
          <a:lstStyle/>
          <a:p>
            <a:r>
              <a:rPr lang="en-US" dirty="0"/>
              <a:t>WHAT IS LINEAR REGRESSION?[2]</a:t>
            </a:r>
          </a:p>
        </p:txBody>
      </p:sp>
      <p:pic>
        <p:nvPicPr>
          <p:cNvPr id="2050" name="Picture 2" descr="Image result for multiple linear regression">
            <a:extLst>
              <a:ext uri="{FF2B5EF4-FFF2-40B4-BE49-F238E27FC236}">
                <a16:creationId xmlns:a16="http://schemas.microsoft.com/office/drawing/2014/main" id="{DFF985BE-A955-45DE-8109-F4459E080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33" y="2842690"/>
            <a:ext cx="4450771" cy="28350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C382078-C3B1-471D-8328-D4DA3652BED1}"/>
              </a:ext>
            </a:extLst>
          </p:cNvPr>
          <p:cNvSpPr>
            <a:spLocks noGrp="1"/>
          </p:cNvSpPr>
          <p:nvPr>
            <p:ph idx="1"/>
          </p:nvPr>
        </p:nvSpPr>
        <p:spPr>
          <a:xfrm>
            <a:off x="5375804" y="2286001"/>
            <a:ext cx="6054195" cy="3593591"/>
          </a:xfrm>
        </p:spPr>
        <p:txBody>
          <a:bodyPr>
            <a:normAutofit lnSpcReduction="10000"/>
          </a:bodyPr>
          <a:lstStyle/>
          <a:p>
            <a:pPr algn="just"/>
            <a:r>
              <a:rPr lang="en-US" sz="1900" dirty="0"/>
              <a:t>Multiple Linear Regression the most common form of linear regression analysis.  </a:t>
            </a:r>
          </a:p>
          <a:p>
            <a:pPr algn="just"/>
            <a:r>
              <a:rPr lang="en-US" sz="1900" dirty="0"/>
              <a:t>As a predictive analysis, the multiple linear regression is used to explain the relationship between one continuous dependent variable and two or more independent variables.  </a:t>
            </a:r>
          </a:p>
          <a:p>
            <a:pPr algn="just"/>
            <a:r>
              <a:rPr lang="en-US" sz="1900" dirty="0"/>
              <a:t>The independent variables can be continuous or categorical.</a:t>
            </a:r>
          </a:p>
          <a:p>
            <a:r>
              <a:rPr lang="en-US" sz="1900" dirty="0"/>
              <a:t>In this scenario, we will be using multiple linear regression algorithm because we have more than one predictor variables. </a:t>
            </a:r>
          </a:p>
          <a:p>
            <a:endParaRPr lang="en-US" sz="1900" dirty="0"/>
          </a:p>
        </p:txBody>
      </p:sp>
      <p:sp>
        <p:nvSpPr>
          <p:cNvPr id="4" name="TextBox 3">
            <a:extLst>
              <a:ext uri="{FF2B5EF4-FFF2-40B4-BE49-F238E27FC236}">
                <a16:creationId xmlns:a16="http://schemas.microsoft.com/office/drawing/2014/main" id="{CFD2B7CF-30C3-4586-8DD9-F571C367336C}"/>
              </a:ext>
            </a:extLst>
          </p:cNvPr>
          <p:cNvSpPr txBox="1"/>
          <p:nvPr/>
        </p:nvSpPr>
        <p:spPr>
          <a:xfrm>
            <a:off x="1389676" y="2110068"/>
            <a:ext cx="3075998" cy="954107"/>
          </a:xfrm>
          <a:prstGeom prst="rect">
            <a:avLst/>
          </a:prstGeom>
          <a:noFill/>
        </p:spPr>
        <p:txBody>
          <a:bodyPr wrap="square" rtlCol="0">
            <a:spAutoFit/>
          </a:bodyPr>
          <a:lstStyle/>
          <a:p>
            <a:r>
              <a:rPr lang="en-US" dirty="0"/>
              <a:t>MATHEMATICAL DIFFERENCE –</a:t>
            </a:r>
          </a:p>
          <a:p>
            <a:endParaRPr lang="en-US" dirty="0"/>
          </a:p>
        </p:txBody>
      </p:sp>
    </p:spTree>
    <p:extLst>
      <p:ext uri="{BB962C8B-B14F-4D97-AF65-F5344CB8AC3E}">
        <p14:creationId xmlns:p14="http://schemas.microsoft.com/office/powerpoint/2010/main" val="369927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1555</Words>
  <Application>Microsoft Office PowerPoint</Application>
  <PresentationFormat>Widescreen</PresentationFormat>
  <Paragraphs>226</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Gill Sans MT</vt:lpstr>
      <vt:lpstr>Impact</vt:lpstr>
      <vt:lpstr>Wingdings</vt:lpstr>
      <vt:lpstr>Badge</vt:lpstr>
      <vt:lpstr>Factor befitting for insurance charges  ALY 6015 – INTERMEDIATE ANALYTICS CRN - 21011 Instructor-Valeriy Shevchenko</vt:lpstr>
      <vt:lpstr>What does this model DO? </vt:lpstr>
      <vt:lpstr>Statistics of the health insurance in USA</vt:lpstr>
      <vt:lpstr>Reasons for being uninsured</vt:lpstr>
      <vt:lpstr>Analyzing the impact of health insurance analytics</vt:lpstr>
      <vt:lpstr>PowerPoint Presentation</vt:lpstr>
      <vt:lpstr>AS AN ANALYST WHAT CAN WE DO?</vt:lpstr>
      <vt:lpstr>WHAT IS LINEAR REGRESSION? </vt:lpstr>
      <vt:lpstr>WHAT IS LINEAR REGRESSION?[2]</vt:lpstr>
      <vt:lpstr>ASSUMPTIONS FOR LINEAR REGRESSION [1]</vt:lpstr>
      <vt:lpstr>ASSUMPTIONS FOR LINEAR REGRESSION [2]</vt:lpstr>
      <vt:lpstr>VARIABLES OF THE DATASET</vt:lpstr>
      <vt:lpstr>DESCRIPTION OF THE VARIABLES[1]</vt:lpstr>
      <vt:lpstr>DESCRIPTION OF THE VARIABLES[2]</vt:lpstr>
      <vt:lpstr>Initializing and Libraries</vt:lpstr>
      <vt:lpstr>Checking normality</vt:lpstr>
      <vt:lpstr>Creating a linear model and RMSE</vt:lpstr>
      <vt:lpstr>Checking Linearity and Multicollinearity</vt:lpstr>
      <vt:lpstr>Residuals</vt:lpstr>
      <vt:lpstr>Outliers test</vt:lpstr>
      <vt:lpstr>Solving for multi collinearity of Age and BMI - Train</vt:lpstr>
      <vt:lpstr>Solving for multi collinearity of Age and BMI - Test</vt:lpstr>
      <vt:lpstr>Final Model</vt:lpstr>
      <vt:lpstr>Prediction Model</vt:lpstr>
      <vt:lpstr>Conclusion</vt:lpstr>
      <vt:lpstr>Applications of linear regression</vt:lpstr>
      <vt:lpstr>Predictive analytics in insurance sector </vt:lpstr>
      <vt:lpstr>reference</vt:lpstr>
      <vt:lpstr>Reference</vt:lpstr>
      <vt:lpstr>ALY 6015 INTERMEDIATE ANALYTICS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befitting for insurance charges  ALY 6015 – INTERMEDIATE ANALYTICS CRN - 21011 Instructor-Valeriy Shevchenko</dc:title>
  <dc:creator>Mihir Gandhi</dc:creator>
  <cp:lastModifiedBy>Shivi Nigam</cp:lastModifiedBy>
  <cp:revision>4</cp:revision>
  <dcterms:created xsi:type="dcterms:W3CDTF">2019-02-14T09:59:46Z</dcterms:created>
  <dcterms:modified xsi:type="dcterms:W3CDTF">2019-02-14T11:25:09Z</dcterms:modified>
</cp:coreProperties>
</file>