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ir Gandhi" initials="MG" lastIdx="1" clrIdx="0">
    <p:extLst>
      <p:ext uri="{19B8F6BF-5375-455C-9EA6-DF929625EA0E}">
        <p15:presenceInfo xmlns:p15="http://schemas.microsoft.com/office/powerpoint/2012/main" userId="c8cd0b6a8f740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8T23:10:24.443" idx="1">
    <p:pos x="7275" y="40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louisfed.org/on-the-economy/2016/december/link-fertility-income" TargetMode="External"/><Relationship Id="rId2" Type="http://schemas.openxmlformats.org/officeDocument/2006/relationships/hyperlink" Target="https://www.ncbi.nlm.nih.gov/pmc/articles/PMC4267474/" TargetMode="External"/><Relationship Id="rId1" Type="http://schemas.openxmlformats.org/officeDocument/2006/relationships/hyperlink" Target="https://ifstudies.org/blog/how-income-affects-fertility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louisfed.org/on-the-economy/2016/december/link-fertility-income" TargetMode="External"/><Relationship Id="rId2" Type="http://schemas.openxmlformats.org/officeDocument/2006/relationships/hyperlink" Target="https://www.ncbi.nlm.nih.gov/pmc/articles/PMC4267474/" TargetMode="External"/><Relationship Id="rId1" Type="http://schemas.openxmlformats.org/officeDocument/2006/relationships/hyperlink" Target="https://ifstudies.org/blog/how-income-affects-fertilit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2C773-069F-4762-BBEF-83F18FDB882B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F888F5F-4839-4829-BB00-645847EC852E}">
      <dgm:prSet/>
      <dgm:spPr/>
      <dgm:t>
        <a:bodyPr/>
        <a:lstStyle/>
        <a:p>
          <a:r>
            <a:rPr lang="en-US"/>
            <a:t>Variables “GDP” and “Fertility” contained missing values</a:t>
          </a:r>
        </a:p>
      </dgm:t>
    </dgm:pt>
    <dgm:pt modelId="{0D0D4CB4-B376-4605-826B-92D13D5ECC11}" type="parTrans" cxnId="{7EDAB959-23A9-478B-B53F-E1E0D2D266B1}">
      <dgm:prSet/>
      <dgm:spPr/>
      <dgm:t>
        <a:bodyPr/>
        <a:lstStyle/>
        <a:p>
          <a:endParaRPr lang="en-US"/>
        </a:p>
      </dgm:t>
    </dgm:pt>
    <dgm:pt modelId="{96B6448E-866F-46EC-8F9E-5DBEF35CD965}" type="sibTrans" cxnId="{7EDAB959-23A9-478B-B53F-E1E0D2D266B1}">
      <dgm:prSet/>
      <dgm:spPr/>
      <dgm:t>
        <a:bodyPr/>
        <a:lstStyle/>
        <a:p>
          <a:endParaRPr lang="en-US"/>
        </a:p>
      </dgm:t>
    </dgm:pt>
    <dgm:pt modelId="{B3C67A3A-CA07-4299-A77B-8C33F836B4EC}">
      <dgm:prSet/>
      <dgm:spPr/>
      <dgm:t>
        <a:bodyPr/>
        <a:lstStyle/>
        <a:p>
          <a:r>
            <a:rPr lang="en-US"/>
            <a:t>“GDP” contained 10% missing and “Fertility” contained 8% missing values</a:t>
          </a:r>
        </a:p>
      </dgm:t>
    </dgm:pt>
    <dgm:pt modelId="{3646C0DA-123E-44BE-B731-E30F064AA971}" type="parTrans" cxnId="{4830397B-351B-47AB-8AA3-F853B38E4AAA}">
      <dgm:prSet/>
      <dgm:spPr/>
      <dgm:t>
        <a:bodyPr/>
        <a:lstStyle/>
        <a:p>
          <a:endParaRPr lang="en-US"/>
        </a:p>
      </dgm:t>
    </dgm:pt>
    <dgm:pt modelId="{086E9473-BEF3-4080-B21C-B3186F8B5BF8}" type="sibTrans" cxnId="{4830397B-351B-47AB-8AA3-F853B38E4AAA}">
      <dgm:prSet/>
      <dgm:spPr/>
      <dgm:t>
        <a:bodyPr/>
        <a:lstStyle/>
        <a:p>
          <a:endParaRPr lang="en-US"/>
        </a:p>
      </dgm:t>
    </dgm:pt>
    <dgm:pt modelId="{A2A58220-3017-4DAA-B6CF-2D0523795DFA}">
      <dgm:prSet/>
      <dgm:spPr/>
      <dgm:t>
        <a:bodyPr/>
        <a:lstStyle/>
        <a:p>
          <a:r>
            <a:rPr lang="en-US"/>
            <a:t>Some missing values were filled by taking the mean of existing values in a country.</a:t>
          </a:r>
        </a:p>
      </dgm:t>
    </dgm:pt>
    <dgm:pt modelId="{F48763ED-D187-40C7-8714-21EA24B8C234}" type="parTrans" cxnId="{7E79A83D-9790-4792-901A-57B5B2466497}">
      <dgm:prSet/>
      <dgm:spPr/>
      <dgm:t>
        <a:bodyPr/>
        <a:lstStyle/>
        <a:p>
          <a:endParaRPr lang="en-US"/>
        </a:p>
      </dgm:t>
    </dgm:pt>
    <dgm:pt modelId="{436A0506-3C16-47BB-B3AD-1DA3C182A828}" type="sibTrans" cxnId="{7E79A83D-9790-4792-901A-57B5B2466497}">
      <dgm:prSet/>
      <dgm:spPr/>
      <dgm:t>
        <a:bodyPr/>
        <a:lstStyle/>
        <a:p>
          <a:endParaRPr lang="en-US"/>
        </a:p>
      </dgm:t>
    </dgm:pt>
    <dgm:pt modelId="{E3F08031-A5BA-41AC-AC37-EC1821A99FC2}">
      <dgm:prSet/>
      <dgm:spPr/>
      <dgm:t>
        <a:bodyPr/>
        <a:lstStyle/>
        <a:p>
          <a:r>
            <a:rPr lang="en-US"/>
            <a:t>Values for countries with no data were retrieved from internet sources such as World Bank and Trading Economics</a:t>
          </a:r>
        </a:p>
      </dgm:t>
    </dgm:pt>
    <dgm:pt modelId="{DAEFABE9-403D-48A1-9C2E-9CDF5C769347}" type="parTrans" cxnId="{3CD452D1-DB67-48B5-B577-0B004FB0CC2B}">
      <dgm:prSet/>
      <dgm:spPr/>
      <dgm:t>
        <a:bodyPr/>
        <a:lstStyle/>
        <a:p>
          <a:endParaRPr lang="en-US"/>
        </a:p>
      </dgm:t>
    </dgm:pt>
    <dgm:pt modelId="{40C7D119-E95A-4A0D-902C-51D1FE366A19}" type="sibTrans" cxnId="{3CD452D1-DB67-48B5-B577-0B004FB0CC2B}">
      <dgm:prSet/>
      <dgm:spPr/>
      <dgm:t>
        <a:bodyPr/>
        <a:lstStyle/>
        <a:p>
          <a:endParaRPr lang="en-US"/>
        </a:p>
      </dgm:t>
    </dgm:pt>
    <dgm:pt modelId="{1053D7A0-8816-4E36-8619-D55E6FC31C4E}">
      <dgm:prSet/>
      <dgm:spPr/>
      <dgm:t>
        <a:bodyPr/>
        <a:lstStyle/>
        <a:p>
          <a:r>
            <a:rPr lang="en-US"/>
            <a:t>Final total of 3% missing values in total were removed from the data set.</a:t>
          </a:r>
        </a:p>
      </dgm:t>
    </dgm:pt>
    <dgm:pt modelId="{EFF1EA32-FDAB-4A7B-AF79-3EAE21BE9CE5}" type="parTrans" cxnId="{D0EC4AC7-C37B-433C-817A-2E2F06AB093B}">
      <dgm:prSet/>
      <dgm:spPr/>
      <dgm:t>
        <a:bodyPr/>
        <a:lstStyle/>
        <a:p>
          <a:endParaRPr lang="en-US"/>
        </a:p>
      </dgm:t>
    </dgm:pt>
    <dgm:pt modelId="{80BC7B54-01A9-4E66-A66D-6248A267C5E8}" type="sibTrans" cxnId="{D0EC4AC7-C37B-433C-817A-2E2F06AB093B}">
      <dgm:prSet/>
      <dgm:spPr/>
      <dgm:t>
        <a:bodyPr/>
        <a:lstStyle/>
        <a:p>
          <a:endParaRPr lang="en-US"/>
        </a:p>
      </dgm:t>
    </dgm:pt>
    <dgm:pt modelId="{3907D5BF-7461-4FBC-9FA8-4916766A09F2}" type="pres">
      <dgm:prSet presAssocID="{A752C773-069F-4762-BBEF-83F18FDB882B}" presName="outerComposite" presStyleCnt="0">
        <dgm:presLayoutVars>
          <dgm:chMax val="5"/>
          <dgm:dir/>
          <dgm:resizeHandles val="exact"/>
        </dgm:presLayoutVars>
      </dgm:prSet>
      <dgm:spPr/>
    </dgm:pt>
    <dgm:pt modelId="{FC41F11C-B09F-4D1D-BE9C-2CEDA434F370}" type="pres">
      <dgm:prSet presAssocID="{A752C773-069F-4762-BBEF-83F18FDB882B}" presName="dummyMaxCanvas" presStyleCnt="0">
        <dgm:presLayoutVars/>
      </dgm:prSet>
      <dgm:spPr/>
    </dgm:pt>
    <dgm:pt modelId="{697926F8-396B-4BA3-BFFB-3F2224FFC94F}" type="pres">
      <dgm:prSet presAssocID="{A752C773-069F-4762-BBEF-83F18FDB882B}" presName="FiveNodes_1" presStyleLbl="node1" presStyleIdx="0" presStyleCnt="5">
        <dgm:presLayoutVars>
          <dgm:bulletEnabled val="1"/>
        </dgm:presLayoutVars>
      </dgm:prSet>
      <dgm:spPr/>
    </dgm:pt>
    <dgm:pt modelId="{505DEB40-21ED-4F3A-BF8B-C60DDAFA31F1}" type="pres">
      <dgm:prSet presAssocID="{A752C773-069F-4762-BBEF-83F18FDB882B}" presName="FiveNodes_2" presStyleLbl="node1" presStyleIdx="1" presStyleCnt="5">
        <dgm:presLayoutVars>
          <dgm:bulletEnabled val="1"/>
        </dgm:presLayoutVars>
      </dgm:prSet>
      <dgm:spPr/>
    </dgm:pt>
    <dgm:pt modelId="{E271E682-0002-4BBC-99A2-9F8DB8E36EBC}" type="pres">
      <dgm:prSet presAssocID="{A752C773-069F-4762-BBEF-83F18FDB882B}" presName="FiveNodes_3" presStyleLbl="node1" presStyleIdx="2" presStyleCnt="5">
        <dgm:presLayoutVars>
          <dgm:bulletEnabled val="1"/>
        </dgm:presLayoutVars>
      </dgm:prSet>
      <dgm:spPr/>
    </dgm:pt>
    <dgm:pt modelId="{E7888A1A-253A-496E-9C66-9FA268342640}" type="pres">
      <dgm:prSet presAssocID="{A752C773-069F-4762-BBEF-83F18FDB882B}" presName="FiveNodes_4" presStyleLbl="node1" presStyleIdx="3" presStyleCnt="5">
        <dgm:presLayoutVars>
          <dgm:bulletEnabled val="1"/>
        </dgm:presLayoutVars>
      </dgm:prSet>
      <dgm:spPr/>
    </dgm:pt>
    <dgm:pt modelId="{195A2D00-5E80-4EB8-842E-EABC4CC8E7F6}" type="pres">
      <dgm:prSet presAssocID="{A752C773-069F-4762-BBEF-83F18FDB882B}" presName="FiveNodes_5" presStyleLbl="node1" presStyleIdx="4" presStyleCnt="5">
        <dgm:presLayoutVars>
          <dgm:bulletEnabled val="1"/>
        </dgm:presLayoutVars>
      </dgm:prSet>
      <dgm:spPr/>
    </dgm:pt>
    <dgm:pt modelId="{F52455BE-4DF3-4ABD-8D03-E04436F130A7}" type="pres">
      <dgm:prSet presAssocID="{A752C773-069F-4762-BBEF-83F18FDB882B}" presName="FiveConn_1-2" presStyleLbl="fgAccFollowNode1" presStyleIdx="0" presStyleCnt="4">
        <dgm:presLayoutVars>
          <dgm:bulletEnabled val="1"/>
        </dgm:presLayoutVars>
      </dgm:prSet>
      <dgm:spPr/>
    </dgm:pt>
    <dgm:pt modelId="{B942A35D-4997-4F33-AF1E-4A5FA011693D}" type="pres">
      <dgm:prSet presAssocID="{A752C773-069F-4762-BBEF-83F18FDB882B}" presName="FiveConn_2-3" presStyleLbl="fgAccFollowNode1" presStyleIdx="1" presStyleCnt="4">
        <dgm:presLayoutVars>
          <dgm:bulletEnabled val="1"/>
        </dgm:presLayoutVars>
      </dgm:prSet>
      <dgm:spPr/>
    </dgm:pt>
    <dgm:pt modelId="{12F85694-D493-4C84-81A3-4667DBEFFC70}" type="pres">
      <dgm:prSet presAssocID="{A752C773-069F-4762-BBEF-83F18FDB882B}" presName="FiveConn_3-4" presStyleLbl="fgAccFollowNode1" presStyleIdx="2" presStyleCnt="4">
        <dgm:presLayoutVars>
          <dgm:bulletEnabled val="1"/>
        </dgm:presLayoutVars>
      </dgm:prSet>
      <dgm:spPr/>
    </dgm:pt>
    <dgm:pt modelId="{DE365F68-4618-45BC-9432-4F56E1759656}" type="pres">
      <dgm:prSet presAssocID="{A752C773-069F-4762-BBEF-83F18FDB882B}" presName="FiveConn_4-5" presStyleLbl="fgAccFollowNode1" presStyleIdx="3" presStyleCnt="4">
        <dgm:presLayoutVars>
          <dgm:bulletEnabled val="1"/>
        </dgm:presLayoutVars>
      </dgm:prSet>
      <dgm:spPr/>
    </dgm:pt>
    <dgm:pt modelId="{5977E21C-0EAA-464C-BE59-0E61A7134B5D}" type="pres">
      <dgm:prSet presAssocID="{A752C773-069F-4762-BBEF-83F18FDB882B}" presName="FiveNodes_1_text" presStyleLbl="node1" presStyleIdx="4" presStyleCnt="5">
        <dgm:presLayoutVars>
          <dgm:bulletEnabled val="1"/>
        </dgm:presLayoutVars>
      </dgm:prSet>
      <dgm:spPr/>
    </dgm:pt>
    <dgm:pt modelId="{8A535C79-93B6-4524-AB51-8A57DFD5FC96}" type="pres">
      <dgm:prSet presAssocID="{A752C773-069F-4762-BBEF-83F18FDB882B}" presName="FiveNodes_2_text" presStyleLbl="node1" presStyleIdx="4" presStyleCnt="5">
        <dgm:presLayoutVars>
          <dgm:bulletEnabled val="1"/>
        </dgm:presLayoutVars>
      </dgm:prSet>
      <dgm:spPr/>
    </dgm:pt>
    <dgm:pt modelId="{462A3BD1-AC67-44B8-8BAE-DCB71BEA3E84}" type="pres">
      <dgm:prSet presAssocID="{A752C773-069F-4762-BBEF-83F18FDB882B}" presName="FiveNodes_3_text" presStyleLbl="node1" presStyleIdx="4" presStyleCnt="5">
        <dgm:presLayoutVars>
          <dgm:bulletEnabled val="1"/>
        </dgm:presLayoutVars>
      </dgm:prSet>
      <dgm:spPr/>
    </dgm:pt>
    <dgm:pt modelId="{9B1BF5EF-46A2-4C7E-A394-484D45262A1C}" type="pres">
      <dgm:prSet presAssocID="{A752C773-069F-4762-BBEF-83F18FDB882B}" presName="FiveNodes_4_text" presStyleLbl="node1" presStyleIdx="4" presStyleCnt="5">
        <dgm:presLayoutVars>
          <dgm:bulletEnabled val="1"/>
        </dgm:presLayoutVars>
      </dgm:prSet>
      <dgm:spPr/>
    </dgm:pt>
    <dgm:pt modelId="{1828ED47-D947-4212-B352-15287BD6AC03}" type="pres">
      <dgm:prSet presAssocID="{A752C773-069F-4762-BBEF-83F18FDB882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7E4301D-8D67-4F29-B70A-115BC886D112}" type="presOf" srcId="{96B6448E-866F-46EC-8F9E-5DBEF35CD965}" destId="{F52455BE-4DF3-4ABD-8D03-E04436F130A7}" srcOrd="0" destOrd="0" presId="urn:microsoft.com/office/officeart/2005/8/layout/vProcess5"/>
    <dgm:cxn modelId="{5A34F02D-F411-42C5-BB75-CF2367EF7037}" type="presOf" srcId="{B3C67A3A-CA07-4299-A77B-8C33F836B4EC}" destId="{505DEB40-21ED-4F3A-BF8B-C60DDAFA31F1}" srcOrd="0" destOrd="0" presId="urn:microsoft.com/office/officeart/2005/8/layout/vProcess5"/>
    <dgm:cxn modelId="{A9B24137-7E8A-4ADF-8C22-564F08947D5B}" type="presOf" srcId="{A752C773-069F-4762-BBEF-83F18FDB882B}" destId="{3907D5BF-7461-4FBC-9FA8-4916766A09F2}" srcOrd="0" destOrd="0" presId="urn:microsoft.com/office/officeart/2005/8/layout/vProcess5"/>
    <dgm:cxn modelId="{0147F03B-BFF3-4D74-B9F2-C0F477708949}" type="presOf" srcId="{1053D7A0-8816-4E36-8619-D55E6FC31C4E}" destId="{195A2D00-5E80-4EB8-842E-EABC4CC8E7F6}" srcOrd="0" destOrd="0" presId="urn:microsoft.com/office/officeart/2005/8/layout/vProcess5"/>
    <dgm:cxn modelId="{7E79A83D-9790-4792-901A-57B5B2466497}" srcId="{A752C773-069F-4762-BBEF-83F18FDB882B}" destId="{A2A58220-3017-4DAA-B6CF-2D0523795DFA}" srcOrd="2" destOrd="0" parTransId="{F48763ED-D187-40C7-8714-21EA24B8C234}" sibTransId="{436A0506-3C16-47BB-B3AD-1DA3C182A828}"/>
    <dgm:cxn modelId="{27DB2A41-725B-45CD-A6B7-D43FE2CDE586}" type="presOf" srcId="{9F888F5F-4839-4829-BB00-645847EC852E}" destId="{697926F8-396B-4BA3-BFFB-3F2224FFC94F}" srcOrd="0" destOrd="0" presId="urn:microsoft.com/office/officeart/2005/8/layout/vProcess5"/>
    <dgm:cxn modelId="{37A5836E-5FD0-4432-9383-C8E70D0370AE}" type="presOf" srcId="{086E9473-BEF3-4080-B21C-B3186F8B5BF8}" destId="{B942A35D-4997-4F33-AF1E-4A5FA011693D}" srcOrd="0" destOrd="0" presId="urn:microsoft.com/office/officeart/2005/8/layout/vProcess5"/>
    <dgm:cxn modelId="{51DA7D6F-F02B-4FB7-AC9B-A1A3DA0ADBAE}" type="presOf" srcId="{B3C67A3A-CA07-4299-A77B-8C33F836B4EC}" destId="{8A535C79-93B6-4524-AB51-8A57DFD5FC96}" srcOrd="1" destOrd="0" presId="urn:microsoft.com/office/officeart/2005/8/layout/vProcess5"/>
    <dgm:cxn modelId="{F4D34B50-864B-42F0-9308-1034B871CC5B}" type="presOf" srcId="{436A0506-3C16-47BB-B3AD-1DA3C182A828}" destId="{12F85694-D493-4C84-81A3-4667DBEFFC70}" srcOrd="0" destOrd="0" presId="urn:microsoft.com/office/officeart/2005/8/layout/vProcess5"/>
    <dgm:cxn modelId="{5A651359-4387-43E5-97D7-F2057FE820ED}" type="presOf" srcId="{A2A58220-3017-4DAA-B6CF-2D0523795DFA}" destId="{462A3BD1-AC67-44B8-8BAE-DCB71BEA3E84}" srcOrd="1" destOrd="0" presId="urn:microsoft.com/office/officeart/2005/8/layout/vProcess5"/>
    <dgm:cxn modelId="{7EDAB959-23A9-478B-B53F-E1E0D2D266B1}" srcId="{A752C773-069F-4762-BBEF-83F18FDB882B}" destId="{9F888F5F-4839-4829-BB00-645847EC852E}" srcOrd="0" destOrd="0" parTransId="{0D0D4CB4-B376-4605-826B-92D13D5ECC11}" sibTransId="{96B6448E-866F-46EC-8F9E-5DBEF35CD965}"/>
    <dgm:cxn modelId="{4830397B-351B-47AB-8AA3-F853B38E4AAA}" srcId="{A752C773-069F-4762-BBEF-83F18FDB882B}" destId="{B3C67A3A-CA07-4299-A77B-8C33F836B4EC}" srcOrd="1" destOrd="0" parTransId="{3646C0DA-123E-44BE-B731-E30F064AA971}" sibTransId="{086E9473-BEF3-4080-B21C-B3186F8B5BF8}"/>
    <dgm:cxn modelId="{DAAABC7D-A439-49B5-A2B2-C85A8069ED63}" type="presOf" srcId="{9F888F5F-4839-4829-BB00-645847EC852E}" destId="{5977E21C-0EAA-464C-BE59-0E61A7134B5D}" srcOrd="1" destOrd="0" presId="urn:microsoft.com/office/officeart/2005/8/layout/vProcess5"/>
    <dgm:cxn modelId="{558D339E-7534-4F7F-A095-2FA1D1A4A6F8}" type="presOf" srcId="{A2A58220-3017-4DAA-B6CF-2D0523795DFA}" destId="{E271E682-0002-4BBC-99A2-9F8DB8E36EBC}" srcOrd="0" destOrd="0" presId="urn:microsoft.com/office/officeart/2005/8/layout/vProcess5"/>
    <dgm:cxn modelId="{CE6BF3A9-5A3C-46D1-932D-0D6B16D96927}" type="presOf" srcId="{40C7D119-E95A-4A0D-902C-51D1FE366A19}" destId="{DE365F68-4618-45BC-9432-4F56E1759656}" srcOrd="0" destOrd="0" presId="urn:microsoft.com/office/officeart/2005/8/layout/vProcess5"/>
    <dgm:cxn modelId="{D0EC4AC7-C37B-433C-817A-2E2F06AB093B}" srcId="{A752C773-069F-4762-BBEF-83F18FDB882B}" destId="{1053D7A0-8816-4E36-8619-D55E6FC31C4E}" srcOrd="4" destOrd="0" parTransId="{EFF1EA32-FDAB-4A7B-AF79-3EAE21BE9CE5}" sibTransId="{80BC7B54-01A9-4E66-A66D-6248A267C5E8}"/>
    <dgm:cxn modelId="{3CD452D1-DB67-48B5-B577-0B004FB0CC2B}" srcId="{A752C773-069F-4762-BBEF-83F18FDB882B}" destId="{E3F08031-A5BA-41AC-AC37-EC1821A99FC2}" srcOrd="3" destOrd="0" parTransId="{DAEFABE9-403D-48A1-9C2E-9CDF5C769347}" sibTransId="{40C7D119-E95A-4A0D-902C-51D1FE366A19}"/>
    <dgm:cxn modelId="{64F635E7-705D-4BDC-AD49-2DD04621D70E}" type="presOf" srcId="{1053D7A0-8816-4E36-8619-D55E6FC31C4E}" destId="{1828ED47-D947-4212-B352-15287BD6AC03}" srcOrd="1" destOrd="0" presId="urn:microsoft.com/office/officeart/2005/8/layout/vProcess5"/>
    <dgm:cxn modelId="{45F3D4F0-35A3-4710-A862-E304772628B2}" type="presOf" srcId="{E3F08031-A5BA-41AC-AC37-EC1821A99FC2}" destId="{E7888A1A-253A-496E-9C66-9FA268342640}" srcOrd="0" destOrd="0" presId="urn:microsoft.com/office/officeart/2005/8/layout/vProcess5"/>
    <dgm:cxn modelId="{97D93BFF-ACEA-4B2F-A399-2923EF24096E}" type="presOf" srcId="{E3F08031-A5BA-41AC-AC37-EC1821A99FC2}" destId="{9B1BF5EF-46A2-4C7E-A394-484D45262A1C}" srcOrd="1" destOrd="0" presId="urn:microsoft.com/office/officeart/2005/8/layout/vProcess5"/>
    <dgm:cxn modelId="{68DA2ED6-2E00-4BCA-9605-10EF88E8FA42}" type="presParOf" srcId="{3907D5BF-7461-4FBC-9FA8-4916766A09F2}" destId="{FC41F11C-B09F-4D1D-BE9C-2CEDA434F370}" srcOrd="0" destOrd="0" presId="urn:microsoft.com/office/officeart/2005/8/layout/vProcess5"/>
    <dgm:cxn modelId="{8523B7EA-BDE8-4C81-9E56-28DE74313F3F}" type="presParOf" srcId="{3907D5BF-7461-4FBC-9FA8-4916766A09F2}" destId="{697926F8-396B-4BA3-BFFB-3F2224FFC94F}" srcOrd="1" destOrd="0" presId="urn:microsoft.com/office/officeart/2005/8/layout/vProcess5"/>
    <dgm:cxn modelId="{71EDFF3A-D955-4F54-AF64-13653FF09CDD}" type="presParOf" srcId="{3907D5BF-7461-4FBC-9FA8-4916766A09F2}" destId="{505DEB40-21ED-4F3A-BF8B-C60DDAFA31F1}" srcOrd="2" destOrd="0" presId="urn:microsoft.com/office/officeart/2005/8/layout/vProcess5"/>
    <dgm:cxn modelId="{52EA0D6A-92C0-4410-BC81-2364D1D7F322}" type="presParOf" srcId="{3907D5BF-7461-4FBC-9FA8-4916766A09F2}" destId="{E271E682-0002-4BBC-99A2-9F8DB8E36EBC}" srcOrd="3" destOrd="0" presId="urn:microsoft.com/office/officeart/2005/8/layout/vProcess5"/>
    <dgm:cxn modelId="{F9A89952-B669-4377-8A1F-E620097074A5}" type="presParOf" srcId="{3907D5BF-7461-4FBC-9FA8-4916766A09F2}" destId="{E7888A1A-253A-496E-9C66-9FA268342640}" srcOrd="4" destOrd="0" presId="urn:microsoft.com/office/officeart/2005/8/layout/vProcess5"/>
    <dgm:cxn modelId="{4F797E63-8D5C-4FE9-9305-283530D00484}" type="presParOf" srcId="{3907D5BF-7461-4FBC-9FA8-4916766A09F2}" destId="{195A2D00-5E80-4EB8-842E-EABC4CC8E7F6}" srcOrd="5" destOrd="0" presId="urn:microsoft.com/office/officeart/2005/8/layout/vProcess5"/>
    <dgm:cxn modelId="{4A6459D6-4991-4A23-9F9F-11C0633DF998}" type="presParOf" srcId="{3907D5BF-7461-4FBC-9FA8-4916766A09F2}" destId="{F52455BE-4DF3-4ABD-8D03-E04436F130A7}" srcOrd="6" destOrd="0" presId="urn:microsoft.com/office/officeart/2005/8/layout/vProcess5"/>
    <dgm:cxn modelId="{0565AF97-B491-4A07-818E-700751D54A33}" type="presParOf" srcId="{3907D5BF-7461-4FBC-9FA8-4916766A09F2}" destId="{B942A35D-4997-4F33-AF1E-4A5FA011693D}" srcOrd="7" destOrd="0" presId="urn:microsoft.com/office/officeart/2005/8/layout/vProcess5"/>
    <dgm:cxn modelId="{144FD63E-BAC4-4E76-A564-C38E3DA446E8}" type="presParOf" srcId="{3907D5BF-7461-4FBC-9FA8-4916766A09F2}" destId="{12F85694-D493-4C84-81A3-4667DBEFFC70}" srcOrd="8" destOrd="0" presId="urn:microsoft.com/office/officeart/2005/8/layout/vProcess5"/>
    <dgm:cxn modelId="{B49DD322-B444-4C91-8188-6A62C2C93617}" type="presParOf" srcId="{3907D5BF-7461-4FBC-9FA8-4916766A09F2}" destId="{DE365F68-4618-45BC-9432-4F56E1759656}" srcOrd="9" destOrd="0" presId="urn:microsoft.com/office/officeart/2005/8/layout/vProcess5"/>
    <dgm:cxn modelId="{4E5CCCD9-05FA-4268-A86D-74FCB92963EE}" type="presParOf" srcId="{3907D5BF-7461-4FBC-9FA8-4916766A09F2}" destId="{5977E21C-0EAA-464C-BE59-0E61A7134B5D}" srcOrd="10" destOrd="0" presId="urn:microsoft.com/office/officeart/2005/8/layout/vProcess5"/>
    <dgm:cxn modelId="{80D25271-600F-4309-88C9-960F842A3373}" type="presParOf" srcId="{3907D5BF-7461-4FBC-9FA8-4916766A09F2}" destId="{8A535C79-93B6-4524-AB51-8A57DFD5FC96}" srcOrd="11" destOrd="0" presId="urn:microsoft.com/office/officeart/2005/8/layout/vProcess5"/>
    <dgm:cxn modelId="{5E6AAAD4-008C-4C81-A069-ED221BE72EB7}" type="presParOf" srcId="{3907D5BF-7461-4FBC-9FA8-4916766A09F2}" destId="{462A3BD1-AC67-44B8-8BAE-DCB71BEA3E84}" srcOrd="12" destOrd="0" presId="urn:microsoft.com/office/officeart/2005/8/layout/vProcess5"/>
    <dgm:cxn modelId="{905E0128-BFEF-45AE-9790-B9AE2E028F48}" type="presParOf" srcId="{3907D5BF-7461-4FBC-9FA8-4916766A09F2}" destId="{9B1BF5EF-46A2-4C7E-A394-484D45262A1C}" srcOrd="13" destOrd="0" presId="urn:microsoft.com/office/officeart/2005/8/layout/vProcess5"/>
    <dgm:cxn modelId="{1B57677F-90B2-40D4-909E-6A63058CCA5C}" type="presParOf" srcId="{3907D5BF-7461-4FBC-9FA8-4916766A09F2}" destId="{1828ED47-D947-4212-B352-15287BD6AC0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5B57F-1673-4572-AE0B-1681F11A59D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1BE852-3EBC-4BB1-BA96-9E171A6FD869}">
      <dgm:prSet/>
      <dgm:spPr/>
      <dgm:t>
        <a:bodyPr/>
        <a:lstStyle/>
        <a:p>
          <a:r>
            <a:rPr lang="en-US" dirty="0"/>
            <a:t>How Income Affects Fertility. (n.d.). Retrieved from </a:t>
          </a:r>
          <a:r>
            <a:rPr lang="en-US" dirty="0">
              <a:hlinkClick xmlns:r="http://schemas.openxmlformats.org/officeDocument/2006/relationships" r:id="rId1"/>
            </a:rPr>
            <a:t>https://ifstudies.org/blog/how-income-affects-fertility</a:t>
          </a:r>
          <a:endParaRPr lang="en-US" dirty="0"/>
        </a:p>
      </dgm:t>
    </dgm:pt>
    <dgm:pt modelId="{3935AB3F-8161-4A23-B9B2-BA780A20DAAD}" type="parTrans" cxnId="{56331569-77AA-4086-BAF6-06807E5FD3D2}">
      <dgm:prSet/>
      <dgm:spPr/>
      <dgm:t>
        <a:bodyPr/>
        <a:lstStyle/>
        <a:p>
          <a:endParaRPr lang="en-US"/>
        </a:p>
      </dgm:t>
    </dgm:pt>
    <dgm:pt modelId="{31FDFC34-0196-4ED5-AF6A-67EE358C9EAB}" type="sibTrans" cxnId="{56331569-77AA-4086-BAF6-06807E5FD3D2}">
      <dgm:prSet/>
      <dgm:spPr/>
      <dgm:t>
        <a:bodyPr/>
        <a:lstStyle/>
        <a:p>
          <a:endParaRPr lang="en-US"/>
        </a:p>
      </dgm:t>
    </dgm:pt>
    <dgm:pt modelId="{C1446B21-92D0-40D9-B83A-5A9BACDEEEA4}">
      <dgm:prSet/>
      <dgm:spPr/>
      <dgm:t>
        <a:bodyPr/>
        <a:lstStyle/>
        <a:p>
          <a:r>
            <a:rPr lang="en-US" dirty="0"/>
            <a:t>Ashraf, Q. H., Weil, D. N., &amp; Wilde, J. (2013, March). The Effect of Fertility Reduction on Economic Growth. Retrieved from </a:t>
          </a:r>
          <a:r>
            <a:rPr lang="en-US" dirty="0">
              <a:hlinkClick xmlns:r="http://schemas.openxmlformats.org/officeDocument/2006/relationships" r:id="rId2"/>
            </a:rPr>
            <a:t>https://www.ncbi.nlm.nih.gov/pmc/articles/PMC4267474/</a:t>
          </a:r>
          <a:endParaRPr lang="en-US" dirty="0"/>
        </a:p>
      </dgm:t>
    </dgm:pt>
    <dgm:pt modelId="{DA277D96-D54C-40E8-82FF-1C8880ABB5A0}" type="parTrans" cxnId="{408925FA-B823-4052-BE04-DDAEBB0C2001}">
      <dgm:prSet/>
      <dgm:spPr/>
      <dgm:t>
        <a:bodyPr/>
        <a:lstStyle/>
        <a:p>
          <a:endParaRPr lang="en-US"/>
        </a:p>
      </dgm:t>
    </dgm:pt>
    <dgm:pt modelId="{DF4ECE75-D09D-4B83-930B-76F0D7C9B1D5}" type="sibTrans" cxnId="{408925FA-B823-4052-BE04-DDAEBB0C2001}">
      <dgm:prSet/>
      <dgm:spPr/>
      <dgm:t>
        <a:bodyPr/>
        <a:lstStyle/>
        <a:p>
          <a:endParaRPr lang="en-US"/>
        </a:p>
      </dgm:t>
    </dgm:pt>
    <dgm:pt modelId="{CAC60E0F-E00D-4AF0-B2A0-8877DE75FB25}">
      <dgm:prSet/>
      <dgm:spPr/>
      <dgm:t>
        <a:bodyPr/>
        <a:lstStyle/>
        <a:p>
          <a:r>
            <a:rPr lang="en-US" dirty="0"/>
            <a:t>Federal Reserve Bank of St. Louis. (2016, December 12). The Link between Fertility and Income. Retrieved from </a:t>
          </a:r>
          <a:r>
            <a:rPr lang="en-US" dirty="0">
              <a:hlinkClick xmlns:r="http://schemas.openxmlformats.org/officeDocument/2006/relationships" r:id="rId3"/>
            </a:rPr>
            <a:t>https://www.stlouisfed.org/on-the-economy/2016/december/link-fertility-income</a:t>
          </a:r>
          <a:endParaRPr lang="en-US" dirty="0"/>
        </a:p>
        <a:p>
          <a:endParaRPr lang="en-US" dirty="0"/>
        </a:p>
      </dgm:t>
    </dgm:pt>
    <dgm:pt modelId="{50626A63-E965-42BD-8B7B-7B5EBB06CB04}" type="parTrans" cxnId="{4C3B19EA-FAE5-4806-A346-65579D212483}">
      <dgm:prSet/>
      <dgm:spPr/>
      <dgm:t>
        <a:bodyPr/>
        <a:lstStyle/>
        <a:p>
          <a:endParaRPr lang="en-US"/>
        </a:p>
      </dgm:t>
    </dgm:pt>
    <dgm:pt modelId="{05988D6F-CB82-4AC6-9371-9F1812E85B78}" type="sibTrans" cxnId="{4C3B19EA-FAE5-4806-A346-65579D212483}">
      <dgm:prSet/>
      <dgm:spPr/>
      <dgm:t>
        <a:bodyPr/>
        <a:lstStyle/>
        <a:p>
          <a:endParaRPr lang="en-US"/>
        </a:p>
      </dgm:t>
    </dgm:pt>
    <dgm:pt modelId="{223B9B1D-E55B-49D8-BC07-8FF3C1C809D3}">
      <dgm:prSet/>
      <dgm:spPr/>
      <dgm:t>
        <a:bodyPr/>
        <a:lstStyle/>
        <a:p>
          <a:endParaRPr lang="en-US"/>
        </a:p>
      </dgm:t>
    </dgm:pt>
    <dgm:pt modelId="{CDA859E9-67CE-41FA-9FEB-A2399E35C868}" type="parTrans" cxnId="{C749AFD5-687F-4BD2-A638-44A83F6F5A71}">
      <dgm:prSet/>
      <dgm:spPr/>
      <dgm:t>
        <a:bodyPr/>
        <a:lstStyle/>
        <a:p>
          <a:endParaRPr lang="en-US"/>
        </a:p>
      </dgm:t>
    </dgm:pt>
    <dgm:pt modelId="{38F621F3-3E4F-45AC-B066-F4011594B61B}" type="sibTrans" cxnId="{C749AFD5-687F-4BD2-A638-44A83F6F5A71}">
      <dgm:prSet/>
      <dgm:spPr/>
      <dgm:t>
        <a:bodyPr/>
        <a:lstStyle/>
        <a:p>
          <a:endParaRPr lang="en-US"/>
        </a:p>
      </dgm:t>
    </dgm:pt>
    <dgm:pt modelId="{3BE1684C-620C-4543-8AD8-E4A66024165D}">
      <dgm:prSet/>
      <dgm:spPr/>
      <dgm:t>
        <a:bodyPr/>
        <a:lstStyle/>
        <a:p>
          <a:endParaRPr lang="en-US"/>
        </a:p>
      </dgm:t>
    </dgm:pt>
    <dgm:pt modelId="{B9574219-18A8-417D-A5D3-EE382F3B6F81}" type="parTrans" cxnId="{77E989B4-8609-4683-9DD3-D2EA54AC99AD}">
      <dgm:prSet/>
      <dgm:spPr/>
      <dgm:t>
        <a:bodyPr/>
        <a:lstStyle/>
        <a:p>
          <a:endParaRPr lang="en-US"/>
        </a:p>
      </dgm:t>
    </dgm:pt>
    <dgm:pt modelId="{CA460ABA-1C57-4B55-964F-76EC125CC925}" type="sibTrans" cxnId="{77E989B4-8609-4683-9DD3-D2EA54AC99AD}">
      <dgm:prSet/>
      <dgm:spPr/>
      <dgm:t>
        <a:bodyPr/>
        <a:lstStyle/>
        <a:p>
          <a:endParaRPr lang="en-US"/>
        </a:p>
      </dgm:t>
    </dgm:pt>
    <dgm:pt modelId="{E04CEC6C-DE80-4731-94BD-C76FA0C884AC}" type="pres">
      <dgm:prSet presAssocID="{F4E5B57F-1673-4572-AE0B-1681F11A59D7}" presName="vert0" presStyleCnt="0">
        <dgm:presLayoutVars>
          <dgm:dir/>
          <dgm:animOne val="branch"/>
          <dgm:animLvl val="lvl"/>
        </dgm:presLayoutVars>
      </dgm:prSet>
      <dgm:spPr/>
    </dgm:pt>
    <dgm:pt modelId="{D8DA2F3A-0AAA-4369-B8BE-F39BA31361DB}" type="pres">
      <dgm:prSet presAssocID="{4D1BE852-3EBC-4BB1-BA96-9E171A6FD869}" presName="thickLine" presStyleLbl="alignNode1" presStyleIdx="0" presStyleCnt="5"/>
      <dgm:spPr/>
    </dgm:pt>
    <dgm:pt modelId="{24856C4D-95B6-4E60-B416-B9B659EFC63D}" type="pres">
      <dgm:prSet presAssocID="{4D1BE852-3EBC-4BB1-BA96-9E171A6FD869}" presName="horz1" presStyleCnt="0"/>
      <dgm:spPr/>
    </dgm:pt>
    <dgm:pt modelId="{24110C2A-152F-4E01-9715-E420938F33B6}" type="pres">
      <dgm:prSet presAssocID="{4D1BE852-3EBC-4BB1-BA96-9E171A6FD869}" presName="tx1" presStyleLbl="revTx" presStyleIdx="0" presStyleCnt="5"/>
      <dgm:spPr/>
    </dgm:pt>
    <dgm:pt modelId="{897D867C-9CB1-47F7-A4CA-D59C5ED3ED47}" type="pres">
      <dgm:prSet presAssocID="{4D1BE852-3EBC-4BB1-BA96-9E171A6FD869}" presName="vert1" presStyleCnt="0"/>
      <dgm:spPr/>
    </dgm:pt>
    <dgm:pt modelId="{2A6E19AC-E7B0-4613-B996-01026938989C}" type="pres">
      <dgm:prSet presAssocID="{223B9B1D-E55B-49D8-BC07-8FF3C1C809D3}" presName="thickLine" presStyleLbl="alignNode1" presStyleIdx="1" presStyleCnt="5"/>
      <dgm:spPr/>
    </dgm:pt>
    <dgm:pt modelId="{4CDE71D2-2D1A-4E55-B36E-9B7820F74419}" type="pres">
      <dgm:prSet presAssocID="{223B9B1D-E55B-49D8-BC07-8FF3C1C809D3}" presName="horz1" presStyleCnt="0"/>
      <dgm:spPr/>
    </dgm:pt>
    <dgm:pt modelId="{2ADD3A32-65DF-4639-822C-438E144D15D5}" type="pres">
      <dgm:prSet presAssocID="{223B9B1D-E55B-49D8-BC07-8FF3C1C809D3}" presName="tx1" presStyleLbl="revTx" presStyleIdx="1" presStyleCnt="5"/>
      <dgm:spPr/>
    </dgm:pt>
    <dgm:pt modelId="{B88E4BF2-2419-45A4-96F8-DE28FDBC6220}" type="pres">
      <dgm:prSet presAssocID="{223B9B1D-E55B-49D8-BC07-8FF3C1C809D3}" presName="vert1" presStyleCnt="0"/>
      <dgm:spPr/>
    </dgm:pt>
    <dgm:pt modelId="{34F927B9-BA42-4DC5-BFEE-747C4AF5CD19}" type="pres">
      <dgm:prSet presAssocID="{3BE1684C-620C-4543-8AD8-E4A66024165D}" presName="thickLine" presStyleLbl="alignNode1" presStyleIdx="2" presStyleCnt="5"/>
      <dgm:spPr/>
    </dgm:pt>
    <dgm:pt modelId="{85619DFF-8A00-4025-A9D0-3290E173E3F0}" type="pres">
      <dgm:prSet presAssocID="{3BE1684C-620C-4543-8AD8-E4A66024165D}" presName="horz1" presStyleCnt="0"/>
      <dgm:spPr/>
    </dgm:pt>
    <dgm:pt modelId="{E662F499-D87E-4E9C-8C74-502D604805A6}" type="pres">
      <dgm:prSet presAssocID="{3BE1684C-620C-4543-8AD8-E4A66024165D}" presName="tx1" presStyleLbl="revTx" presStyleIdx="2" presStyleCnt="5"/>
      <dgm:spPr/>
    </dgm:pt>
    <dgm:pt modelId="{A554A64A-1D70-4F28-95F4-9E632598A3C2}" type="pres">
      <dgm:prSet presAssocID="{3BE1684C-620C-4543-8AD8-E4A66024165D}" presName="vert1" presStyleCnt="0"/>
      <dgm:spPr/>
    </dgm:pt>
    <dgm:pt modelId="{22D5F533-3577-4E8C-BF80-FD5D076AD13F}" type="pres">
      <dgm:prSet presAssocID="{C1446B21-92D0-40D9-B83A-5A9BACDEEEA4}" presName="thickLine" presStyleLbl="alignNode1" presStyleIdx="3" presStyleCnt="5"/>
      <dgm:spPr/>
    </dgm:pt>
    <dgm:pt modelId="{6D9D30C5-B697-4B45-BB5B-200904C6B4A9}" type="pres">
      <dgm:prSet presAssocID="{C1446B21-92D0-40D9-B83A-5A9BACDEEEA4}" presName="horz1" presStyleCnt="0"/>
      <dgm:spPr/>
    </dgm:pt>
    <dgm:pt modelId="{DF827EDB-1150-47B4-9786-C2AA6F3F1DF4}" type="pres">
      <dgm:prSet presAssocID="{C1446B21-92D0-40D9-B83A-5A9BACDEEEA4}" presName="tx1" presStyleLbl="revTx" presStyleIdx="3" presStyleCnt="5"/>
      <dgm:spPr/>
    </dgm:pt>
    <dgm:pt modelId="{CF47E5D2-9E52-47EF-B4CF-D84F25470EF4}" type="pres">
      <dgm:prSet presAssocID="{C1446B21-92D0-40D9-B83A-5A9BACDEEEA4}" presName="vert1" presStyleCnt="0"/>
      <dgm:spPr/>
    </dgm:pt>
    <dgm:pt modelId="{96CE3470-29CA-4A7A-8BA9-6613ADFEC308}" type="pres">
      <dgm:prSet presAssocID="{CAC60E0F-E00D-4AF0-B2A0-8877DE75FB25}" presName="thickLine" presStyleLbl="alignNode1" presStyleIdx="4" presStyleCnt="5"/>
      <dgm:spPr/>
    </dgm:pt>
    <dgm:pt modelId="{5FE0B875-996A-423F-9642-3CE4DC1CAE28}" type="pres">
      <dgm:prSet presAssocID="{CAC60E0F-E00D-4AF0-B2A0-8877DE75FB25}" presName="horz1" presStyleCnt="0"/>
      <dgm:spPr/>
    </dgm:pt>
    <dgm:pt modelId="{90C36D67-8901-40FA-BC1E-CF408DF7C6E1}" type="pres">
      <dgm:prSet presAssocID="{CAC60E0F-E00D-4AF0-B2A0-8877DE75FB25}" presName="tx1" presStyleLbl="revTx" presStyleIdx="4" presStyleCnt="5"/>
      <dgm:spPr/>
    </dgm:pt>
    <dgm:pt modelId="{24E376AC-3A5E-4E33-8842-610A327B4C8D}" type="pres">
      <dgm:prSet presAssocID="{CAC60E0F-E00D-4AF0-B2A0-8877DE75FB25}" presName="vert1" presStyleCnt="0"/>
      <dgm:spPr/>
    </dgm:pt>
  </dgm:ptLst>
  <dgm:cxnLst>
    <dgm:cxn modelId="{96A1B527-B25A-4032-93CE-76A718D301B5}" type="presOf" srcId="{F4E5B57F-1673-4572-AE0B-1681F11A59D7}" destId="{E04CEC6C-DE80-4731-94BD-C76FA0C884AC}" srcOrd="0" destOrd="0" presId="urn:microsoft.com/office/officeart/2008/layout/LinedList"/>
    <dgm:cxn modelId="{49B1155C-F94F-4E80-9FC7-ED0046AC91C6}" type="presOf" srcId="{CAC60E0F-E00D-4AF0-B2A0-8877DE75FB25}" destId="{90C36D67-8901-40FA-BC1E-CF408DF7C6E1}" srcOrd="0" destOrd="0" presId="urn:microsoft.com/office/officeart/2008/layout/LinedList"/>
    <dgm:cxn modelId="{A650A047-549A-4117-9D9D-850668F4DD96}" type="presOf" srcId="{C1446B21-92D0-40D9-B83A-5A9BACDEEEA4}" destId="{DF827EDB-1150-47B4-9786-C2AA6F3F1DF4}" srcOrd="0" destOrd="0" presId="urn:microsoft.com/office/officeart/2008/layout/LinedList"/>
    <dgm:cxn modelId="{56331569-77AA-4086-BAF6-06807E5FD3D2}" srcId="{F4E5B57F-1673-4572-AE0B-1681F11A59D7}" destId="{4D1BE852-3EBC-4BB1-BA96-9E171A6FD869}" srcOrd="0" destOrd="0" parTransId="{3935AB3F-8161-4A23-B9B2-BA780A20DAAD}" sibTransId="{31FDFC34-0196-4ED5-AF6A-67EE358C9EAB}"/>
    <dgm:cxn modelId="{A1775753-267A-43E4-A768-929E7D66C21F}" type="presOf" srcId="{4D1BE852-3EBC-4BB1-BA96-9E171A6FD869}" destId="{24110C2A-152F-4E01-9715-E420938F33B6}" srcOrd="0" destOrd="0" presId="urn:microsoft.com/office/officeart/2008/layout/LinedList"/>
    <dgm:cxn modelId="{77E989B4-8609-4683-9DD3-D2EA54AC99AD}" srcId="{F4E5B57F-1673-4572-AE0B-1681F11A59D7}" destId="{3BE1684C-620C-4543-8AD8-E4A66024165D}" srcOrd="2" destOrd="0" parTransId="{B9574219-18A8-417D-A5D3-EE382F3B6F81}" sibTransId="{CA460ABA-1C57-4B55-964F-76EC125CC925}"/>
    <dgm:cxn modelId="{F75890BC-309E-4775-8E09-3E4695539EE3}" type="presOf" srcId="{3BE1684C-620C-4543-8AD8-E4A66024165D}" destId="{E662F499-D87E-4E9C-8C74-502D604805A6}" srcOrd="0" destOrd="0" presId="urn:microsoft.com/office/officeart/2008/layout/LinedList"/>
    <dgm:cxn modelId="{E3B05DD1-BA52-4E01-A1EC-C3AC0C1383C8}" type="presOf" srcId="{223B9B1D-E55B-49D8-BC07-8FF3C1C809D3}" destId="{2ADD3A32-65DF-4639-822C-438E144D15D5}" srcOrd="0" destOrd="0" presId="urn:microsoft.com/office/officeart/2008/layout/LinedList"/>
    <dgm:cxn modelId="{C749AFD5-687F-4BD2-A638-44A83F6F5A71}" srcId="{F4E5B57F-1673-4572-AE0B-1681F11A59D7}" destId="{223B9B1D-E55B-49D8-BC07-8FF3C1C809D3}" srcOrd="1" destOrd="0" parTransId="{CDA859E9-67CE-41FA-9FEB-A2399E35C868}" sibTransId="{38F621F3-3E4F-45AC-B066-F4011594B61B}"/>
    <dgm:cxn modelId="{4C3B19EA-FAE5-4806-A346-65579D212483}" srcId="{F4E5B57F-1673-4572-AE0B-1681F11A59D7}" destId="{CAC60E0F-E00D-4AF0-B2A0-8877DE75FB25}" srcOrd="4" destOrd="0" parTransId="{50626A63-E965-42BD-8B7B-7B5EBB06CB04}" sibTransId="{05988D6F-CB82-4AC6-9371-9F1812E85B78}"/>
    <dgm:cxn modelId="{408925FA-B823-4052-BE04-DDAEBB0C2001}" srcId="{F4E5B57F-1673-4572-AE0B-1681F11A59D7}" destId="{C1446B21-92D0-40D9-B83A-5A9BACDEEEA4}" srcOrd="3" destOrd="0" parTransId="{DA277D96-D54C-40E8-82FF-1C8880ABB5A0}" sibTransId="{DF4ECE75-D09D-4B83-930B-76F0D7C9B1D5}"/>
    <dgm:cxn modelId="{3C8B1063-7629-49C3-AFB4-774B82B5FB2B}" type="presParOf" srcId="{E04CEC6C-DE80-4731-94BD-C76FA0C884AC}" destId="{D8DA2F3A-0AAA-4369-B8BE-F39BA31361DB}" srcOrd="0" destOrd="0" presId="urn:microsoft.com/office/officeart/2008/layout/LinedList"/>
    <dgm:cxn modelId="{8D8B8798-528D-4EB7-8D64-84A1BAF67D33}" type="presParOf" srcId="{E04CEC6C-DE80-4731-94BD-C76FA0C884AC}" destId="{24856C4D-95B6-4E60-B416-B9B659EFC63D}" srcOrd="1" destOrd="0" presId="urn:microsoft.com/office/officeart/2008/layout/LinedList"/>
    <dgm:cxn modelId="{723C7908-7C47-4DE2-80A3-D24C465D79A2}" type="presParOf" srcId="{24856C4D-95B6-4E60-B416-B9B659EFC63D}" destId="{24110C2A-152F-4E01-9715-E420938F33B6}" srcOrd="0" destOrd="0" presId="urn:microsoft.com/office/officeart/2008/layout/LinedList"/>
    <dgm:cxn modelId="{EF2B3C2E-9D35-4AF1-8EFD-7AE9A8FD3DDA}" type="presParOf" srcId="{24856C4D-95B6-4E60-B416-B9B659EFC63D}" destId="{897D867C-9CB1-47F7-A4CA-D59C5ED3ED47}" srcOrd="1" destOrd="0" presId="urn:microsoft.com/office/officeart/2008/layout/LinedList"/>
    <dgm:cxn modelId="{56B0B792-9C04-4560-A68C-1D8AA3D85E13}" type="presParOf" srcId="{E04CEC6C-DE80-4731-94BD-C76FA0C884AC}" destId="{2A6E19AC-E7B0-4613-B996-01026938989C}" srcOrd="2" destOrd="0" presId="urn:microsoft.com/office/officeart/2008/layout/LinedList"/>
    <dgm:cxn modelId="{41EF544E-6986-47A2-B0F0-C7C361083E2A}" type="presParOf" srcId="{E04CEC6C-DE80-4731-94BD-C76FA0C884AC}" destId="{4CDE71D2-2D1A-4E55-B36E-9B7820F74419}" srcOrd="3" destOrd="0" presId="urn:microsoft.com/office/officeart/2008/layout/LinedList"/>
    <dgm:cxn modelId="{4E006134-98C5-47CD-8F64-7E654CC2B8DB}" type="presParOf" srcId="{4CDE71D2-2D1A-4E55-B36E-9B7820F74419}" destId="{2ADD3A32-65DF-4639-822C-438E144D15D5}" srcOrd="0" destOrd="0" presId="urn:microsoft.com/office/officeart/2008/layout/LinedList"/>
    <dgm:cxn modelId="{2E67B032-DFAF-457A-B77A-E05FB0629D02}" type="presParOf" srcId="{4CDE71D2-2D1A-4E55-B36E-9B7820F74419}" destId="{B88E4BF2-2419-45A4-96F8-DE28FDBC6220}" srcOrd="1" destOrd="0" presId="urn:microsoft.com/office/officeart/2008/layout/LinedList"/>
    <dgm:cxn modelId="{92DC6896-7134-4937-967D-26014AF09A5B}" type="presParOf" srcId="{E04CEC6C-DE80-4731-94BD-C76FA0C884AC}" destId="{34F927B9-BA42-4DC5-BFEE-747C4AF5CD19}" srcOrd="4" destOrd="0" presId="urn:microsoft.com/office/officeart/2008/layout/LinedList"/>
    <dgm:cxn modelId="{50D29A8B-5AC7-4C90-BD37-9C771053E68F}" type="presParOf" srcId="{E04CEC6C-DE80-4731-94BD-C76FA0C884AC}" destId="{85619DFF-8A00-4025-A9D0-3290E173E3F0}" srcOrd="5" destOrd="0" presId="urn:microsoft.com/office/officeart/2008/layout/LinedList"/>
    <dgm:cxn modelId="{36D46A2A-4076-4911-A0F1-CFB7617DE120}" type="presParOf" srcId="{85619DFF-8A00-4025-A9D0-3290E173E3F0}" destId="{E662F499-D87E-4E9C-8C74-502D604805A6}" srcOrd="0" destOrd="0" presId="urn:microsoft.com/office/officeart/2008/layout/LinedList"/>
    <dgm:cxn modelId="{8F462014-20B9-4AA3-8B5B-19EC8A6BD295}" type="presParOf" srcId="{85619DFF-8A00-4025-A9D0-3290E173E3F0}" destId="{A554A64A-1D70-4F28-95F4-9E632598A3C2}" srcOrd="1" destOrd="0" presId="urn:microsoft.com/office/officeart/2008/layout/LinedList"/>
    <dgm:cxn modelId="{091DE484-C968-450D-9059-14D5237F11C9}" type="presParOf" srcId="{E04CEC6C-DE80-4731-94BD-C76FA0C884AC}" destId="{22D5F533-3577-4E8C-BF80-FD5D076AD13F}" srcOrd="6" destOrd="0" presId="urn:microsoft.com/office/officeart/2008/layout/LinedList"/>
    <dgm:cxn modelId="{7464D4B1-A8F5-43B7-A7F6-D67066A92C71}" type="presParOf" srcId="{E04CEC6C-DE80-4731-94BD-C76FA0C884AC}" destId="{6D9D30C5-B697-4B45-BB5B-200904C6B4A9}" srcOrd="7" destOrd="0" presId="urn:microsoft.com/office/officeart/2008/layout/LinedList"/>
    <dgm:cxn modelId="{FB673B03-C925-47C1-B68B-4EAF14D9AEE9}" type="presParOf" srcId="{6D9D30C5-B697-4B45-BB5B-200904C6B4A9}" destId="{DF827EDB-1150-47B4-9786-C2AA6F3F1DF4}" srcOrd="0" destOrd="0" presId="urn:microsoft.com/office/officeart/2008/layout/LinedList"/>
    <dgm:cxn modelId="{8C072AC1-1781-4B37-9D87-773944D2444E}" type="presParOf" srcId="{6D9D30C5-B697-4B45-BB5B-200904C6B4A9}" destId="{CF47E5D2-9E52-47EF-B4CF-D84F25470EF4}" srcOrd="1" destOrd="0" presId="urn:microsoft.com/office/officeart/2008/layout/LinedList"/>
    <dgm:cxn modelId="{69385F65-76AB-47D4-9537-A1D5AC093BE8}" type="presParOf" srcId="{E04CEC6C-DE80-4731-94BD-C76FA0C884AC}" destId="{96CE3470-29CA-4A7A-8BA9-6613ADFEC308}" srcOrd="8" destOrd="0" presId="urn:microsoft.com/office/officeart/2008/layout/LinedList"/>
    <dgm:cxn modelId="{F32FA829-81DE-493F-AE1D-4CFF963FFA57}" type="presParOf" srcId="{E04CEC6C-DE80-4731-94BD-C76FA0C884AC}" destId="{5FE0B875-996A-423F-9642-3CE4DC1CAE28}" srcOrd="9" destOrd="0" presId="urn:microsoft.com/office/officeart/2008/layout/LinedList"/>
    <dgm:cxn modelId="{02E5DCAD-13BB-453C-A797-1ADC27DBB24B}" type="presParOf" srcId="{5FE0B875-996A-423F-9642-3CE4DC1CAE28}" destId="{90C36D67-8901-40FA-BC1E-CF408DF7C6E1}" srcOrd="0" destOrd="0" presId="urn:microsoft.com/office/officeart/2008/layout/LinedList"/>
    <dgm:cxn modelId="{096D03BE-0039-4253-AA4D-A15ED9553281}" type="presParOf" srcId="{5FE0B875-996A-423F-9642-3CE4DC1CAE28}" destId="{24E376AC-3A5E-4E33-8842-610A327B4C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926F8-396B-4BA3-BFFB-3F2224FFC94F}">
      <dsp:nvSpPr>
        <dsp:cNvPr id="0" name=""/>
        <dsp:cNvSpPr/>
      </dsp:nvSpPr>
      <dsp:spPr>
        <a:xfrm>
          <a:off x="0" y="0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Variables “GDP” and “Fertility” contained missing values</a:t>
          </a:r>
        </a:p>
      </dsp:txBody>
      <dsp:txXfrm>
        <a:off x="29376" y="29376"/>
        <a:ext cx="3489385" cy="944230"/>
      </dsp:txXfrm>
    </dsp:sp>
    <dsp:sp modelId="{505DEB40-21ED-4F3A-BF8B-C60DDAFA31F1}">
      <dsp:nvSpPr>
        <dsp:cNvPr id="0" name=""/>
        <dsp:cNvSpPr/>
      </dsp:nvSpPr>
      <dsp:spPr>
        <a:xfrm>
          <a:off x="350154" y="1142285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“GDP” contained 10% missing and “Fertility” contained 8% missing values</a:t>
          </a:r>
        </a:p>
      </dsp:txBody>
      <dsp:txXfrm>
        <a:off x="379530" y="1171661"/>
        <a:ext cx="3628184" cy="944230"/>
      </dsp:txXfrm>
    </dsp:sp>
    <dsp:sp modelId="{E271E682-0002-4BBC-99A2-9F8DB8E36EBC}">
      <dsp:nvSpPr>
        <dsp:cNvPr id="0" name=""/>
        <dsp:cNvSpPr/>
      </dsp:nvSpPr>
      <dsp:spPr>
        <a:xfrm>
          <a:off x="700309" y="2284571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Some missing values were filled by taking the mean of existing values in a country.</a:t>
          </a:r>
        </a:p>
      </dsp:txBody>
      <dsp:txXfrm>
        <a:off x="729685" y="2313947"/>
        <a:ext cx="3628185" cy="944230"/>
      </dsp:txXfrm>
    </dsp:sp>
    <dsp:sp modelId="{E7888A1A-253A-496E-9C66-9FA268342640}">
      <dsp:nvSpPr>
        <dsp:cNvPr id="0" name=""/>
        <dsp:cNvSpPr/>
      </dsp:nvSpPr>
      <dsp:spPr>
        <a:xfrm>
          <a:off x="1050464" y="3426856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Values for countries with no data were retrieved from internet sources such as World Bank and Trading Economics</a:t>
          </a:r>
        </a:p>
      </dsp:txBody>
      <dsp:txXfrm>
        <a:off x="1079840" y="3456232"/>
        <a:ext cx="3628184" cy="944230"/>
      </dsp:txXfrm>
    </dsp:sp>
    <dsp:sp modelId="{195A2D00-5E80-4EB8-842E-EABC4CC8E7F6}">
      <dsp:nvSpPr>
        <dsp:cNvPr id="0" name=""/>
        <dsp:cNvSpPr/>
      </dsp:nvSpPr>
      <dsp:spPr>
        <a:xfrm>
          <a:off x="1400619" y="4569142"/>
          <a:ext cx="4689030" cy="10029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Final total of 3% missing values in total were removed from the data set.</a:t>
          </a:r>
        </a:p>
      </dsp:txBody>
      <dsp:txXfrm>
        <a:off x="1429995" y="4598518"/>
        <a:ext cx="3628184" cy="944230"/>
      </dsp:txXfrm>
    </dsp:sp>
    <dsp:sp modelId="{F52455BE-4DF3-4ABD-8D03-E04436F130A7}">
      <dsp:nvSpPr>
        <dsp:cNvPr id="0" name=""/>
        <dsp:cNvSpPr/>
      </dsp:nvSpPr>
      <dsp:spPr>
        <a:xfrm>
          <a:off x="4037091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183777" y="732734"/>
        <a:ext cx="358566" cy="490583"/>
      </dsp:txXfrm>
    </dsp:sp>
    <dsp:sp modelId="{B942A35D-4997-4F33-AF1E-4A5FA011693D}">
      <dsp:nvSpPr>
        <dsp:cNvPr id="0" name=""/>
        <dsp:cNvSpPr/>
      </dsp:nvSpPr>
      <dsp:spPr>
        <a:xfrm>
          <a:off x="4387246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533932" y="1875020"/>
        <a:ext cx="358566" cy="490583"/>
      </dsp:txXfrm>
    </dsp:sp>
    <dsp:sp modelId="{12F85694-D493-4C84-81A3-4667DBEFFC70}">
      <dsp:nvSpPr>
        <dsp:cNvPr id="0" name=""/>
        <dsp:cNvSpPr/>
      </dsp:nvSpPr>
      <dsp:spPr>
        <a:xfrm>
          <a:off x="4737401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884087" y="3000589"/>
        <a:ext cx="358566" cy="490583"/>
      </dsp:txXfrm>
    </dsp:sp>
    <dsp:sp modelId="{DE365F68-4618-45BC-9432-4F56E1759656}">
      <dsp:nvSpPr>
        <dsp:cNvPr id="0" name=""/>
        <dsp:cNvSpPr/>
      </dsp:nvSpPr>
      <dsp:spPr>
        <a:xfrm>
          <a:off x="5087556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234242" y="4154019"/>
        <a:ext cx="358566" cy="490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A2F3A-0AAA-4369-B8BE-F39BA31361DB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10C2A-152F-4E01-9715-E420938F33B6}">
      <dsp:nvSpPr>
        <dsp:cNvPr id="0" name=""/>
        <dsp:cNvSpPr/>
      </dsp:nvSpPr>
      <dsp:spPr>
        <a:xfrm>
          <a:off x="0" y="680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Income Affects Fertility. (n.d.). Retrieved from </a:t>
          </a:r>
          <a:r>
            <a:rPr lang="en-US" sz="1500" kern="1200" dirty="0">
              <a:hlinkClick xmlns:r="http://schemas.openxmlformats.org/officeDocument/2006/relationships" r:id="rId1"/>
            </a:rPr>
            <a:t>https://ifstudies.org/blog/how-income-affects-fertility</a:t>
          </a:r>
          <a:endParaRPr lang="en-US" sz="1500" kern="1200" dirty="0"/>
        </a:p>
      </dsp:txBody>
      <dsp:txXfrm>
        <a:off x="0" y="680"/>
        <a:ext cx="6089650" cy="1114152"/>
      </dsp:txXfrm>
    </dsp:sp>
    <dsp:sp modelId="{2A6E19AC-E7B0-4613-B996-01026938989C}">
      <dsp:nvSpPr>
        <dsp:cNvPr id="0" name=""/>
        <dsp:cNvSpPr/>
      </dsp:nvSpPr>
      <dsp:spPr>
        <a:xfrm>
          <a:off x="0" y="1114833"/>
          <a:ext cx="6089650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D3A32-65DF-4639-822C-438E144D15D5}">
      <dsp:nvSpPr>
        <dsp:cNvPr id="0" name=""/>
        <dsp:cNvSpPr/>
      </dsp:nvSpPr>
      <dsp:spPr>
        <a:xfrm>
          <a:off x="0" y="1114833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0" y="1114833"/>
        <a:ext cx="6089650" cy="1114152"/>
      </dsp:txXfrm>
    </dsp:sp>
    <dsp:sp modelId="{34F927B9-BA42-4DC5-BFEE-747C4AF5CD19}">
      <dsp:nvSpPr>
        <dsp:cNvPr id="0" name=""/>
        <dsp:cNvSpPr/>
      </dsp:nvSpPr>
      <dsp:spPr>
        <a:xfrm>
          <a:off x="0" y="2228986"/>
          <a:ext cx="608965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2F499-D87E-4E9C-8C74-502D604805A6}">
      <dsp:nvSpPr>
        <dsp:cNvPr id="0" name=""/>
        <dsp:cNvSpPr/>
      </dsp:nvSpPr>
      <dsp:spPr>
        <a:xfrm>
          <a:off x="0" y="2228986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0" y="2228986"/>
        <a:ext cx="6089650" cy="1114152"/>
      </dsp:txXfrm>
    </dsp:sp>
    <dsp:sp modelId="{22D5F533-3577-4E8C-BF80-FD5D076AD13F}">
      <dsp:nvSpPr>
        <dsp:cNvPr id="0" name=""/>
        <dsp:cNvSpPr/>
      </dsp:nvSpPr>
      <dsp:spPr>
        <a:xfrm>
          <a:off x="0" y="3343138"/>
          <a:ext cx="6089650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27EDB-1150-47B4-9786-C2AA6F3F1DF4}">
      <dsp:nvSpPr>
        <dsp:cNvPr id="0" name=""/>
        <dsp:cNvSpPr/>
      </dsp:nvSpPr>
      <dsp:spPr>
        <a:xfrm>
          <a:off x="0" y="3343138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Ashraf, Q. H., Weil, D. N., &amp; Wilde, J. (2013, March). The Effect of Fertility Reduction on Economic Growth. Retrieved from </a:t>
          </a:r>
          <a:r>
            <a:rPr lang="en-US" sz="1500" kern="1200" dirty="0">
              <a:hlinkClick xmlns:r="http://schemas.openxmlformats.org/officeDocument/2006/relationships" r:id="rId2"/>
            </a:rPr>
            <a:t>https://www.ncbi.nlm.nih.gov/pmc/articles/PMC4267474/</a:t>
          </a:r>
          <a:endParaRPr lang="en-US" sz="1500" kern="1200" dirty="0"/>
        </a:p>
      </dsp:txBody>
      <dsp:txXfrm>
        <a:off x="0" y="3343138"/>
        <a:ext cx="6089650" cy="1114152"/>
      </dsp:txXfrm>
    </dsp:sp>
    <dsp:sp modelId="{96CE3470-29CA-4A7A-8BA9-6613ADFEC308}">
      <dsp:nvSpPr>
        <dsp:cNvPr id="0" name=""/>
        <dsp:cNvSpPr/>
      </dsp:nvSpPr>
      <dsp:spPr>
        <a:xfrm>
          <a:off x="0" y="4457291"/>
          <a:ext cx="608965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36D67-8901-40FA-BC1E-CF408DF7C6E1}">
      <dsp:nvSpPr>
        <dsp:cNvPr id="0" name=""/>
        <dsp:cNvSpPr/>
      </dsp:nvSpPr>
      <dsp:spPr>
        <a:xfrm>
          <a:off x="0" y="4457291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Federal Reserve Bank of St. Louis. (2016, December 12). The Link between Fertility and Income. Retrieved from </a:t>
          </a:r>
          <a:r>
            <a:rPr lang="en-US" sz="1500" kern="1200" dirty="0">
              <a:hlinkClick xmlns:r="http://schemas.openxmlformats.org/officeDocument/2006/relationships" r:id="rId3"/>
            </a:rPr>
            <a:t>https://www.stlouisfed.org/on-the-economy/2016/december/link-fertility-income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4457291"/>
        <a:ext cx="6089650" cy="111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7E0F-66E5-4A0B-99DB-5B55A375C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AB312-8063-46FE-B5E2-371E9479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C481-BFDC-4F5A-B406-62273506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E850-D7E9-4E0E-892A-42B460C4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D433-9386-454F-93B4-0FE6A1DA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27E0-BCE3-47C4-9E5B-C45637C9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BD420-62C7-4070-8E8F-3640663C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C5D7-C57F-4ECC-AF84-F8E06550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A92-F36E-40FE-A19B-93C70946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4507-EFCC-4BD5-B12F-14AB286C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DBCA5-D275-447F-8783-052292E19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017DA-A547-40AF-AD63-68428A6EA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0EB3-1502-4453-AD47-0779EC9C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D87C-75EE-42F7-A6A0-A07DFB49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B0C9-786A-4496-B596-5D7C610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089E-62EE-4C9E-BAE3-5F63B35B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292D-E6B2-4042-9B43-A655880C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E029-35AC-4211-B310-42B22C77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4ED3-9078-4FA3-B833-905C6808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CAD75-6982-4698-8A18-6ABB9636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46E6-8BDC-446F-8A03-A7C0A779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22D8-4535-437C-9191-7E87E16D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E20A-EC1B-4ED8-83A2-40D1AC0F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F5BB-D1F0-4940-8902-CF323F10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A336-9115-4907-87FD-C6F64631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4B10-0A12-4B9C-9CA3-50124F1C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3C20-CB50-43ED-8D6D-582A1F336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48FE4-7781-435B-BE08-788FBC4EF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71CE-BF63-46CB-845E-FDBB285F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3732-AF7C-4927-A72F-6B5FD3B0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4E427-DA6A-452E-87E0-B35DB14C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6676-6327-4019-BD63-2373B52F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745B-3D75-46EF-9DC6-6FEB3CDA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86552-E74C-4353-A71A-7B67BE16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97966-4F9F-4234-A3CD-686058C7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932D3-7491-45E0-85AC-25B0796E5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869AC-EFBA-4679-8C81-E0DE4E5E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FFC57-F059-443D-B98D-FF3236C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BC0A0-FC36-44F0-A4A7-E147F36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D9F3-DE8B-46CB-81D5-3A06772C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C701-B468-4546-BE88-6160F944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B2094-8C32-4EAC-8E91-62765CE0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F3E8A-2F74-42E4-803E-747E168F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B3F23-77C3-47EB-B943-31C1813D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A49AD-8D6D-4FA4-B6F9-B0782064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F5F18-9488-4301-B3BD-C30D5300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E04A-FE67-42D2-AA57-17AC953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E308-B3DC-457D-856E-A1771EA7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FB1D6-7EBC-42DA-9D7B-9707FAB4A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8F279-7036-4214-B936-CE038079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AB51-B3B3-4472-909A-2E176BC3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8D10B-7A36-4031-970E-89333184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D943-E7C0-4434-8D03-047D93A2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9355A-3E99-4CE5-8F74-9085C6166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200A1-E234-4567-A55C-6FD19930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CCD96-1CF4-4E90-8BBF-B66ABFE0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97ED5-A44F-49D6-92EF-FBCC1DC1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4D95-78BD-478C-B240-5807E975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BCCEC-5AA8-4E56-B6FD-E79B2743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EBA1-4AF1-41EE-BE77-798E1757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FA6F-D335-4DC5-B058-C9580E28F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5C94-F792-48AA-828F-DA19554EA1A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8515-952A-4883-8A46-FFAAB42D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66CE-1FE4-471D-9851-614EE02F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5577-DF0F-48A9-B3F0-A85AA70F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4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worldbank.org/indicator/NY.GDP.PCAP.PP.KD?locations=CZ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tradingeconomics.com/countries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69D8-FB56-4920-A768-A5E3CE35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latin typeface="+mj-lt"/>
                <a:ea typeface="+mj-ea"/>
                <a:cs typeface="+mj-cs"/>
              </a:rPr>
              <a:t>Fertility Trends between First &amp; Third World Countries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CB028-64DA-423A-9A28-B9AD8F1C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>
                <a:solidFill>
                  <a:srgbClr val="FFFFFF"/>
                </a:solidFill>
              </a:rPr>
              <a:t>Group2: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Chunbing Yang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Mihir Gandhi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Ruchi Parab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Sharad Sawhney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Unnaty Gandhi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35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8896A-647D-4593-B4C0-4119A990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B42F5B-F8CF-49AD-A1B7-E439668CB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74330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71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4CAB0-A861-45F1-810C-E148B22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WORLD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5BEC-2F92-450E-9DB7-189116AC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Median fertility across the world in 1964 and 2013 – 6.094 and 2.305 respectively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 fertility rate in earlier times because of literary reasons and lower cost of living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Low fertility rate in recent times due to urbanization and population scare</a:t>
            </a:r>
          </a:p>
          <a:p>
            <a:r>
              <a:rPr lang="en-US" sz="1400" dirty="0">
                <a:solidFill>
                  <a:schemeClr val="bg1"/>
                </a:solidFill>
              </a:rPr>
              <a:t>Highest fertility is seen around the African continent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Developed countries saw a plummeting fertility rate over time</a:t>
            </a:r>
          </a:p>
          <a:p>
            <a:r>
              <a:rPr lang="en-US" sz="1400" dirty="0">
                <a:solidFill>
                  <a:schemeClr val="bg1"/>
                </a:solidFill>
              </a:rPr>
              <a:t>Fertility rate if below 2.1 – “</a:t>
            </a:r>
            <a:r>
              <a:rPr lang="en-US" sz="1400">
                <a:solidFill>
                  <a:schemeClr val="bg1"/>
                </a:solidFill>
              </a:rPr>
              <a:t>baby bust” </a:t>
            </a:r>
            <a:r>
              <a:rPr lang="en-US" sz="1400" dirty="0">
                <a:solidFill>
                  <a:schemeClr val="bg1"/>
                </a:solidFill>
              </a:rPr>
              <a:t>leads to population decline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0C57D-A8B1-4CE7-ADEA-C39A6CE7C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8" t="12296" r="30722" b="14537"/>
          <a:stretch/>
        </p:blipFill>
        <p:spPr>
          <a:xfrm>
            <a:off x="5405959" y="763397"/>
            <a:ext cx="6142573" cy="4815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57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3622D-A97E-49F3-86A3-068FEC7D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GDP &amp; FERTILITY: IS DEVELOPMENT THE BEST CONTRACEPTIVE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D23D-FD41-4310-AFFF-4D4F66E0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Inverse relationship between GDP &amp; FERTILITY observed</a:t>
            </a:r>
          </a:p>
          <a:p>
            <a:r>
              <a:rPr lang="en-US" sz="1900" dirty="0">
                <a:solidFill>
                  <a:schemeClr val="bg1"/>
                </a:solidFill>
              </a:rPr>
              <a:t>Addressed as demographic –economic paradox</a:t>
            </a:r>
          </a:p>
          <a:p>
            <a:r>
              <a:rPr lang="en-US" sz="1900" dirty="0">
                <a:solidFill>
                  <a:schemeClr val="bg1"/>
                </a:solidFill>
              </a:rPr>
              <a:t>Higher GDP pulls the FERTILITY down</a:t>
            </a:r>
          </a:p>
          <a:p>
            <a:r>
              <a:rPr lang="en-US" sz="1900" dirty="0">
                <a:solidFill>
                  <a:schemeClr val="bg1"/>
                </a:solidFill>
              </a:rPr>
              <a:t>Reason: Economic &amp; Psychosocial Factors owing to Political &amp; Policy Transformations</a:t>
            </a:r>
          </a:p>
          <a:p>
            <a:r>
              <a:rPr lang="en-US" sz="1900" dirty="0">
                <a:solidFill>
                  <a:schemeClr val="bg1"/>
                </a:solidFill>
              </a:rPr>
              <a:t>Median Fertility has fallen by 62%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02A48-C67D-4642-A44E-49419B496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01" t="20047" r="334" b="14422"/>
          <a:stretch/>
        </p:blipFill>
        <p:spPr>
          <a:xfrm>
            <a:off x="5049215" y="2832635"/>
            <a:ext cx="6819132" cy="3577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57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D3839-5D79-4AA7-A1F2-641DD31F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TRENDS IN DEVELOPED, DEVELOPING &amp; UNDERDEVELOPED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7E6B-D9D0-453E-95E4-83630A5F9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Three regions-American, East Asia &amp; Pacific, Sub-Saharan</a:t>
            </a:r>
          </a:p>
          <a:p>
            <a:r>
              <a:rPr lang="en-US" sz="1700">
                <a:solidFill>
                  <a:schemeClr val="bg1"/>
                </a:solidFill>
              </a:rPr>
              <a:t>Year from 1990-2013</a:t>
            </a:r>
          </a:p>
          <a:p>
            <a:r>
              <a:rPr lang="en-US" sz="1700">
                <a:solidFill>
                  <a:schemeClr val="bg1"/>
                </a:solidFill>
              </a:rPr>
              <a:t> 95% prediction interval </a:t>
            </a:r>
          </a:p>
          <a:p>
            <a:r>
              <a:rPr lang="en-US" sz="1700">
                <a:solidFill>
                  <a:schemeClr val="bg1"/>
                </a:solidFill>
              </a:rPr>
              <a:t>Fertility of East Asia &amp; Pacific sharply decrease between 1991- 2005</a:t>
            </a:r>
          </a:p>
          <a:p>
            <a:r>
              <a:rPr lang="en-US" sz="1700">
                <a:solidFill>
                  <a:schemeClr val="bg1"/>
                </a:solidFill>
              </a:rPr>
              <a:t>Sub-Saharan demonstrated highest range for fertility drops</a:t>
            </a:r>
          </a:p>
          <a:p>
            <a:r>
              <a:rPr lang="en-US" sz="1700">
                <a:solidFill>
                  <a:schemeClr val="bg1"/>
                </a:solidFill>
              </a:rPr>
              <a:t>East Asia has widest range of fertility forecasting 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F12AB-08E5-497A-866E-878404EA0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8" t="20158" b="17527"/>
          <a:stretch/>
        </p:blipFill>
        <p:spPr>
          <a:xfrm>
            <a:off x="4852379" y="2743023"/>
            <a:ext cx="7207085" cy="3562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34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3F0C1-7399-4D23-9CF1-8D5690E3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TRENDS BETWEEN FIRST &amp; THIRD WORLD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BC9A-18D7-4FFE-BEB5-2F825076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Fertility &amp; Life Expectancy are inversely related to GDP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trend is same for both AMERICA &amp; AFRICA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Consistent with Demographic transition model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DFE90-3B63-4805-B6C2-CC43225CE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5" t="12148" r="31495" b="14537"/>
          <a:stretch/>
        </p:blipFill>
        <p:spPr>
          <a:xfrm>
            <a:off x="5401458" y="2762054"/>
            <a:ext cx="6250769" cy="3951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273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82BCE-DD3C-4CB5-B253-3A6E04BC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PUZZLING TRENDS IN AFRICA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92DF-A227-47DA-8958-215F65D6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Plateaued fertility in 1960-1990 despite rising GDP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Sharp decline in 21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century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Reason: Diffusion &amp; Social Interaction Processes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Myriad Socioeconomic &amp; Environmental Factors acted as catalysts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E4DA9899-C866-4A08-B2C7-F40FCA54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3" t="12012" r="31106" b="15617"/>
          <a:stretch/>
        </p:blipFill>
        <p:spPr>
          <a:xfrm>
            <a:off x="4823175" y="2240781"/>
            <a:ext cx="7087277" cy="4505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718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02062-61D1-49DA-A289-C620CCE5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533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30F27-C026-4DF1-B2D6-ECACF8F8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2EFD59B-F9EC-4578-89AA-8F702476C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21072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C5D6DC-059E-4034-B322-884BB3D8A909}"/>
              </a:ext>
            </a:extLst>
          </p:cNvPr>
          <p:cNvSpPr txBox="1"/>
          <p:nvPr/>
        </p:nvSpPr>
        <p:spPr>
          <a:xfrm>
            <a:off x="5459413" y="1771049"/>
            <a:ext cx="44449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Trading Economics. (2019). Indicators. Retrieved from: </a:t>
            </a:r>
          </a:p>
          <a:p>
            <a:r>
              <a:rPr lang="en-US" sz="1500" dirty="0">
                <a:hlinkClick r:id="rId7"/>
              </a:rPr>
              <a:t>https://tradingeconomics.com/countries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F755A-0617-459F-96D0-807C69750B56}"/>
              </a:ext>
            </a:extLst>
          </p:cNvPr>
          <p:cNvSpPr txBox="1"/>
          <p:nvPr/>
        </p:nvSpPr>
        <p:spPr>
          <a:xfrm>
            <a:off x="5459413" y="2885060"/>
            <a:ext cx="57294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The World Bank. (GDP per capita, PPP (constant 2011 international $)). </a:t>
            </a:r>
          </a:p>
          <a:p>
            <a:r>
              <a:rPr lang="en-US" sz="1500" dirty="0"/>
              <a:t>Retrieved from:</a:t>
            </a:r>
          </a:p>
          <a:p>
            <a:r>
              <a:rPr lang="en-US" sz="1500" dirty="0">
                <a:hlinkClick r:id="rId8"/>
              </a:rPr>
              <a:t>https://data.worldbank.org/indicator/NY.GDP.PCAP.PP.KD?locations=CZ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225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Fertility Trends between First &amp; Third World Countries</vt:lpstr>
      <vt:lpstr>DATA CLEANING</vt:lpstr>
      <vt:lpstr>WORLD TRENDS</vt:lpstr>
      <vt:lpstr>GDP &amp; FERTILITY: IS DEVELOPMENT THE BEST CONTRACEPTIVE</vt:lpstr>
      <vt:lpstr>TRENDS IN DEVELOPED, DEVELOPING &amp; UNDERDEVELOPED COUNTRIES</vt:lpstr>
      <vt:lpstr>TRENDS BETWEEN FIRST &amp; THIRD WORLD COUNTRIES</vt:lpstr>
      <vt:lpstr>PUZZLING TRENDS IN AFRICA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Fertility Trends between First &amp; Third World Countries</dc:title>
  <dc:creator>Mihir Gandhi</dc:creator>
  <cp:lastModifiedBy>Unnaty Gandhi</cp:lastModifiedBy>
  <cp:revision>8</cp:revision>
  <dcterms:created xsi:type="dcterms:W3CDTF">2019-03-29T03:04:29Z</dcterms:created>
  <dcterms:modified xsi:type="dcterms:W3CDTF">2019-03-29T07:14:11Z</dcterms:modified>
</cp:coreProperties>
</file>