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52F51-C29D-4CC9-955C-4E55D06BEF86}" v="25" dt="2019-03-28T16:58:3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ir Gandhi" userId="c8cd0b6a8f7407be" providerId="LiveId" clId="{71152F51-C29D-4CC9-955C-4E55D06BEF86}"/>
    <pc:docChg chg="modSld modMainMaster">
      <pc:chgData name="Mihir Gandhi" userId="c8cd0b6a8f7407be" providerId="LiveId" clId="{71152F51-C29D-4CC9-955C-4E55D06BEF86}" dt="2019-03-28T16:58:34.146" v="24"/>
      <pc:docMkLst>
        <pc:docMk/>
      </pc:docMkLst>
      <pc:sldChg chg="modSp modTransition">
        <pc:chgData name="Mihir Gandhi" userId="c8cd0b6a8f7407be" providerId="LiveId" clId="{71152F51-C29D-4CC9-955C-4E55D06BEF86}" dt="2019-03-28T16:55:38.987" v="14"/>
        <pc:sldMkLst>
          <pc:docMk/>
          <pc:sldMk cId="2507802622" sldId="256"/>
        </pc:sldMkLst>
        <pc:spChg chg="mod">
          <ac:chgData name="Mihir Gandhi" userId="c8cd0b6a8f7407be" providerId="LiveId" clId="{71152F51-C29D-4CC9-955C-4E55D06BEF86}" dt="2019-03-28T16:52:11.428" v="10" actId="20577"/>
          <ac:spMkLst>
            <pc:docMk/>
            <pc:sldMk cId="2507802622" sldId="256"/>
            <ac:spMk id="3" creationId="{D6DFAF16-4926-4A0B-82BD-2115F0FB0B2E}"/>
          </ac:spMkLst>
        </pc:spChg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2068575917" sldId="257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3457969620" sldId="258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307495331" sldId="259"/>
        </pc:sldMkLst>
      </pc:sldChg>
      <pc:sldChg chg="modTransition modAnim">
        <pc:chgData name="Mihir Gandhi" userId="c8cd0b6a8f7407be" providerId="LiveId" clId="{71152F51-C29D-4CC9-955C-4E55D06BEF86}" dt="2019-03-28T16:58:34.146" v="24"/>
        <pc:sldMkLst>
          <pc:docMk/>
          <pc:sldMk cId="1957755618" sldId="260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1554602017" sldId="261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2139677926" sldId="262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1861219943" sldId="263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1775615640" sldId="264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3235410722" sldId="265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872211960" sldId="266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153119568" sldId="267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57646489" sldId="268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3951879509" sldId="269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3840639821" sldId="270"/>
        </pc:sldMkLst>
      </pc:sldChg>
      <pc:sldChg chg="modTransition">
        <pc:chgData name="Mihir Gandhi" userId="c8cd0b6a8f7407be" providerId="LiveId" clId="{71152F51-C29D-4CC9-955C-4E55D06BEF86}" dt="2019-03-28T16:55:38.987" v="14"/>
        <pc:sldMkLst>
          <pc:docMk/>
          <pc:sldMk cId="739628918" sldId="271"/>
        </pc:sldMkLst>
      </pc:sldChg>
      <pc:sldMasterChg chg="modTransition modSldLayout">
        <pc:chgData name="Mihir Gandhi" userId="c8cd0b6a8f7407be" providerId="LiveId" clId="{71152F51-C29D-4CC9-955C-4E55D06BEF86}" dt="2019-03-28T16:55:38.987" v="14"/>
        <pc:sldMasterMkLst>
          <pc:docMk/>
          <pc:sldMasterMk cId="0" sldId="2147483648"/>
        </pc:sldMasterMkLst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Mihir Gandhi" userId="c8cd0b6a8f7407be" providerId="LiveId" clId="{71152F51-C29D-4CC9-955C-4E55D06BEF86}" dt="2019-03-28T16:55:38.987" v="14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8BFEF-CE89-4D80-AB05-159B4F8EBDA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0B1A9-5876-4264-9584-493017E6501B}">
      <dgm:prSet phldrT="[Text]"/>
      <dgm:spPr/>
      <dgm:t>
        <a:bodyPr/>
        <a:lstStyle/>
        <a:p>
          <a:r>
            <a:rPr lang="en-US" dirty="0"/>
            <a:t>Missing and NA Values</a:t>
          </a:r>
        </a:p>
      </dgm:t>
    </dgm:pt>
    <dgm:pt modelId="{7F768E48-0A39-460B-B55B-2EC5B45D534B}" type="parTrans" cxnId="{E2774F9F-ACC1-41C2-985F-C337427D10A7}">
      <dgm:prSet/>
      <dgm:spPr/>
      <dgm:t>
        <a:bodyPr/>
        <a:lstStyle/>
        <a:p>
          <a:endParaRPr lang="en-US"/>
        </a:p>
      </dgm:t>
    </dgm:pt>
    <dgm:pt modelId="{C99E5F60-20EA-426E-BAB6-FBC29A7ECB79}" type="sibTrans" cxnId="{E2774F9F-ACC1-41C2-985F-C337427D10A7}">
      <dgm:prSet/>
      <dgm:spPr/>
      <dgm:t>
        <a:bodyPr/>
        <a:lstStyle/>
        <a:p>
          <a:endParaRPr lang="en-US"/>
        </a:p>
      </dgm:t>
    </dgm:pt>
    <dgm:pt modelId="{CC2F8385-41B7-4815-B810-D96E90776192}">
      <dgm:prSet phldrT="[Text]"/>
      <dgm:spPr/>
      <dgm:t>
        <a:bodyPr/>
        <a:lstStyle/>
        <a:p>
          <a:r>
            <a:rPr lang="en-US" dirty="0"/>
            <a:t>No NA values present in the dataset. Checked by [is.na] function</a:t>
          </a:r>
        </a:p>
      </dgm:t>
    </dgm:pt>
    <dgm:pt modelId="{81BE4663-96DE-4BB2-A072-1F7131967851}" type="parTrans" cxnId="{E6BA7DE2-C61A-4A1F-9423-E042CA668F71}">
      <dgm:prSet/>
      <dgm:spPr/>
      <dgm:t>
        <a:bodyPr/>
        <a:lstStyle/>
        <a:p>
          <a:endParaRPr lang="en-US"/>
        </a:p>
      </dgm:t>
    </dgm:pt>
    <dgm:pt modelId="{3425C1F9-F4E7-4935-AFC5-C45E9AEAED0A}" type="sibTrans" cxnId="{E6BA7DE2-C61A-4A1F-9423-E042CA668F71}">
      <dgm:prSet/>
      <dgm:spPr/>
      <dgm:t>
        <a:bodyPr/>
        <a:lstStyle/>
        <a:p>
          <a:endParaRPr lang="en-US"/>
        </a:p>
      </dgm:t>
    </dgm:pt>
    <dgm:pt modelId="{825AE152-51C7-47BF-9689-FDCA3E8D50DC}">
      <dgm:prSet phldrT="[Text]"/>
      <dgm:spPr/>
      <dgm:t>
        <a:bodyPr/>
        <a:lstStyle/>
        <a:p>
          <a:r>
            <a:rPr lang="en-US" dirty="0"/>
            <a:t>No missing values present. Checked for [blanks] in Excel</a:t>
          </a:r>
        </a:p>
      </dgm:t>
    </dgm:pt>
    <dgm:pt modelId="{0FD2A290-ACBF-44E1-A829-A607BFBE5061}" type="parTrans" cxnId="{A8C2BAE2-B71E-4D7F-BE53-6A45F85B0764}">
      <dgm:prSet/>
      <dgm:spPr/>
      <dgm:t>
        <a:bodyPr/>
        <a:lstStyle/>
        <a:p>
          <a:endParaRPr lang="en-US"/>
        </a:p>
      </dgm:t>
    </dgm:pt>
    <dgm:pt modelId="{6A58FC14-16E1-4373-870A-4636F1FEC6D9}" type="sibTrans" cxnId="{A8C2BAE2-B71E-4D7F-BE53-6A45F85B0764}">
      <dgm:prSet/>
      <dgm:spPr/>
      <dgm:t>
        <a:bodyPr/>
        <a:lstStyle/>
        <a:p>
          <a:endParaRPr lang="en-US"/>
        </a:p>
      </dgm:t>
    </dgm:pt>
    <dgm:pt modelId="{D8B077AD-C8D1-4425-93C7-4BCF4E1C2E23}">
      <dgm:prSet phldrT="[Text]"/>
      <dgm:spPr/>
      <dgm:t>
        <a:bodyPr/>
        <a:lstStyle/>
        <a:p>
          <a:r>
            <a:rPr lang="en-US" dirty="0"/>
            <a:t>Typos</a:t>
          </a:r>
        </a:p>
      </dgm:t>
    </dgm:pt>
    <dgm:pt modelId="{CABC914D-488E-4958-AF5B-7293738EAA9A}" type="parTrans" cxnId="{56C1A37B-6C60-4881-9B9A-70AF70E27C63}">
      <dgm:prSet/>
      <dgm:spPr/>
      <dgm:t>
        <a:bodyPr/>
        <a:lstStyle/>
        <a:p>
          <a:endParaRPr lang="en-US"/>
        </a:p>
      </dgm:t>
    </dgm:pt>
    <dgm:pt modelId="{7FBE18A8-4274-4F3C-AC75-94BAC386AD39}" type="sibTrans" cxnId="{56C1A37B-6C60-4881-9B9A-70AF70E27C63}">
      <dgm:prSet/>
      <dgm:spPr/>
      <dgm:t>
        <a:bodyPr/>
        <a:lstStyle/>
        <a:p>
          <a:endParaRPr lang="en-US"/>
        </a:p>
      </dgm:t>
    </dgm:pt>
    <dgm:pt modelId="{637FDB3C-2F4D-454D-8B2E-4CEEBCC6E9E1}">
      <dgm:prSet phldrT="[Text]"/>
      <dgm:spPr/>
      <dgm:t>
        <a:bodyPr/>
        <a:lstStyle/>
        <a:p>
          <a:r>
            <a:rPr lang="en-US" dirty="0"/>
            <a:t>Outlier found in “bedrooms” was 33.</a:t>
          </a:r>
        </a:p>
      </dgm:t>
    </dgm:pt>
    <dgm:pt modelId="{1A0464CA-6F41-431D-A447-57BC900B5548}" type="parTrans" cxnId="{3E64DF8A-0C8C-4D6E-A31B-83E29375AB84}">
      <dgm:prSet/>
      <dgm:spPr/>
      <dgm:t>
        <a:bodyPr/>
        <a:lstStyle/>
        <a:p>
          <a:endParaRPr lang="en-US"/>
        </a:p>
      </dgm:t>
    </dgm:pt>
    <dgm:pt modelId="{60559441-84CA-4002-A005-89A0CE518569}" type="sibTrans" cxnId="{3E64DF8A-0C8C-4D6E-A31B-83E29375AB84}">
      <dgm:prSet/>
      <dgm:spPr/>
      <dgm:t>
        <a:bodyPr/>
        <a:lstStyle/>
        <a:p>
          <a:endParaRPr lang="en-US"/>
        </a:p>
      </dgm:t>
    </dgm:pt>
    <dgm:pt modelId="{10C04DA6-ADA0-4F2B-BC63-EA9610EDEBBB}">
      <dgm:prSet phldrT="[Text]"/>
      <dgm:spPr/>
      <dgm:t>
        <a:bodyPr/>
        <a:lstStyle/>
        <a:p>
          <a:r>
            <a:rPr lang="en-US" dirty="0"/>
            <a:t>Converted 33 to 3 and added to the dataset.</a:t>
          </a:r>
        </a:p>
      </dgm:t>
    </dgm:pt>
    <dgm:pt modelId="{7208B8DA-B754-4267-A7F3-54647D5FA545}" type="parTrans" cxnId="{1295C0FD-25E3-41F4-8EE1-E0B7BFED7D3D}">
      <dgm:prSet/>
      <dgm:spPr/>
      <dgm:t>
        <a:bodyPr/>
        <a:lstStyle/>
        <a:p>
          <a:endParaRPr lang="en-US"/>
        </a:p>
      </dgm:t>
    </dgm:pt>
    <dgm:pt modelId="{FCEC2024-83FC-4F3B-B716-55AD11BFF8D7}" type="sibTrans" cxnId="{1295C0FD-25E3-41F4-8EE1-E0B7BFED7D3D}">
      <dgm:prSet/>
      <dgm:spPr/>
      <dgm:t>
        <a:bodyPr/>
        <a:lstStyle/>
        <a:p>
          <a:endParaRPr lang="en-US"/>
        </a:p>
      </dgm:t>
    </dgm:pt>
    <dgm:pt modelId="{CA0AFE6C-55CE-466D-AA9A-C07895A91DAD}">
      <dgm:prSet/>
      <dgm:spPr/>
      <dgm:t>
        <a:bodyPr/>
        <a:lstStyle/>
        <a:p>
          <a:r>
            <a:rPr lang="en-US" dirty="0"/>
            <a:t>Outliers</a:t>
          </a:r>
        </a:p>
      </dgm:t>
    </dgm:pt>
    <dgm:pt modelId="{E61BFEAF-485A-4431-B04C-40FF066ADD50}" type="parTrans" cxnId="{DCA6DF23-9D43-4BD2-AE78-A07ED2698F2E}">
      <dgm:prSet/>
      <dgm:spPr/>
    </dgm:pt>
    <dgm:pt modelId="{15F68E3D-5941-49B5-838A-15618F4A7477}" type="sibTrans" cxnId="{DCA6DF23-9D43-4BD2-AE78-A07ED2698F2E}">
      <dgm:prSet/>
      <dgm:spPr/>
    </dgm:pt>
    <dgm:pt modelId="{20E3DA07-742D-4EA4-BC54-8AAB22D8F728}">
      <dgm:prSet/>
      <dgm:spPr/>
      <dgm:t>
        <a:bodyPr/>
        <a:lstStyle/>
        <a:p>
          <a:r>
            <a:rPr lang="en-US" dirty="0"/>
            <a:t>Outliers checked with the help of boxplots</a:t>
          </a:r>
        </a:p>
      </dgm:t>
    </dgm:pt>
    <dgm:pt modelId="{8A225204-BD57-46AC-BC62-1B9F22A23BF0}" type="parTrans" cxnId="{23D261C9-89D3-4C4D-83F8-7E14FC617CC4}">
      <dgm:prSet/>
      <dgm:spPr/>
    </dgm:pt>
    <dgm:pt modelId="{5411C330-D701-4C4D-BEF1-7BB528F70F90}" type="sibTrans" cxnId="{23D261C9-89D3-4C4D-83F8-7E14FC617CC4}">
      <dgm:prSet/>
      <dgm:spPr/>
    </dgm:pt>
    <dgm:pt modelId="{D343D1EE-D963-45E5-B9C7-6B68D49EDF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Variables group as per the range of values</a:t>
          </a:r>
        </a:p>
      </dgm:t>
    </dgm:pt>
    <dgm:pt modelId="{2EC97EB2-94C5-4E7C-8938-EB1263D128E7}" type="parTrans" cxnId="{FC984F84-8880-454E-9252-0E789ED4660A}">
      <dgm:prSet/>
      <dgm:spPr/>
    </dgm:pt>
    <dgm:pt modelId="{4530274E-7103-402D-91DF-8769CBF3A63C}" type="sibTrans" cxnId="{FC984F84-8880-454E-9252-0E789ED4660A}">
      <dgm:prSet/>
      <dgm:spPr/>
    </dgm:pt>
    <dgm:pt modelId="{BF79A79A-2261-480C-A268-20FD9FFF85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No outliers were removed due to closeness to the cluster</a:t>
          </a:r>
        </a:p>
      </dgm:t>
    </dgm:pt>
    <dgm:pt modelId="{26FC744D-DF9C-442C-B52E-486436FFC60C}" type="parTrans" cxnId="{1362B6E2-B55F-43D9-8E44-01B6A62ABF58}">
      <dgm:prSet/>
      <dgm:spPr/>
    </dgm:pt>
    <dgm:pt modelId="{E1BC9272-3B9D-4443-AE8D-2AD09EAA5EE4}" type="sibTrans" cxnId="{1362B6E2-B55F-43D9-8E44-01B6A62ABF58}">
      <dgm:prSet/>
      <dgm:spPr/>
    </dgm:pt>
    <dgm:pt modelId="{715ADA46-FAB8-45E1-9A8B-2ED058073A23}">
      <dgm:prSet phldrT="[Text]"/>
      <dgm:spPr/>
      <dgm:t>
        <a:bodyPr/>
        <a:lstStyle/>
        <a:p>
          <a:r>
            <a:rPr lang="en-US" dirty="0"/>
            <a:t>Checking with corresponding row assumed as a typo.</a:t>
          </a:r>
        </a:p>
      </dgm:t>
    </dgm:pt>
    <dgm:pt modelId="{7C954BC6-BCE1-4E2A-AB25-4CA83AE278EF}" type="parTrans" cxnId="{4E97BE5D-2701-4A75-B47F-4DC95882FA5D}">
      <dgm:prSet/>
      <dgm:spPr/>
    </dgm:pt>
    <dgm:pt modelId="{5F56AAE0-5B04-44E7-A2FC-1A2B60111F16}" type="sibTrans" cxnId="{4E97BE5D-2701-4A75-B47F-4DC95882FA5D}">
      <dgm:prSet/>
      <dgm:spPr/>
    </dgm:pt>
    <dgm:pt modelId="{8519E6CB-5B24-4C3B-AC0B-E1E202DD5E9A}" type="pres">
      <dgm:prSet presAssocID="{A7F8BFEF-CE89-4D80-AB05-159B4F8EBDAB}" presName="Name0" presStyleCnt="0">
        <dgm:presLayoutVars>
          <dgm:dir/>
          <dgm:animLvl val="lvl"/>
          <dgm:resizeHandles/>
        </dgm:presLayoutVars>
      </dgm:prSet>
      <dgm:spPr/>
    </dgm:pt>
    <dgm:pt modelId="{D27A98C0-3341-417D-8151-58FD6497DF92}" type="pres">
      <dgm:prSet presAssocID="{1A40B1A9-5876-4264-9584-493017E6501B}" presName="linNode" presStyleCnt="0"/>
      <dgm:spPr/>
    </dgm:pt>
    <dgm:pt modelId="{ACC7FBE5-DD67-4AE0-8F58-7FAAF02BE669}" type="pres">
      <dgm:prSet presAssocID="{1A40B1A9-5876-4264-9584-493017E6501B}" presName="parentShp" presStyleLbl="node1" presStyleIdx="0" presStyleCnt="3">
        <dgm:presLayoutVars>
          <dgm:bulletEnabled val="1"/>
        </dgm:presLayoutVars>
      </dgm:prSet>
      <dgm:spPr/>
    </dgm:pt>
    <dgm:pt modelId="{AAD8473A-DFD2-463F-B289-3BBC9F0894E2}" type="pres">
      <dgm:prSet presAssocID="{1A40B1A9-5876-4264-9584-493017E6501B}" presName="childShp" presStyleLbl="bgAccFollowNode1" presStyleIdx="0" presStyleCnt="3">
        <dgm:presLayoutVars>
          <dgm:bulletEnabled val="1"/>
        </dgm:presLayoutVars>
      </dgm:prSet>
      <dgm:spPr/>
    </dgm:pt>
    <dgm:pt modelId="{10C3CBD3-4CF0-4B14-976D-70AD84590AB3}" type="pres">
      <dgm:prSet presAssocID="{C99E5F60-20EA-426E-BAB6-FBC29A7ECB79}" presName="spacing" presStyleCnt="0"/>
      <dgm:spPr/>
    </dgm:pt>
    <dgm:pt modelId="{640C9CF0-7A5F-4FB2-9FFB-2E048967265B}" type="pres">
      <dgm:prSet presAssocID="{CA0AFE6C-55CE-466D-AA9A-C07895A91DAD}" presName="linNode" presStyleCnt="0"/>
      <dgm:spPr/>
    </dgm:pt>
    <dgm:pt modelId="{A38437D3-74FE-461D-8F92-B4191E80D424}" type="pres">
      <dgm:prSet presAssocID="{CA0AFE6C-55CE-466D-AA9A-C07895A91DAD}" presName="parentShp" presStyleLbl="node1" presStyleIdx="1" presStyleCnt="3">
        <dgm:presLayoutVars>
          <dgm:bulletEnabled val="1"/>
        </dgm:presLayoutVars>
      </dgm:prSet>
      <dgm:spPr/>
    </dgm:pt>
    <dgm:pt modelId="{30EAF74A-D0E4-418D-B41A-C8A6826DCA39}" type="pres">
      <dgm:prSet presAssocID="{CA0AFE6C-55CE-466D-AA9A-C07895A91DAD}" presName="childShp" presStyleLbl="bgAccFollowNode1" presStyleIdx="1" presStyleCnt="3">
        <dgm:presLayoutVars>
          <dgm:bulletEnabled val="1"/>
        </dgm:presLayoutVars>
      </dgm:prSet>
      <dgm:spPr/>
    </dgm:pt>
    <dgm:pt modelId="{2E2B9F75-A8C4-4CEB-98B1-EDCD17A49648}" type="pres">
      <dgm:prSet presAssocID="{15F68E3D-5941-49B5-838A-15618F4A7477}" presName="spacing" presStyleCnt="0"/>
      <dgm:spPr/>
    </dgm:pt>
    <dgm:pt modelId="{29F7C53F-F3C6-49DF-9D2E-7FDEBD43A556}" type="pres">
      <dgm:prSet presAssocID="{D8B077AD-C8D1-4425-93C7-4BCF4E1C2E23}" presName="linNode" presStyleCnt="0"/>
      <dgm:spPr/>
    </dgm:pt>
    <dgm:pt modelId="{E7388D86-74CE-4FBF-9F37-E82F032BAE76}" type="pres">
      <dgm:prSet presAssocID="{D8B077AD-C8D1-4425-93C7-4BCF4E1C2E23}" presName="parentShp" presStyleLbl="node1" presStyleIdx="2" presStyleCnt="3">
        <dgm:presLayoutVars>
          <dgm:bulletEnabled val="1"/>
        </dgm:presLayoutVars>
      </dgm:prSet>
      <dgm:spPr/>
    </dgm:pt>
    <dgm:pt modelId="{E0250AB2-72AA-4387-9CCA-17CECF61B870}" type="pres">
      <dgm:prSet presAssocID="{D8B077AD-C8D1-4425-93C7-4BCF4E1C2E23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7D5CA821-448F-4754-993F-23EACF94FCFA}" type="presOf" srcId="{715ADA46-FAB8-45E1-9A8B-2ED058073A23}" destId="{E0250AB2-72AA-4387-9CCA-17CECF61B870}" srcOrd="0" destOrd="1" presId="urn:microsoft.com/office/officeart/2005/8/layout/vList6"/>
    <dgm:cxn modelId="{DCA6DF23-9D43-4BD2-AE78-A07ED2698F2E}" srcId="{A7F8BFEF-CE89-4D80-AB05-159B4F8EBDAB}" destId="{CA0AFE6C-55CE-466D-AA9A-C07895A91DAD}" srcOrd="1" destOrd="0" parTransId="{E61BFEAF-485A-4431-B04C-40FF066ADD50}" sibTransId="{15F68E3D-5941-49B5-838A-15618F4A7477}"/>
    <dgm:cxn modelId="{02D96924-35D9-41FA-9C9C-8FF838647E5B}" type="presOf" srcId="{D8B077AD-C8D1-4425-93C7-4BCF4E1C2E23}" destId="{E7388D86-74CE-4FBF-9F37-E82F032BAE76}" srcOrd="0" destOrd="0" presId="urn:microsoft.com/office/officeart/2005/8/layout/vList6"/>
    <dgm:cxn modelId="{2FD3AF36-EF25-4CFC-B1CE-2905D7BD5EFF}" type="presOf" srcId="{825AE152-51C7-47BF-9689-FDCA3E8D50DC}" destId="{AAD8473A-DFD2-463F-B289-3BBC9F0894E2}" srcOrd="0" destOrd="1" presId="urn:microsoft.com/office/officeart/2005/8/layout/vList6"/>
    <dgm:cxn modelId="{B644E839-61B5-4133-9967-CA777CF0C3B6}" type="presOf" srcId="{637FDB3C-2F4D-454D-8B2E-4CEEBCC6E9E1}" destId="{E0250AB2-72AA-4387-9CCA-17CECF61B870}" srcOrd="0" destOrd="0" presId="urn:microsoft.com/office/officeart/2005/8/layout/vList6"/>
    <dgm:cxn modelId="{4E97BE5D-2701-4A75-B47F-4DC95882FA5D}" srcId="{D8B077AD-C8D1-4425-93C7-4BCF4E1C2E23}" destId="{715ADA46-FAB8-45E1-9A8B-2ED058073A23}" srcOrd="1" destOrd="0" parTransId="{7C954BC6-BCE1-4E2A-AB25-4CA83AE278EF}" sibTransId="{5F56AAE0-5B04-44E7-A2FC-1A2B60111F16}"/>
    <dgm:cxn modelId="{3D43F946-FAA4-447A-89F1-BCFEF21F52E9}" type="presOf" srcId="{20E3DA07-742D-4EA4-BC54-8AAB22D8F728}" destId="{30EAF74A-D0E4-418D-B41A-C8A6826DCA39}" srcOrd="0" destOrd="0" presId="urn:microsoft.com/office/officeart/2005/8/layout/vList6"/>
    <dgm:cxn modelId="{99D47F73-B9FF-4FE1-8162-734CB873542A}" type="presOf" srcId="{10C04DA6-ADA0-4F2B-BC63-EA9610EDEBBB}" destId="{E0250AB2-72AA-4387-9CCA-17CECF61B870}" srcOrd="0" destOrd="2" presId="urn:microsoft.com/office/officeart/2005/8/layout/vList6"/>
    <dgm:cxn modelId="{56C1A37B-6C60-4881-9B9A-70AF70E27C63}" srcId="{A7F8BFEF-CE89-4D80-AB05-159B4F8EBDAB}" destId="{D8B077AD-C8D1-4425-93C7-4BCF4E1C2E23}" srcOrd="2" destOrd="0" parTransId="{CABC914D-488E-4958-AF5B-7293738EAA9A}" sibTransId="{7FBE18A8-4274-4F3C-AC75-94BAC386AD39}"/>
    <dgm:cxn modelId="{FC984F84-8880-454E-9252-0E789ED4660A}" srcId="{CA0AFE6C-55CE-466D-AA9A-C07895A91DAD}" destId="{D343D1EE-D963-45E5-B9C7-6B68D49EDF65}" srcOrd="1" destOrd="0" parTransId="{2EC97EB2-94C5-4E7C-8938-EB1263D128E7}" sibTransId="{4530274E-7103-402D-91DF-8769CBF3A63C}"/>
    <dgm:cxn modelId="{3E64DF8A-0C8C-4D6E-A31B-83E29375AB84}" srcId="{D8B077AD-C8D1-4425-93C7-4BCF4E1C2E23}" destId="{637FDB3C-2F4D-454D-8B2E-4CEEBCC6E9E1}" srcOrd="0" destOrd="0" parTransId="{1A0464CA-6F41-431D-A447-57BC900B5548}" sibTransId="{60559441-84CA-4002-A005-89A0CE518569}"/>
    <dgm:cxn modelId="{4FC09191-3DC8-4C34-AC6B-05171972D5DF}" type="presOf" srcId="{A7F8BFEF-CE89-4D80-AB05-159B4F8EBDAB}" destId="{8519E6CB-5B24-4C3B-AC0B-E1E202DD5E9A}" srcOrd="0" destOrd="0" presId="urn:microsoft.com/office/officeart/2005/8/layout/vList6"/>
    <dgm:cxn modelId="{E2774F9F-ACC1-41C2-985F-C337427D10A7}" srcId="{A7F8BFEF-CE89-4D80-AB05-159B4F8EBDAB}" destId="{1A40B1A9-5876-4264-9584-493017E6501B}" srcOrd="0" destOrd="0" parTransId="{7F768E48-0A39-460B-B55B-2EC5B45D534B}" sibTransId="{C99E5F60-20EA-426E-BAB6-FBC29A7ECB79}"/>
    <dgm:cxn modelId="{9647C3A5-0CCA-4655-B06B-5B2ADB151324}" type="presOf" srcId="{CC2F8385-41B7-4815-B810-D96E90776192}" destId="{AAD8473A-DFD2-463F-B289-3BBC9F0894E2}" srcOrd="0" destOrd="0" presId="urn:microsoft.com/office/officeart/2005/8/layout/vList6"/>
    <dgm:cxn modelId="{913FBDBE-FB80-49F1-91EC-799A3A04B099}" type="presOf" srcId="{CA0AFE6C-55CE-466D-AA9A-C07895A91DAD}" destId="{A38437D3-74FE-461D-8F92-B4191E80D424}" srcOrd="0" destOrd="0" presId="urn:microsoft.com/office/officeart/2005/8/layout/vList6"/>
    <dgm:cxn modelId="{51C0C0C5-B14D-49E7-9E5C-406B501AC06B}" type="presOf" srcId="{BF79A79A-2261-480C-A268-20FD9FFF852C}" destId="{30EAF74A-D0E4-418D-B41A-C8A6826DCA39}" srcOrd="0" destOrd="2" presId="urn:microsoft.com/office/officeart/2005/8/layout/vList6"/>
    <dgm:cxn modelId="{23D261C9-89D3-4C4D-83F8-7E14FC617CC4}" srcId="{CA0AFE6C-55CE-466D-AA9A-C07895A91DAD}" destId="{20E3DA07-742D-4EA4-BC54-8AAB22D8F728}" srcOrd="0" destOrd="0" parTransId="{8A225204-BD57-46AC-BC62-1B9F22A23BF0}" sibTransId="{5411C330-D701-4C4D-BEF1-7BB528F70F90}"/>
    <dgm:cxn modelId="{4A2AC7D5-3374-467D-9E5F-286989884D52}" type="presOf" srcId="{1A40B1A9-5876-4264-9584-493017E6501B}" destId="{ACC7FBE5-DD67-4AE0-8F58-7FAAF02BE669}" srcOrd="0" destOrd="0" presId="urn:microsoft.com/office/officeart/2005/8/layout/vList6"/>
    <dgm:cxn modelId="{E6BA7DE2-C61A-4A1F-9423-E042CA668F71}" srcId="{1A40B1A9-5876-4264-9584-493017E6501B}" destId="{CC2F8385-41B7-4815-B810-D96E90776192}" srcOrd="0" destOrd="0" parTransId="{81BE4663-96DE-4BB2-A072-1F7131967851}" sibTransId="{3425C1F9-F4E7-4935-AFC5-C45E9AEAED0A}"/>
    <dgm:cxn modelId="{1362B6E2-B55F-43D9-8E44-01B6A62ABF58}" srcId="{CA0AFE6C-55CE-466D-AA9A-C07895A91DAD}" destId="{BF79A79A-2261-480C-A268-20FD9FFF852C}" srcOrd="2" destOrd="0" parTransId="{26FC744D-DF9C-442C-B52E-486436FFC60C}" sibTransId="{E1BC9272-3B9D-4443-AE8D-2AD09EAA5EE4}"/>
    <dgm:cxn modelId="{A8C2BAE2-B71E-4D7F-BE53-6A45F85B0764}" srcId="{1A40B1A9-5876-4264-9584-493017E6501B}" destId="{825AE152-51C7-47BF-9689-FDCA3E8D50DC}" srcOrd="1" destOrd="0" parTransId="{0FD2A290-ACBF-44E1-A829-A607BFBE5061}" sibTransId="{6A58FC14-16E1-4373-870A-4636F1FEC6D9}"/>
    <dgm:cxn modelId="{C0DA7EF8-E9D4-4AC0-907E-F5969BE08DFE}" type="presOf" srcId="{D343D1EE-D963-45E5-B9C7-6B68D49EDF65}" destId="{30EAF74A-D0E4-418D-B41A-C8A6826DCA39}" srcOrd="0" destOrd="1" presId="urn:microsoft.com/office/officeart/2005/8/layout/vList6"/>
    <dgm:cxn modelId="{1295C0FD-25E3-41F4-8EE1-E0B7BFED7D3D}" srcId="{D8B077AD-C8D1-4425-93C7-4BCF4E1C2E23}" destId="{10C04DA6-ADA0-4F2B-BC63-EA9610EDEBBB}" srcOrd="2" destOrd="0" parTransId="{7208B8DA-B754-4267-A7F3-54647D5FA545}" sibTransId="{FCEC2024-83FC-4F3B-B716-55AD11BFF8D7}"/>
    <dgm:cxn modelId="{E1FBEDAD-D262-420A-92E1-185B611BA56B}" type="presParOf" srcId="{8519E6CB-5B24-4C3B-AC0B-E1E202DD5E9A}" destId="{D27A98C0-3341-417D-8151-58FD6497DF92}" srcOrd="0" destOrd="0" presId="urn:microsoft.com/office/officeart/2005/8/layout/vList6"/>
    <dgm:cxn modelId="{56A43525-E136-4A52-9E3C-6B1CADBC7580}" type="presParOf" srcId="{D27A98C0-3341-417D-8151-58FD6497DF92}" destId="{ACC7FBE5-DD67-4AE0-8F58-7FAAF02BE669}" srcOrd="0" destOrd="0" presId="urn:microsoft.com/office/officeart/2005/8/layout/vList6"/>
    <dgm:cxn modelId="{397C54D0-7E0C-4296-A6F5-9E9BEAC3B59F}" type="presParOf" srcId="{D27A98C0-3341-417D-8151-58FD6497DF92}" destId="{AAD8473A-DFD2-463F-B289-3BBC9F0894E2}" srcOrd="1" destOrd="0" presId="urn:microsoft.com/office/officeart/2005/8/layout/vList6"/>
    <dgm:cxn modelId="{ABD8C6FC-8501-47F9-A952-7A09EB4732A5}" type="presParOf" srcId="{8519E6CB-5B24-4C3B-AC0B-E1E202DD5E9A}" destId="{10C3CBD3-4CF0-4B14-976D-70AD84590AB3}" srcOrd="1" destOrd="0" presId="urn:microsoft.com/office/officeart/2005/8/layout/vList6"/>
    <dgm:cxn modelId="{C8F30286-2118-4723-86FC-A6F02A47C6E2}" type="presParOf" srcId="{8519E6CB-5B24-4C3B-AC0B-E1E202DD5E9A}" destId="{640C9CF0-7A5F-4FB2-9FFB-2E048967265B}" srcOrd="2" destOrd="0" presId="urn:microsoft.com/office/officeart/2005/8/layout/vList6"/>
    <dgm:cxn modelId="{B4F49E0F-6D2C-45FE-9B45-05453B54476D}" type="presParOf" srcId="{640C9CF0-7A5F-4FB2-9FFB-2E048967265B}" destId="{A38437D3-74FE-461D-8F92-B4191E80D424}" srcOrd="0" destOrd="0" presId="urn:microsoft.com/office/officeart/2005/8/layout/vList6"/>
    <dgm:cxn modelId="{60FFEFDE-A552-44AD-9EF9-935EB7D70557}" type="presParOf" srcId="{640C9CF0-7A5F-4FB2-9FFB-2E048967265B}" destId="{30EAF74A-D0E4-418D-B41A-C8A6826DCA39}" srcOrd="1" destOrd="0" presId="urn:microsoft.com/office/officeart/2005/8/layout/vList6"/>
    <dgm:cxn modelId="{70C62EB5-F644-401E-8BFB-C096635DD14F}" type="presParOf" srcId="{8519E6CB-5B24-4C3B-AC0B-E1E202DD5E9A}" destId="{2E2B9F75-A8C4-4CEB-98B1-EDCD17A49648}" srcOrd="3" destOrd="0" presId="urn:microsoft.com/office/officeart/2005/8/layout/vList6"/>
    <dgm:cxn modelId="{1C94181E-1309-4595-9C4D-AEE4DFC2A83A}" type="presParOf" srcId="{8519E6CB-5B24-4C3B-AC0B-E1E202DD5E9A}" destId="{29F7C53F-F3C6-49DF-9D2E-7FDEBD43A556}" srcOrd="4" destOrd="0" presId="urn:microsoft.com/office/officeart/2005/8/layout/vList6"/>
    <dgm:cxn modelId="{AD25EF48-F740-4ED1-9D8F-E55724118F99}" type="presParOf" srcId="{29F7C53F-F3C6-49DF-9D2E-7FDEBD43A556}" destId="{E7388D86-74CE-4FBF-9F37-E82F032BAE76}" srcOrd="0" destOrd="0" presId="urn:microsoft.com/office/officeart/2005/8/layout/vList6"/>
    <dgm:cxn modelId="{D657B3DE-D786-442A-A6BC-BE2CD58E7FDB}" type="presParOf" srcId="{29F7C53F-F3C6-49DF-9D2E-7FDEBD43A556}" destId="{E0250AB2-72AA-4387-9CCA-17CECF61B87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8473A-DFD2-463F-B289-3BBC9F0894E2}">
      <dsp:nvSpPr>
        <dsp:cNvPr id="0" name=""/>
        <dsp:cNvSpPr/>
      </dsp:nvSpPr>
      <dsp:spPr>
        <a:xfrm>
          <a:off x="3841750" y="0"/>
          <a:ext cx="5762625" cy="10780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NA values present in the dataset. Checked by [is.na]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missing values present. Checked for [blanks] in Excel</a:t>
          </a:r>
        </a:p>
      </dsp:txBody>
      <dsp:txXfrm>
        <a:off x="3841750" y="134751"/>
        <a:ext cx="5358371" cy="808509"/>
      </dsp:txXfrm>
    </dsp:sp>
    <dsp:sp modelId="{ACC7FBE5-DD67-4AE0-8F58-7FAAF02BE669}">
      <dsp:nvSpPr>
        <dsp:cNvPr id="0" name=""/>
        <dsp:cNvSpPr/>
      </dsp:nvSpPr>
      <dsp:spPr>
        <a:xfrm>
          <a:off x="0" y="0"/>
          <a:ext cx="3841750" cy="10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Missing and NA Values</a:t>
          </a:r>
        </a:p>
      </dsp:txBody>
      <dsp:txXfrm>
        <a:off x="52624" y="52624"/>
        <a:ext cx="3736502" cy="972763"/>
      </dsp:txXfrm>
    </dsp:sp>
    <dsp:sp modelId="{30EAF74A-D0E4-418D-B41A-C8A6826DCA39}">
      <dsp:nvSpPr>
        <dsp:cNvPr id="0" name=""/>
        <dsp:cNvSpPr/>
      </dsp:nvSpPr>
      <dsp:spPr>
        <a:xfrm>
          <a:off x="3841750" y="1185813"/>
          <a:ext cx="5762625" cy="10780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Outliers checked with the help of boxplots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Variables group as per the range of values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No outliers were removed due to closeness to the cluster</a:t>
          </a:r>
        </a:p>
      </dsp:txBody>
      <dsp:txXfrm>
        <a:off x="3841750" y="1320564"/>
        <a:ext cx="5358371" cy="808509"/>
      </dsp:txXfrm>
    </dsp:sp>
    <dsp:sp modelId="{A38437D3-74FE-461D-8F92-B4191E80D424}">
      <dsp:nvSpPr>
        <dsp:cNvPr id="0" name=""/>
        <dsp:cNvSpPr/>
      </dsp:nvSpPr>
      <dsp:spPr>
        <a:xfrm>
          <a:off x="0" y="1185813"/>
          <a:ext cx="3841750" cy="10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Outliers</a:t>
          </a:r>
        </a:p>
      </dsp:txBody>
      <dsp:txXfrm>
        <a:off x="52624" y="1238437"/>
        <a:ext cx="3736502" cy="972763"/>
      </dsp:txXfrm>
    </dsp:sp>
    <dsp:sp modelId="{E0250AB2-72AA-4387-9CCA-17CECF61B870}">
      <dsp:nvSpPr>
        <dsp:cNvPr id="0" name=""/>
        <dsp:cNvSpPr/>
      </dsp:nvSpPr>
      <dsp:spPr>
        <a:xfrm>
          <a:off x="3841750" y="2371626"/>
          <a:ext cx="5762625" cy="10780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Outlier found in “bedrooms” was 33.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Checking with corresponding row assumed as a typo.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Converted 33 to 3 and added to the dataset.</a:t>
          </a:r>
        </a:p>
      </dsp:txBody>
      <dsp:txXfrm>
        <a:off x="3841750" y="2506377"/>
        <a:ext cx="5358371" cy="808509"/>
      </dsp:txXfrm>
    </dsp:sp>
    <dsp:sp modelId="{E7388D86-74CE-4FBF-9F37-E82F032BAE76}">
      <dsp:nvSpPr>
        <dsp:cNvPr id="0" name=""/>
        <dsp:cNvSpPr/>
      </dsp:nvSpPr>
      <dsp:spPr>
        <a:xfrm>
          <a:off x="0" y="2371626"/>
          <a:ext cx="3841750" cy="10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Typos</a:t>
          </a:r>
        </a:p>
      </dsp:txBody>
      <dsp:txXfrm>
        <a:off x="52624" y="2424250"/>
        <a:ext cx="3736502" cy="97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dhi.mih@husky.ne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hyperlink" Target="https://datascienceplus.com/gradient-boosting-in-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-bloggers.com/collinearity-and-stepwise-vif-selection/" TargetMode="External"/><Relationship Id="rId4" Type="http://schemas.openxmlformats.org/officeDocument/2006/relationships/hyperlink" Target="http://ftp.auckland.ac.nz/software/CRAN/doc/vignettes/gbm/gbm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6C35-214A-407F-8FDA-BD6DE0361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you paying the right price for your property?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FAF16-4926-4A0B-82BD-2115F0FB0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Predictive analysis of property prices in king county, </a:t>
            </a:r>
            <a:r>
              <a:rPr lang="en-US" dirty="0" err="1"/>
              <a:t>usa</a:t>
            </a:r>
            <a:r>
              <a:rPr lang="en-US" dirty="0"/>
              <a:t>.</a:t>
            </a:r>
          </a:p>
          <a:p>
            <a:r>
              <a:rPr lang="en-US" dirty="0"/>
              <a:t>Project by - Mihir Gandhi | </a:t>
            </a:r>
            <a:r>
              <a:rPr lang="en-US" cap="none" dirty="0">
                <a:hlinkClick r:id="rId2"/>
              </a:rPr>
              <a:t>gandhi.mih@husky.neu.edu</a:t>
            </a:r>
            <a:r>
              <a:rPr lang="en-US" cap="none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02509-A7CB-4F0C-8E95-7D286A7FE85B}"/>
              </a:ext>
            </a:extLst>
          </p:cNvPr>
          <p:cNvSpPr txBox="1"/>
          <p:nvPr/>
        </p:nvSpPr>
        <p:spPr>
          <a:xfrm>
            <a:off x="6758163" y="5202428"/>
            <a:ext cx="429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ALY6040 – DATA MINING APPLICATIONS</a:t>
            </a:r>
          </a:p>
          <a:p>
            <a:r>
              <a:rPr lang="en-US" dirty="0"/>
              <a:t>INSTRUCTOR – JUSTIN GROSZ</a:t>
            </a:r>
          </a:p>
        </p:txBody>
      </p:sp>
    </p:spTree>
    <p:extLst>
      <p:ext uri="{BB962C8B-B14F-4D97-AF65-F5344CB8AC3E}">
        <p14:creationId xmlns:p14="http://schemas.microsoft.com/office/powerpoint/2010/main" val="250780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0ED8-2B9B-425D-A561-958CDC34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linear model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47E3-8873-491B-B872-7D56860E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 created for 75.72% accuracy (6.5% higher than previous model)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Antilog value of 12.97786</a:t>
            </a:r>
          </a:p>
          <a:p>
            <a:r>
              <a:rPr lang="en-US" dirty="0"/>
              <a:t>Logarithmic equivalent - 432,726</a:t>
            </a:r>
          </a:p>
          <a:p>
            <a:r>
              <a:rPr lang="en-US" dirty="0"/>
              <a:t>Difference of $45,640.2 than the previous model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F3979-65AB-4E47-84FA-9D68F4A719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507382"/>
            <a:ext cx="5858808" cy="1058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61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030D-C414-427A-AA7F-5D0944F8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 and gradient boosting model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40E6-C933-4318-AE9A-B2FA09EB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Stepwise Regression</a:t>
            </a:r>
          </a:p>
          <a:p>
            <a:r>
              <a:rPr lang="en-US" dirty="0"/>
              <a:t>Backward stepwise regression performed for removing unwanted variables</a:t>
            </a:r>
          </a:p>
          <a:p>
            <a:r>
              <a:rPr lang="en-US" dirty="0"/>
              <a:t>All variables were found significant to the model</a:t>
            </a:r>
          </a:p>
          <a:p>
            <a:pPr marL="0" indent="0">
              <a:buNone/>
            </a:pPr>
            <a:r>
              <a:rPr lang="en-US" dirty="0"/>
              <a:t>Gradient Boosting Model</a:t>
            </a:r>
          </a:p>
          <a:p>
            <a:pPr>
              <a:buFontTx/>
              <a:buChar char="-"/>
            </a:pPr>
            <a:r>
              <a:rPr lang="en-US" dirty="0"/>
              <a:t>Training Model</a:t>
            </a:r>
          </a:p>
          <a:p>
            <a:r>
              <a:rPr lang="en-US" dirty="0"/>
              <a:t>Iteration level set at 10,000</a:t>
            </a:r>
          </a:p>
          <a:p>
            <a:r>
              <a:rPr lang="en-US" dirty="0"/>
              <a:t>Maximum relative influence – Latitude</a:t>
            </a:r>
          </a:p>
          <a:p>
            <a:r>
              <a:rPr lang="en-US" dirty="0"/>
              <a:t>Minimum relative influence – Bedrooms </a:t>
            </a:r>
          </a:p>
          <a:p>
            <a:r>
              <a:rPr lang="en-US" dirty="0"/>
              <a:t>Optimal number of iterations for minimum squared error loss – 2,744, prevents overfitting</a:t>
            </a:r>
          </a:p>
          <a:p>
            <a:r>
              <a:rPr lang="en-US" dirty="0"/>
              <a:t>Predicted values of price based on 2,744, means of predicted and original almost equal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5131-26C1-4F4B-A82A-56A53C58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 and gradient boosting model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01A4-7A99-49C3-AFE3-9A6984F7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Test Model</a:t>
            </a:r>
          </a:p>
          <a:p>
            <a:r>
              <a:rPr lang="en-US" dirty="0"/>
              <a:t>Iteration level set at 10,000</a:t>
            </a:r>
          </a:p>
          <a:p>
            <a:r>
              <a:rPr lang="en-US" dirty="0"/>
              <a:t>Maximum relative influence – Latitude</a:t>
            </a:r>
          </a:p>
          <a:p>
            <a:r>
              <a:rPr lang="en-US" dirty="0"/>
              <a:t>Minimum relative influence – Bedrooms </a:t>
            </a:r>
          </a:p>
          <a:p>
            <a:r>
              <a:rPr lang="en-US" dirty="0"/>
              <a:t>Optimal number of iterations for minimum squared error loss – 1,182,  prevents overfitting</a:t>
            </a:r>
          </a:p>
          <a:p>
            <a:r>
              <a:rPr lang="en-US" dirty="0"/>
              <a:t>Predicted values of price based on 1,182,  mean value of predicted and original almost equal meaning the model is highly accurate (&gt;90%)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1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1476-7FF8-4AD2-8F2F-1868E4C4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 and gradient boosting model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06B-41E8-4009-A5BB-AB57A289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 created for an accuracy &gt;90% and number of iterations = 1,182 to prevent overfitting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Antilog value of 12.87244</a:t>
            </a:r>
          </a:p>
          <a:p>
            <a:r>
              <a:rPr lang="en-US" dirty="0"/>
              <a:t>Logarithmic equivalent – 388,481.2 (price of the house)</a:t>
            </a:r>
          </a:p>
          <a:p>
            <a:r>
              <a:rPr lang="en-US" dirty="0"/>
              <a:t>Difference of $89,885 from the original prediction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4CF34-5B3E-40EC-9F77-F22BFDB22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864568"/>
            <a:ext cx="5449735" cy="1033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1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50B3-39B1-4D97-93B5-176B3CCA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CD3F9A-A37F-473E-AD3A-C9A3E3181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290794"/>
              </p:ext>
            </p:extLst>
          </p:nvPr>
        </p:nvGraphicFramePr>
        <p:xfrm>
          <a:off x="1855106" y="1965960"/>
          <a:ext cx="879512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8780">
                  <a:extLst>
                    <a:ext uri="{9D8B030D-6E8A-4147-A177-3AD203B41FA5}">
                      <a16:colId xmlns:a16="http://schemas.microsoft.com/office/drawing/2014/main" val="347009685"/>
                    </a:ext>
                  </a:extLst>
                </a:gridCol>
                <a:gridCol w="2198780">
                  <a:extLst>
                    <a:ext uri="{9D8B030D-6E8A-4147-A177-3AD203B41FA5}">
                      <a16:colId xmlns:a16="http://schemas.microsoft.com/office/drawing/2014/main" val="988901104"/>
                    </a:ext>
                  </a:extLst>
                </a:gridCol>
                <a:gridCol w="2198780">
                  <a:extLst>
                    <a:ext uri="{9D8B030D-6E8A-4147-A177-3AD203B41FA5}">
                      <a16:colId xmlns:a16="http://schemas.microsoft.com/office/drawing/2014/main" val="1851078715"/>
                    </a:ext>
                  </a:extLst>
                </a:gridCol>
                <a:gridCol w="2198780">
                  <a:extLst>
                    <a:ext uri="{9D8B030D-6E8A-4147-A177-3AD203B41FA5}">
                      <a16:colId xmlns:a16="http://schemas.microsoft.com/office/drawing/2014/main" val="2470975292"/>
                    </a:ext>
                  </a:extLst>
                </a:gridCol>
              </a:tblGrid>
              <a:tr h="2792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Difference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15056"/>
                  </a:ext>
                </a:extLst>
              </a:tr>
              <a:tr h="2792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478,366.2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76639"/>
                  </a:ext>
                </a:extLst>
              </a:tr>
              <a:tr h="2792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Optimized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432,726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45,640.2 (9.55%)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78316"/>
                  </a:ext>
                </a:extLst>
              </a:tr>
              <a:tr h="2792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&gt;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388,481.2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44,244.8 (10.23%)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54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1C30B5-1AAE-4483-B797-D12C8487C31E}"/>
              </a:ext>
            </a:extLst>
          </p:cNvPr>
          <p:cNvSpPr txBox="1"/>
          <p:nvPr/>
        </p:nvSpPr>
        <p:spPr>
          <a:xfrm>
            <a:off x="1450478" y="3429000"/>
            <a:ext cx="960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location of the house, square footage of the house and the grade assigned to the house are the most influencing factors in predicting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Bedrooms and Bathrooms are not that influencing. E.g. 1BHK house in downtown area can be more expensive than 3BHK in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high accuracy of the model, buyers can challenge the price quoted by local realtors if significant difference in the price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can be used by buyers, sellers and management companies to have transparency in the pricing structure of a particular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general nature of variables, model can be used for other areas if data </a:t>
            </a:r>
            <a:r>
              <a:rPr lang="en-US" dirty="0" err="1"/>
              <a:t>avaiable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0E5-EF66-4BA0-A667-A9310D3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7EBB-FF69-4B84-AEB5-0DB87B16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Walia</a:t>
            </a:r>
            <a:r>
              <a:rPr lang="en-US" dirty="0"/>
              <a:t>, A. (2018, February 16). Gradient Boosting in R. Retrieved from: </a:t>
            </a:r>
            <a:r>
              <a:rPr lang="en-US" u="sng" dirty="0">
                <a:hlinkClick r:id="rId2"/>
              </a:rPr>
              <a:t>https://datascienceplus.com/gradient-boosting-in-r/</a:t>
            </a:r>
            <a:endParaRPr lang="en-US" dirty="0"/>
          </a:p>
          <a:p>
            <a:r>
              <a:rPr lang="en-US" dirty="0" err="1"/>
              <a:t>Harlfoxem</a:t>
            </a:r>
            <a:r>
              <a:rPr lang="en-US" dirty="0"/>
              <a:t>. (2016). House Sales in King County, USA. Retrieved from: </a:t>
            </a:r>
            <a:r>
              <a:rPr lang="en-US" u="sng" dirty="0">
                <a:hlinkClick r:id="rId3"/>
              </a:rPr>
              <a:t>https://www.kaggle.com/harlfoxem/housesalesprediction</a:t>
            </a:r>
            <a:endParaRPr lang="en-US" dirty="0"/>
          </a:p>
          <a:p>
            <a:r>
              <a:rPr lang="en-US" dirty="0"/>
              <a:t>Ridgeway, G. (2006, April 2016). Generalized Boosted Models: A guide to the </a:t>
            </a:r>
            <a:r>
              <a:rPr lang="en-US" dirty="0" err="1"/>
              <a:t>gbm</a:t>
            </a:r>
            <a:r>
              <a:rPr lang="en-US" dirty="0"/>
              <a:t> package. Retrieved from: </a:t>
            </a:r>
            <a:r>
              <a:rPr lang="en-US" u="sng" dirty="0">
                <a:hlinkClick r:id="rId4"/>
              </a:rPr>
              <a:t>http://ftp.auckland.ac.nz/software/CRAN/doc/vignettes/gbm/gbm.pdf</a:t>
            </a:r>
            <a:endParaRPr lang="en-US" dirty="0"/>
          </a:p>
          <a:p>
            <a:r>
              <a:rPr lang="en-US" dirty="0"/>
              <a:t>R Bloggers. (2013, February 5). Collinearity and stepwise VIF selection. Retrieved from: </a:t>
            </a:r>
            <a:r>
              <a:rPr lang="en-US" u="sng" dirty="0">
                <a:hlinkClick r:id="rId5"/>
              </a:rPr>
              <a:t>https://www.r-bloggers.com/collinearity-and-stepwise-vif-selection/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5B02B-D089-469F-885A-79B12566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Questions?</a:t>
            </a:r>
            <a:br>
              <a:rPr lang="en-US" sz="4800" dirty="0"/>
            </a:br>
            <a:r>
              <a:rPr lang="en-US" sz="4800" dirty="0"/>
              <a:t>Thank You</a:t>
            </a:r>
            <a:br>
              <a:rPr lang="en-US" sz="4800" dirty="0"/>
            </a:br>
            <a:r>
              <a:rPr lang="en-US" sz="1600" dirty="0"/>
              <a:t>Mihir Gandhi</a:t>
            </a:r>
            <a:br>
              <a:rPr lang="en-US" sz="1600" dirty="0"/>
            </a:br>
            <a:r>
              <a:rPr lang="en-US" sz="1600" cap="none" dirty="0"/>
              <a:t>gandhi.mih@husky.neu.edu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2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38BE4-22A0-46B2-8800-0D88FF55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Objective of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DF83-0EA0-4A12-949A-E3D9D464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Create a predictive model to predict the price of houses in King County, USA</a:t>
            </a:r>
          </a:p>
          <a:p>
            <a:r>
              <a:rPr lang="en-US" dirty="0"/>
              <a:t>Provide a tool for potential buyers to safeguard themselves from the inflated price of property set by local realtors and management companies</a:t>
            </a:r>
          </a:p>
          <a:p>
            <a:r>
              <a:rPr lang="en-US" dirty="0"/>
              <a:t>Aid the sellers to set an accurate price for their property</a:t>
            </a:r>
          </a:p>
          <a:p>
            <a:r>
              <a:rPr lang="en-US" dirty="0"/>
              <a:t>Observe differences between different statistical models</a:t>
            </a:r>
          </a:p>
          <a:p>
            <a:r>
              <a:rPr lang="en-US" dirty="0"/>
              <a:t>Provide a base for creating a predictive model for other areas</a:t>
            </a:r>
          </a:p>
        </p:txBody>
      </p:sp>
    </p:spTree>
    <p:extLst>
      <p:ext uri="{BB962C8B-B14F-4D97-AF65-F5344CB8AC3E}">
        <p14:creationId xmlns:p14="http://schemas.microsoft.com/office/powerpoint/2010/main" val="395187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7C295-FA10-41FB-A122-DF6AF32F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875A-E3A5-4C7D-8BFC-90A290EC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What is the Dataset?</a:t>
            </a:r>
          </a:p>
          <a:p>
            <a:r>
              <a:rPr lang="en-US" dirty="0"/>
              <a:t>Data Cleaning Techniques</a:t>
            </a:r>
          </a:p>
          <a:p>
            <a:r>
              <a:rPr lang="en-US" dirty="0"/>
              <a:t>Correlation Matrix</a:t>
            </a:r>
          </a:p>
          <a:p>
            <a:r>
              <a:rPr lang="en-US" dirty="0"/>
              <a:t>Linear Modelling</a:t>
            </a:r>
          </a:p>
          <a:p>
            <a:r>
              <a:rPr lang="en-US" dirty="0"/>
              <a:t>Optimized Linear Model </a:t>
            </a:r>
          </a:p>
          <a:p>
            <a:r>
              <a:rPr lang="en-US" dirty="0"/>
              <a:t>Stepwise Regression and Gradient Boosting Model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857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F8AC-BAF6-4130-98AB-2FF96D4C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EBDF-9994-4E32-8FE3-3EB9C213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property sale records of each property in King County, USA.</a:t>
            </a:r>
          </a:p>
          <a:p>
            <a:r>
              <a:rPr lang="en-US" dirty="0"/>
              <a:t>Total Entries: 21613 observations</a:t>
            </a:r>
          </a:p>
          <a:p>
            <a:r>
              <a:rPr lang="en-US" dirty="0"/>
              <a:t>No. of Variables : 21 (19 parameters of the property, id and date)</a:t>
            </a:r>
          </a:p>
          <a:p>
            <a:r>
              <a:rPr lang="en-US" dirty="0"/>
              <a:t>Sample data set: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865CB-B407-49AF-AA72-84270F60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48" y="3582742"/>
            <a:ext cx="4791304" cy="24153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796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A918-315E-408A-B2A6-9CE7A99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36FA8C-AA40-47F4-A780-C2F31ABBE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902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9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45CA2-53BE-4715-B3A8-5CD39A2B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4970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C3931-DC1D-46A5-9D07-8E44C6E49EBD}"/>
              </a:ext>
            </a:extLst>
          </p:cNvPr>
          <p:cNvPicPr/>
          <p:nvPr/>
        </p:nvPicPr>
        <p:blipFill rotWithShape="1">
          <a:blip r:embed="rId3"/>
          <a:srcRect l="26671" t="9417" r="18254"/>
          <a:stretch/>
        </p:blipFill>
        <p:spPr bwMode="auto">
          <a:xfrm>
            <a:off x="5068956" y="422413"/>
            <a:ext cx="6047961" cy="5178277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8939010-20FC-496A-813D-0261798D3164}"/>
              </a:ext>
            </a:extLst>
          </p:cNvPr>
          <p:cNvSpPr/>
          <p:nvPr/>
        </p:nvSpPr>
        <p:spPr>
          <a:xfrm>
            <a:off x="5577840" y="1718109"/>
            <a:ext cx="399448" cy="2117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E8C6D2-5FDB-4EB2-8869-F2C68710775D}"/>
              </a:ext>
            </a:extLst>
          </p:cNvPr>
          <p:cNvSpPr/>
          <p:nvPr/>
        </p:nvSpPr>
        <p:spPr>
          <a:xfrm>
            <a:off x="5929162" y="1029903"/>
            <a:ext cx="240632" cy="292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2B421-265B-4660-8FD7-C1C831B30FDC}"/>
              </a:ext>
            </a:extLst>
          </p:cNvPr>
          <p:cNvSpPr/>
          <p:nvPr/>
        </p:nvSpPr>
        <p:spPr>
          <a:xfrm>
            <a:off x="6169794" y="943276"/>
            <a:ext cx="206943" cy="379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CFC031-8BA7-46B0-A3F8-0D702A64E9D0}"/>
              </a:ext>
            </a:extLst>
          </p:cNvPr>
          <p:cNvSpPr/>
          <p:nvPr/>
        </p:nvSpPr>
        <p:spPr>
          <a:xfrm>
            <a:off x="7161196" y="818147"/>
            <a:ext cx="245444" cy="5042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E0C4B9-AB37-43B4-8959-0381C666E725}"/>
              </a:ext>
            </a:extLst>
          </p:cNvPr>
          <p:cNvSpPr/>
          <p:nvPr/>
        </p:nvSpPr>
        <p:spPr>
          <a:xfrm>
            <a:off x="9023684" y="563078"/>
            <a:ext cx="154004" cy="726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BACF9-9319-456E-8FDE-58772C3AFB32}"/>
              </a:ext>
            </a:extLst>
          </p:cNvPr>
          <p:cNvSpPr/>
          <p:nvPr/>
        </p:nvSpPr>
        <p:spPr>
          <a:xfrm>
            <a:off x="9769642" y="563078"/>
            <a:ext cx="495701" cy="759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2437-2A68-43F8-A45C-F767CCAB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modelling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7D44-AB36-438B-B86B-E921410F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Linear model created with 14 variables. </a:t>
            </a:r>
          </a:p>
          <a:p>
            <a:r>
              <a:rPr lang="en-US" dirty="0"/>
              <a:t>Train set: </a:t>
            </a:r>
          </a:p>
          <a:p>
            <a:pPr>
              <a:buFontTx/>
              <a:buChar char="-"/>
            </a:pPr>
            <a:r>
              <a:rPr lang="en-US" dirty="0"/>
              <a:t>17,290 observations</a:t>
            </a:r>
          </a:p>
          <a:p>
            <a:pPr>
              <a:buFontTx/>
              <a:buChar char="-"/>
            </a:pPr>
            <a:r>
              <a:rPr lang="en-US" dirty="0"/>
              <a:t>R2 value : 70.12</a:t>
            </a:r>
          </a:p>
          <a:p>
            <a:pPr>
              <a:buFontTx/>
              <a:buChar char="-"/>
            </a:pPr>
            <a:r>
              <a:rPr lang="en-US" dirty="0"/>
              <a:t>P-value : &lt; 2.2e-16</a:t>
            </a:r>
          </a:p>
          <a:p>
            <a:pPr>
              <a:buFontTx/>
              <a:buChar char="-"/>
            </a:pPr>
            <a:r>
              <a:rPr lang="en-US" dirty="0"/>
              <a:t>Significant variables:</a:t>
            </a:r>
          </a:p>
          <a:p>
            <a:pPr marL="0" indent="0">
              <a:buNone/>
            </a:pPr>
            <a:r>
              <a:rPr lang="en-US" dirty="0"/>
              <a:t>[grade, </a:t>
            </a:r>
            <a:r>
              <a:rPr lang="en-US" dirty="0" err="1"/>
              <a:t>lat</a:t>
            </a:r>
            <a:r>
              <a:rPr lang="en-US" dirty="0"/>
              <a:t>, view]</a:t>
            </a:r>
          </a:p>
          <a:p>
            <a:pPr>
              <a:buFontTx/>
              <a:buChar char="-"/>
            </a:pPr>
            <a:r>
              <a:rPr lang="en-US" dirty="0"/>
              <a:t>No overfitting as all VIF </a:t>
            </a:r>
          </a:p>
          <a:p>
            <a:pPr marL="0" indent="0">
              <a:buNone/>
            </a:pPr>
            <a:r>
              <a:rPr lang="en-US" dirty="0"/>
              <a:t>values below 10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Test data 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4,323 observations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R2 value : 69.21</a:t>
            </a:r>
          </a:p>
          <a:p>
            <a:pPr marL="285750" indent="-285750">
              <a:buFontTx/>
              <a:buChar char="-"/>
            </a:pPr>
            <a:r>
              <a:rPr lang="en-US" dirty="0"/>
              <a:t>P-value : &lt;2.2e-16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Significant variables</a:t>
            </a:r>
          </a:p>
          <a:p>
            <a:r>
              <a:rPr lang="en-US" dirty="0"/>
              <a:t>[</a:t>
            </a:r>
            <a:r>
              <a:rPr lang="en-US" dirty="0" err="1"/>
              <a:t>lat</a:t>
            </a:r>
            <a:r>
              <a:rPr lang="en-US" dirty="0"/>
              <a:t>, view, condition]</a:t>
            </a:r>
          </a:p>
          <a:p>
            <a:r>
              <a:rPr lang="en-US" dirty="0"/>
              <a:t>- No overfitting as all VIF values below 10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5460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4960-E145-4627-8A30-1D193D8B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modelling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4B78-6AB8-41EA-A920-AB2560B1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of floors for both data sets high, plan to drop in optimized model.</a:t>
            </a:r>
          </a:p>
          <a:p>
            <a:r>
              <a:rPr lang="en-US" dirty="0"/>
              <a:t>Predictive Model created for 69.21%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Predicted value for house : $478,366.2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B4AFF-77DE-4F69-88DE-33A4E23D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6386"/>
            <a:ext cx="7346164" cy="1489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67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3D0-B68A-4B75-AB66-4E779839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linear model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4E90-4C0F-4CAE-8C62-B8D85758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Applied logarithmic transformation for normal distribution</a:t>
            </a:r>
          </a:p>
          <a:p>
            <a:r>
              <a:rPr lang="en-US" dirty="0"/>
              <a:t>Removed “floors” variable from the data set</a:t>
            </a:r>
          </a:p>
          <a:p>
            <a:r>
              <a:rPr lang="en-US" dirty="0"/>
              <a:t>Train set: </a:t>
            </a:r>
          </a:p>
          <a:p>
            <a:pPr>
              <a:buFontTx/>
              <a:buChar char="-"/>
            </a:pPr>
            <a:r>
              <a:rPr lang="en-US" dirty="0"/>
              <a:t>17,290 observations</a:t>
            </a:r>
          </a:p>
          <a:p>
            <a:pPr>
              <a:buFontTx/>
              <a:buChar char="-"/>
            </a:pPr>
            <a:r>
              <a:rPr lang="en-US" dirty="0"/>
              <a:t>R2 value : 76.27</a:t>
            </a:r>
          </a:p>
          <a:p>
            <a:pPr>
              <a:buFontTx/>
              <a:buChar char="-"/>
            </a:pPr>
            <a:r>
              <a:rPr lang="en-US" dirty="0"/>
              <a:t>P-value : &lt; 2.2e-16</a:t>
            </a:r>
          </a:p>
          <a:p>
            <a:pPr>
              <a:buFontTx/>
              <a:buChar char="-"/>
            </a:pPr>
            <a:r>
              <a:rPr lang="en-US" dirty="0"/>
              <a:t>No overfitting as all VIF values below 10</a:t>
            </a:r>
          </a:p>
          <a:p>
            <a:pPr marL="285750" indent="-285750"/>
            <a:r>
              <a:rPr lang="en-US" dirty="0"/>
              <a:t>Test data 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4,323 observations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R2 value : 75.72</a:t>
            </a:r>
          </a:p>
          <a:p>
            <a:pPr marL="285750" indent="-285750">
              <a:buFontTx/>
              <a:buChar char="-"/>
            </a:pPr>
            <a:r>
              <a:rPr lang="en-US" dirty="0"/>
              <a:t>P-value : &lt;2.2e-16</a:t>
            </a:r>
          </a:p>
          <a:p>
            <a:pPr marL="0" indent="0">
              <a:buNone/>
            </a:pPr>
            <a:r>
              <a:rPr lang="en-US" dirty="0"/>
              <a:t>- No overfitting as all VIF values below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1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952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Are you paying the right price for your property?</vt:lpstr>
      <vt:lpstr>Objective of the project</vt:lpstr>
      <vt:lpstr>Summary</vt:lpstr>
      <vt:lpstr>What is the dataset?</vt:lpstr>
      <vt:lpstr>Data cleaning techniques</vt:lpstr>
      <vt:lpstr>Correlation matrix</vt:lpstr>
      <vt:lpstr>Linear modelling [1]</vt:lpstr>
      <vt:lpstr>Linear modelling [2]</vt:lpstr>
      <vt:lpstr>Optimized linear model [1]</vt:lpstr>
      <vt:lpstr>Optimized linear model [2]</vt:lpstr>
      <vt:lpstr>Stepwise regression and gradient boosting model [1]</vt:lpstr>
      <vt:lpstr>Stepwise regression and gradient boosting model [2]</vt:lpstr>
      <vt:lpstr>Stepwise regression and gradient boosting model [3]</vt:lpstr>
      <vt:lpstr>Conclusion</vt:lpstr>
      <vt:lpstr>Reference </vt:lpstr>
      <vt:lpstr>Questions? Thank You Mihir Gandhi gandhi.mih@husky.neu.edu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paying the right price for your property?</dc:title>
  <dc:creator>Mihir Gandhi</dc:creator>
  <cp:lastModifiedBy>Mihir Gandhi</cp:lastModifiedBy>
  <cp:revision>1</cp:revision>
  <dcterms:created xsi:type="dcterms:W3CDTF">2019-03-28T16:50:43Z</dcterms:created>
  <dcterms:modified xsi:type="dcterms:W3CDTF">2019-03-28T16:58:42Z</dcterms:modified>
</cp:coreProperties>
</file>