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sldIdLst>
    <p:sldId id="256" r:id="rId5"/>
    <p:sldId id="258" r:id="rId6"/>
    <p:sldId id="257" r:id="rId7"/>
    <p:sldId id="268" r:id="rId8"/>
    <p:sldId id="269" r:id="rId9"/>
    <p:sldId id="260" r:id="rId10"/>
    <p:sldId id="270" r:id="rId11"/>
    <p:sldId id="273" r:id="rId12"/>
    <p:sldId id="271" r:id="rId13"/>
    <p:sldId id="263" r:id="rId14"/>
    <p:sldId id="272" r:id="rId15"/>
    <p:sldId id="259" r:id="rId16"/>
    <p:sldId id="261" r:id="rId17"/>
    <p:sldId id="264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82885" autoAdjust="0"/>
  </p:normalViewPr>
  <p:slideViewPr>
    <p:cSldViewPr snapToGrid="0" snapToObjects="1">
      <p:cViewPr varScale="1">
        <p:scale>
          <a:sx n="77" d="100"/>
          <a:sy n="77" d="100"/>
        </p:scale>
        <p:origin x="129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27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4061012"/>
            <a:ext cx="7227502" cy="25818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Members: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0351050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0452002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王皓瑋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and Communication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Electronics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Model</a:t>
            </a:r>
            <a:br>
              <a:rPr lang="en-US" altLang="zh-TW" dirty="0"/>
            </a:br>
            <a:r>
              <a:rPr lang="en-US" altLang="zh-TW" sz="2400" dirty="0"/>
              <a:t>- Functional Requirements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4" y="2031847"/>
            <a:ext cx="8884952" cy="36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圖片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" y="1417638"/>
            <a:ext cx="7337302" cy="5231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126" name="群組 125"/>
          <p:cNvGrpSpPr/>
          <p:nvPr/>
        </p:nvGrpSpPr>
        <p:grpSpPr>
          <a:xfrm>
            <a:off x="7635990" y="3511660"/>
            <a:ext cx="1457210" cy="1959327"/>
            <a:chOff x="7635990" y="3511660"/>
            <a:chExt cx="1457210" cy="1959327"/>
          </a:xfrm>
        </p:grpSpPr>
        <p:sp>
          <p:nvSpPr>
            <p:cNvPr id="3" name="圓角矩形 2"/>
            <p:cNvSpPr/>
            <p:nvPr/>
          </p:nvSpPr>
          <p:spPr>
            <a:xfrm>
              <a:off x="7635990" y="3572349"/>
              <a:ext cx="554400" cy="18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7635990" y="3910975"/>
              <a:ext cx="554400" cy="180000"/>
            </a:xfrm>
            <a:prstGeom prst="roundRect">
              <a:avLst>
                <a:gd name="adj" fmla="val 25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190390" y="3847086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7635990" y="4249600"/>
              <a:ext cx="554400" cy="180000"/>
            </a:xfrm>
            <a:prstGeom prst="roundRect">
              <a:avLst>
                <a:gd name="adj" fmla="val 251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190390" y="4185711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子系統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7635990" y="4588225"/>
              <a:ext cx="554400" cy="180000"/>
            </a:xfrm>
            <a:prstGeom prst="roundRect">
              <a:avLst>
                <a:gd name="adj" fmla="val 2511"/>
              </a:avLst>
            </a:prstGeom>
            <a:solidFill>
              <a:srgbClr val="F3E7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8190389" y="3511660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者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8190389" y="452433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9" name="直線單箭頭接點 118"/>
            <p:cNvCxnSpPr/>
            <p:nvPr/>
          </p:nvCxnSpPr>
          <p:spPr>
            <a:xfrm>
              <a:off x="7683493" y="5009322"/>
              <a:ext cx="50689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 122"/>
            <p:cNvSpPr/>
            <p:nvPr/>
          </p:nvSpPr>
          <p:spPr>
            <a:xfrm>
              <a:off x="8179821" y="486477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外部連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4" name="直線單箭頭接點 123"/>
            <p:cNvCxnSpPr/>
            <p:nvPr/>
          </p:nvCxnSpPr>
          <p:spPr>
            <a:xfrm>
              <a:off x="7683493" y="5307761"/>
              <a:ext cx="50689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8179821" y="516321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部連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2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Diagrams</a:t>
            </a:r>
          </a:p>
        </p:txBody>
      </p:sp>
      <p:sp>
        <p:nvSpPr>
          <p:cNvPr id="5" name="橢圓 4"/>
          <p:cNvSpPr/>
          <p:nvPr/>
        </p:nvSpPr>
        <p:spPr>
          <a:xfrm>
            <a:off x="632573" y="1428158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200142" y="1350029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口述要求（使用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6"/>
            <a:endCxn id="113" idx="1"/>
          </p:cNvCxnSpPr>
          <p:nvPr/>
        </p:nvCxnSpPr>
        <p:spPr>
          <a:xfrm>
            <a:off x="884573" y="1554158"/>
            <a:ext cx="5696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2932229" y="3821605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200142" y="1978388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318388" y="2607731"/>
            <a:ext cx="2193078" cy="6347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比對字串資料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系統）</a:t>
            </a:r>
          </a:p>
        </p:txBody>
      </p:sp>
      <p:sp>
        <p:nvSpPr>
          <p:cNvPr id="36" name="矩形 35"/>
          <p:cNvSpPr/>
          <p:nvPr/>
        </p:nvSpPr>
        <p:spPr>
          <a:xfrm>
            <a:off x="1159394" y="3619424"/>
            <a:ext cx="185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DataTag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03823" y="4294538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輸出錯誤訊息字串（系統）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026418" y="4290183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被請求之字串資料（系統）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肘形接點 46"/>
          <p:cNvCxnSpPr>
            <a:stCxn id="213" idx="2"/>
            <a:endCxn id="5" idx="4"/>
          </p:cNvCxnSpPr>
          <p:nvPr/>
        </p:nvCxnSpPr>
        <p:spPr>
          <a:xfrm rot="5400000" flipH="1">
            <a:off x="2266919" y="171813"/>
            <a:ext cx="47454" cy="3064145"/>
          </a:xfrm>
          <a:prstGeom prst="bentConnector3">
            <a:avLst>
              <a:gd name="adj1" fmla="val -7330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529592" y="3614208"/>
            <a:ext cx="172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DataTag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632573" y="6417932"/>
            <a:ext cx="252000" cy="252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接點 53"/>
          <p:cNvSpPr/>
          <p:nvPr/>
        </p:nvSpPr>
        <p:spPr>
          <a:xfrm>
            <a:off x="668573" y="6458418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菱形 55"/>
          <p:cNvSpPr/>
          <p:nvPr/>
        </p:nvSpPr>
        <p:spPr>
          <a:xfrm>
            <a:off x="2932228" y="4981703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菱形 68"/>
          <p:cNvSpPr/>
          <p:nvPr/>
        </p:nvSpPr>
        <p:spPr>
          <a:xfrm>
            <a:off x="5402071" y="6372142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3182624" y="6189085"/>
            <a:ext cx="22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26009" y="6200569"/>
            <a:ext cx="231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6126009" y="2606747"/>
            <a:ext cx="2341344" cy="619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要求至字串（系統）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99400" y="2627427"/>
            <a:ext cx="2193078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標記資料項目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（系統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2076839" y="5525047"/>
            <a:ext cx="2373385" cy="624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轉換字串資料至音訊（系統）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4734496" y="5622266"/>
            <a:ext cx="1997764" cy="43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1454271" y="1226425"/>
            <a:ext cx="1746782" cy="655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開啟機器電源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948595" y="1576032"/>
            <a:ext cx="224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68573" y="2101266"/>
            <a:ext cx="23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4" name="直線單箭頭接點 123"/>
          <p:cNvCxnSpPr>
            <a:stCxn id="213" idx="3"/>
            <a:endCxn id="6" idx="1"/>
          </p:cNvCxnSpPr>
          <p:nvPr/>
        </p:nvCxnSpPr>
        <p:spPr>
          <a:xfrm>
            <a:off x="4154022" y="1548708"/>
            <a:ext cx="2046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6" idx="2"/>
            <a:endCxn id="23" idx="0"/>
          </p:cNvCxnSpPr>
          <p:nvPr/>
        </p:nvCxnSpPr>
        <p:spPr>
          <a:xfrm>
            <a:off x="7296681" y="1747386"/>
            <a:ext cx="0" cy="231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23" idx="2"/>
            <a:endCxn id="85" idx="0"/>
          </p:cNvCxnSpPr>
          <p:nvPr/>
        </p:nvCxnSpPr>
        <p:spPr>
          <a:xfrm>
            <a:off x="7296681" y="2375745"/>
            <a:ext cx="0" cy="231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85" idx="1"/>
            <a:endCxn id="28" idx="3"/>
          </p:cNvCxnSpPr>
          <p:nvPr/>
        </p:nvCxnSpPr>
        <p:spPr>
          <a:xfrm flipH="1">
            <a:off x="5511466" y="2916580"/>
            <a:ext cx="614543" cy="85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28" idx="1"/>
            <a:endCxn id="33" idx="3"/>
          </p:cNvCxnSpPr>
          <p:nvPr/>
        </p:nvCxnSpPr>
        <p:spPr>
          <a:xfrm flipH="1">
            <a:off x="2992478" y="2925108"/>
            <a:ext cx="325910" cy="13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肘形接點 149"/>
          <p:cNvCxnSpPr>
            <a:stCxn id="15" idx="1"/>
            <a:endCxn id="37" idx="0"/>
          </p:cNvCxnSpPr>
          <p:nvPr/>
        </p:nvCxnSpPr>
        <p:spPr>
          <a:xfrm rot="10800000" flipV="1">
            <a:off x="1500363" y="4000510"/>
            <a:ext cx="1431867" cy="294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肘形接點 154"/>
          <p:cNvCxnSpPr>
            <a:stCxn id="15" idx="3"/>
            <a:endCxn id="38" idx="0"/>
          </p:cNvCxnSpPr>
          <p:nvPr/>
        </p:nvCxnSpPr>
        <p:spPr>
          <a:xfrm>
            <a:off x="3594838" y="4000510"/>
            <a:ext cx="1528119" cy="2896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56" idx="2"/>
            <a:endCxn id="67" idx="0"/>
          </p:cNvCxnSpPr>
          <p:nvPr/>
        </p:nvCxnSpPr>
        <p:spPr>
          <a:xfrm flipH="1">
            <a:off x="3263532" y="5339512"/>
            <a:ext cx="1" cy="1855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肘形接點 159"/>
          <p:cNvCxnSpPr>
            <a:stCxn id="37" idx="2"/>
            <a:endCxn id="56" idx="1"/>
          </p:cNvCxnSpPr>
          <p:nvPr/>
        </p:nvCxnSpPr>
        <p:spPr>
          <a:xfrm rot="16200000" flipH="1">
            <a:off x="2096450" y="4324830"/>
            <a:ext cx="239690" cy="143186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38" idx="2"/>
            <a:endCxn id="56" idx="3"/>
          </p:cNvCxnSpPr>
          <p:nvPr/>
        </p:nvCxnSpPr>
        <p:spPr>
          <a:xfrm rot="5400000">
            <a:off x="4236875" y="4274525"/>
            <a:ext cx="244045" cy="152812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67" idx="3"/>
            <a:endCxn id="111" idx="1"/>
          </p:cNvCxnSpPr>
          <p:nvPr/>
        </p:nvCxnSpPr>
        <p:spPr>
          <a:xfrm flipV="1">
            <a:off x="4450224" y="5837432"/>
            <a:ext cx="28427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肘形接點 195"/>
          <p:cNvCxnSpPr>
            <a:stCxn id="33" idx="2"/>
            <a:endCxn id="15" idx="0"/>
          </p:cNvCxnSpPr>
          <p:nvPr/>
        </p:nvCxnSpPr>
        <p:spPr>
          <a:xfrm rot="16200000" flipH="1">
            <a:off x="2294152" y="2852223"/>
            <a:ext cx="571168" cy="1367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1" idx="2"/>
            <a:endCxn id="69" idx="0"/>
          </p:cNvCxnSpPr>
          <p:nvPr/>
        </p:nvCxnSpPr>
        <p:spPr>
          <a:xfrm flipH="1">
            <a:off x="5733376" y="6052598"/>
            <a:ext cx="2" cy="319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肘形接點 203"/>
          <p:cNvCxnSpPr>
            <a:stCxn id="69" idx="3"/>
            <a:endCxn id="6" idx="3"/>
          </p:cNvCxnSpPr>
          <p:nvPr/>
        </p:nvCxnSpPr>
        <p:spPr>
          <a:xfrm flipV="1">
            <a:off x="6064680" y="1548708"/>
            <a:ext cx="2328540" cy="5002339"/>
          </a:xfrm>
          <a:prstGeom prst="bentConnector3">
            <a:avLst>
              <a:gd name="adj1" fmla="val 10981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69" idx="1"/>
            <a:endCxn id="54" idx="6"/>
          </p:cNvCxnSpPr>
          <p:nvPr/>
        </p:nvCxnSpPr>
        <p:spPr>
          <a:xfrm flipH="1" flipV="1">
            <a:off x="848573" y="6548418"/>
            <a:ext cx="4553498" cy="2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菱形 212"/>
          <p:cNvSpPr/>
          <p:nvPr/>
        </p:nvSpPr>
        <p:spPr>
          <a:xfrm>
            <a:off x="3491413" y="1369803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6" name="直線單箭頭接點 215"/>
          <p:cNvCxnSpPr>
            <a:stCxn id="113" idx="3"/>
            <a:endCxn id="213" idx="1"/>
          </p:cNvCxnSpPr>
          <p:nvPr/>
        </p:nvCxnSpPr>
        <p:spPr>
          <a:xfrm flipV="1">
            <a:off x="3201053" y="1548708"/>
            <a:ext cx="290360" cy="54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3986"/>
            <a:ext cx="8229600" cy="3936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筆記型電腦：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Sudio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StarUML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PowerPoint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Word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altLang="zh-TW" dirty="0"/>
              <a:t>Human resource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：蒐集相關技術資料，規劃執行時程、製作材料蒐集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皓瑋：蒐集相關技術資料，尋找合適執行專案之工具、製作材料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蒐集。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8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27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4061012"/>
            <a:ext cx="7227502" cy="25818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Members: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0351050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0452002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王皓瑋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and Communication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Electronics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2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左-右雙向箭號 38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787769" y="1838481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延遲 33"/>
          <p:cNvSpPr/>
          <p:nvPr/>
        </p:nvSpPr>
        <p:spPr>
          <a:xfrm rot="16200000">
            <a:off x="830969" y="2633612"/>
            <a:ext cx="828000" cy="8280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60966" y="346161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User</a:t>
            </a:r>
            <a:endParaRPr lang="zh-TW" altLang="en-US" sz="2800" b="1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7" y="1537192"/>
            <a:ext cx="2245743" cy="224574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945810" y="3521325"/>
            <a:ext cx="1236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Device</a:t>
            </a:r>
            <a:endParaRPr lang="zh-TW" altLang="en-US" sz="2800" b="1" dirty="0"/>
          </a:p>
        </p:txBody>
      </p:sp>
      <p:sp>
        <p:nvSpPr>
          <p:cNvPr id="38" name="左-右雙向箭號 37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語音方式溝通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746817" y="4686584"/>
            <a:ext cx="5650366" cy="19679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提供使用者與電腦之間</a:t>
            </a:r>
            <a:r>
              <a:rPr lang="zh-TW" altLang="en-US" sz="4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更直覺的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資訊交換方式</a:t>
            </a:r>
            <a:endParaRPr 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08" y="1692965"/>
            <a:ext cx="8580783" cy="4525963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使用者可以利用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口述方式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，輸入一段語音訊息至裝置（電腦、智慧型手機等）。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系統依輸入訊息為依據，回傳對應所要求之訊息，並以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語音方式輸出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可依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使用者的個人需求，進行個人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，使該系統更貼近、更適合該使用者使用。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760" y="1311621"/>
            <a:ext cx="7868480" cy="532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基本功能：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語音辨識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精準度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程式架構、演算法設計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效率、即時性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加值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使用者體驗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種平台適用程度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串接開放資料平台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授權版本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網路資料爬取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資料整理、智財權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正規化程度、查詢效率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8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橢圓 2"/>
          <p:cNvSpPr/>
          <p:nvPr/>
        </p:nvSpPr>
        <p:spPr>
          <a:xfrm>
            <a:off x="787769" y="1838481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延遲 3"/>
          <p:cNvSpPr/>
          <p:nvPr/>
        </p:nvSpPr>
        <p:spPr>
          <a:xfrm rot="16200000">
            <a:off x="830969" y="2633612"/>
            <a:ext cx="828000" cy="8280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60966" y="346161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User</a:t>
            </a:r>
            <a:endParaRPr lang="zh-TW" altLang="en-US" sz="28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7" y="1537192"/>
            <a:ext cx="2245743" cy="224574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6945810" y="3521325"/>
            <a:ext cx="1236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Device</a:t>
            </a:r>
            <a:endParaRPr lang="zh-TW" altLang="en-US" sz="2800" b="1" dirty="0"/>
          </a:p>
        </p:txBody>
      </p:sp>
      <p:sp>
        <p:nvSpPr>
          <p:cNvPr id="10" name="左-右雙向箭號 9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語音方式溝通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864126" y="4048914"/>
            <a:ext cx="3415748" cy="234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機器須具備：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撥放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5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44264" y="1417638"/>
            <a:ext cx="6455470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679177" y="2875034"/>
            <a:ext cx="322913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806427" y="2875035"/>
            <a:ext cx="3624472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579491" y="4327179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接收音訊訊息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65921" y="4327179"/>
            <a:ext cx="675862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開關機器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5323833" y="1580204"/>
            <a:ext cx="542997" cy="204666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3161375" y="1464410"/>
            <a:ext cx="542996" cy="22782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6" idx="2"/>
            <a:endCxn id="10" idx="0"/>
          </p:cNvCxnSpPr>
          <p:nvPr/>
        </p:nvCxnSpPr>
        <p:spPr>
          <a:xfrm rot="5400000">
            <a:off x="1379928" y="3413359"/>
            <a:ext cx="537745" cy="1289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2"/>
            <a:endCxn id="9" idx="0"/>
          </p:cNvCxnSpPr>
          <p:nvPr/>
        </p:nvCxnSpPr>
        <p:spPr>
          <a:xfrm rot="5400000">
            <a:off x="1933619" y="3967050"/>
            <a:ext cx="537745" cy="18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4571999" y="4330663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轉換音訊內容成為字串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085259" y="4327178"/>
            <a:ext cx="1066808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故有資料比對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568653" y="4327179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轉換字串內容成為音訊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5585206" y="3297206"/>
            <a:ext cx="541228" cy="15256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7" idx="2"/>
            <a:endCxn id="31" idx="0"/>
          </p:cNvCxnSpPr>
          <p:nvPr/>
        </p:nvCxnSpPr>
        <p:spPr>
          <a:xfrm rot="5400000">
            <a:off x="6349792" y="4058306"/>
            <a:ext cx="53774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33" idx="0"/>
          </p:cNvCxnSpPr>
          <p:nvPr/>
        </p:nvCxnSpPr>
        <p:spPr>
          <a:xfrm rot="16200000" flipH="1">
            <a:off x="7085275" y="3322823"/>
            <a:ext cx="537744" cy="14709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2844828" y="4327178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撥放音訊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肘形接點 40"/>
          <p:cNvCxnSpPr>
            <a:stCxn id="6" idx="2"/>
            <a:endCxn id="32" idx="0"/>
          </p:cNvCxnSpPr>
          <p:nvPr/>
        </p:nvCxnSpPr>
        <p:spPr>
          <a:xfrm rot="16200000" flipH="1">
            <a:off x="2566287" y="3516893"/>
            <a:ext cx="537744" cy="10828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Table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- Functional Requirements</a:t>
            </a:r>
            <a:endParaRPr 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04048"/>
              </p:ext>
            </p:extLst>
          </p:nvPr>
        </p:nvGraphicFramePr>
        <p:xfrm>
          <a:off x="245165" y="1417293"/>
          <a:ext cx="8653670" cy="5211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210">
                  <a:extLst>
                    <a:ext uri="{9D8B030D-6E8A-4147-A177-3AD203B41FA5}">
                      <a16:colId xmlns:a16="http://schemas.microsoft.com/office/drawing/2014/main" val="4272808224"/>
                    </a:ext>
                  </a:extLst>
                </a:gridCol>
                <a:gridCol w="2334555">
                  <a:extLst>
                    <a:ext uri="{9D8B030D-6E8A-4147-A177-3AD203B41FA5}">
                      <a16:colId xmlns:a16="http://schemas.microsoft.com/office/drawing/2014/main" val="4141269629"/>
                    </a:ext>
                  </a:extLst>
                </a:gridCol>
                <a:gridCol w="4750905">
                  <a:extLst>
                    <a:ext uri="{9D8B030D-6E8A-4147-A177-3AD203B41FA5}">
                      <a16:colId xmlns:a16="http://schemas.microsoft.com/office/drawing/2014/main" val="2196467955"/>
                    </a:ext>
                  </a:extLst>
                </a:gridCol>
              </a:tblGrid>
              <a:tr h="26738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功能需求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51322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344734"/>
                  </a:ext>
                </a:extLst>
              </a:tr>
              <a:tr h="53476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</a:t>
                      </a:r>
                      <a:r>
                        <a:rPr lang="zh-TW" altLang="en-US" sz="18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電源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開機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使用者按下開機鍵後，機器開啟，系統啟動。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699533"/>
                  </a:ext>
                </a:extLst>
              </a:tr>
              <a:tr h="5347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關機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使用者按下關機鍵後，機器關閉，系統關閉。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152389"/>
                  </a:ext>
                </a:extLst>
              </a:tr>
              <a:tr h="53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語音接收器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語音接收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使用者利用語音的方式，將音訊訊息輸入至系統。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226001"/>
                  </a:ext>
                </a:extLst>
              </a:tr>
              <a:tr h="53476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訊號轉換系統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音訊轉換字串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音訊輸入至系統後，系統會將音訊轉為相對應的字串。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820569"/>
                  </a:ext>
                </a:extLst>
              </a:tr>
              <a:tr h="5347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字串轉換音訊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系統將比對成功後之字串，並將其字串轉換為音訊。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1275586"/>
                  </a:ext>
                </a:extLst>
              </a:tr>
              <a:tr h="10695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比對系統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資料比對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轉換成功後之字串，會與系統內部的詞彙進行比對，比對成功後，標記該資料；若比對失敗，標記錯誤訊息。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843201"/>
                  </a:ext>
                </a:extLst>
              </a:tr>
              <a:tr h="3296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輸出標記資料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輸出被標記之資料。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66764"/>
                  </a:ext>
                </a:extLst>
              </a:tr>
              <a:tr h="53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音訊撥放器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語音撥放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系統藉由音訊撥放器，利用語音的方式將所對應的資料輸出。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2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03071" y="1462534"/>
            <a:ext cx="6096002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Non-Functional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369407" y="3060562"/>
            <a:ext cx="207727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879464" y="3060562"/>
            <a:ext cx="574936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2005" y="4274169"/>
            <a:ext cx="1932082" cy="115818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4810794" y="2117212"/>
            <a:ext cx="683628" cy="120307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2637746" y="1147236"/>
            <a:ext cx="683628" cy="31430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658376" y="4558057"/>
            <a:ext cx="1379246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程式碼維護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4259525" y="3063437"/>
            <a:ext cx="583095" cy="24061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25" idx="0"/>
          </p:cNvCxnSpPr>
          <p:nvPr/>
        </p:nvCxnSpPr>
        <p:spPr>
          <a:xfrm rot="16200000" flipH="1">
            <a:off x="5982300" y="3746805"/>
            <a:ext cx="583095" cy="10394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7" idx="2"/>
            <a:endCxn id="28" idx="0"/>
          </p:cNvCxnSpPr>
          <p:nvPr/>
        </p:nvCxnSpPr>
        <p:spPr>
          <a:xfrm rot="5400000">
            <a:off x="5114730" y="3918642"/>
            <a:ext cx="583095" cy="6957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100871" y="4558057"/>
            <a:ext cx="1385360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資料庫維護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192365" y="4558057"/>
            <a:ext cx="1732087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作業系統穩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肘形接點 17"/>
          <p:cNvCxnSpPr>
            <a:stCxn id="7" idx="2"/>
            <a:endCxn id="19" idx="0"/>
          </p:cNvCxnSpPr>
          <p:nvPr/>
        </p:nvCxnSpPr>
        <p:spPr>
          <a:xfrm rot="16200000" flipH="1">
            <a:off x="6685867" y="3043239"/>
            <a:ext cx="583094" cy="24465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662650" y="4558056"/>
            <a:ext cx="1076068" cy="154753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其他功能串接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>
            <a:stCxn id="6" idx="2"/>
            <a:endCxn id="9" idx="0"/>
          </p:cNvCxnSpPr>
          <p:nvPr/>
        </p:nvCxnSpPr>
        <p:spPr>
          <a:xfrm flipH="1">
            <a:off x="1408046" y="3974962"/>
            <a:ext cx="1" cy="299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Table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- Non-Functional Requirements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70024"/>
              </p:ext>
            </p:extLst>
          </p:nvPr>
        </p:nvGraphicFramePr>
        <p:xfrm>
          <a:off x="215346" y="1417638"/>
          <a:ext cx="8713308" cy="526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018">
                  <a:extLst>
                    <a:ext uri="{9D8B030D-6E8A-4147-A177-3AD203B41FA5}">
                      <a16:colId xmlns:a16="http://schemas.microsoft.com/office/drawing/2014/main" val="3473364676"/>
                    </a:ext>
                  </a:extLst>
                </a:gridCol>
                <a:gridCol w="2071961">
                  <a:extLst>
                    <a:ext uri="{9D8B030D-6E8A-4147-A177-3AD203B41FA5}">
                      <a16:colId xmlns:a16="http://schemas.microsoft.com/office/drawing/2014/main" val="597555114"/>
                    </a:ext>
                  </a:extLst>
                </a:gridCol>
                <a:gridCol w="5062329">
                  <a:extLst>
                    <a:ext uri="{9D8B030D-6E8A-4147-A177-3AD203B41FA5}">
                      <a16:colId xmlns:a16="http://schemas.microsoft.com/office/drawing/2014/main" val="936003518"/>
                    </a:ext>
                  </a:extLst>
                </a:gridCol>
              </a:tblGrid>
              <a:tr h="30121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非功能需求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9388"/>
                  </a:ext>
                </a:extLst>
              </a:tr>
              <a:tr h="30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827559"/>
                  </a:ext>
                </a:extLst>
              </a:tr>
              <a:tr h="772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程式設計人員維護該系統所撰寫程式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內部程式設計人員可透過內部編輯平台，對現有程式碼進行維護及更新。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093279"/>
                  </a:ext>
                </a:extLst>
              </a:tr>
              <a:tr h="1142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作業系統穩定性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更新功能調整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所採用的作業系統需要維持一定的穩定性，在作業系統更新前，內部設計人員需先查看該更新狀況是否穩定，在決定是否進行更新。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827329"/>
                  </a:ext>
                </a:extLst>
              </a:tr>
              <a:tr h="772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內部程式設計人員可透過內部編輯平台，對現有資料庫內容進行維護及更新。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475638"/>
                  </a:ext>
                </a:extLst>
              </a:tr>
              <a:tr h="5146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其他功能串接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資料平台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與開放資料平台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串接，獲取額外資訊內容。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436225"/>
                  </a:ext>
                </a:extLst>
              </a:tr>
              <a:tr h="772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內部程式功能串接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與原系統內其他程式功能串接，或是透過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System Call 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進行內部軟體開啟。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103571"/>
                  </a:ext>
                </a:extLst>
              </a:tr>
              <a:tr h="685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嵌入式系統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移植至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嵌入式系統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將原於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PC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的軟體服務移植至嵌入式系統，以降低原系統的使用負擔。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100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1978</TotalTime>
  <Words>824</Words>
  <Application>Microsoft Office PowerPoint</Application>
  <PresentationFormat>如螢幕大小 (4:3)</PresentationFormat>
  <Paragraphs>171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Garamond</vt:lpstr>
      <vt:lpstr>Times New Roman</vt:lpstr>
      <vt:lpstr>Trebuchet MS</vt:lpstr>
      <vt:lpstr>Office Theme</vt:lpstr>
      <vt:lpstr>個人化語音助理</vt:lpstr>
      <vt:lpstr>Motivation</vt:lpstr>
      <vt:lpstr>Project Goal</vt:lpstr>
      <vt:lpstr>Challenge</vt:lpstr>
      <vt:lpstr>System Description</vt:lpstr>
      <vt:lpstr>Requirements</vt:lpstr>
      <vt:lpstr>Requirements Table - Functional Requirements</vt:lpstr>
      <vt:lpstr>Requirements</vt:lpstr>
      <vt:lpstr>Requirements Table - Non-Functional Requirements</vt:lpstr>
      <vt:lpstr>Data Model - Functional Requirements</vt:lpstr>
      <vt:lpstr>System Architecture</vt:lpstr>
      <vt:lpstr>Activity Diagrams</vt:lpstr>
      <vt:lpstr>Resource Required</vt:lpstr>
      <vt:lpstr>Resource Required</vt:lpstr>
      <vt:lpstr>個人化語音助理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Hao-Wei Wang</cp:lastModifiedBy>
  <cp:revision>169</cp:revision>
  <dcterms:created xsi:type="dcterms:W3CDTF">2010-04-12T23:12:02Z</dcterms:created>
  <dcterms:modified xsi:type="dcterms:W3CDTF">2018-06-29T01:55:33Z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