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21"/>
  </p:notesMasterIdLst>
  <p:sldIdLst>
    <p:sldId id="256" r:id="rId5"/>
    <p:sldId id="258" r:id="rId6"/>
    <p:sldId id="257" r:id="rId7"/>
    <p:sldId id="268" r:id="rId8"/>
    <p:sldId id="269" r:id="rId9"/>
    <p:sldId id="275" r:id="rId10"/>
    <p:sldId id="260" r:id="rId11"/>
    <p:sldId id="270" r:id="rId12"/>
    <p:sldId id="273" r:id="rId13"/>
    <p:sldId id="271" r:id="rId14"/>
    <p:sldId id="263" r:id="rId15"/>
    <p:sldId id="272" r:id="rId16"/>
    <p:sldId id="259" r:id="rId17"/>
    <p:sldId id="261" r:id="rId18"/>
    <p:sldId id="264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E7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27" autoAdjust="0"/>
    <p:restoredTop sz="82885" autoAdjust="0"/>
  </p:normalViewPr>
  <p:slideViewPr>
    <p:cSldViewPr snapToGrid="0" snapToObjects="1">
      <p:cViewPr varScale="1">
        <p:scale>
          <a:sx n="77" d="100"/>
          <a:sy n="77" d="100"/>
        </p:scale>
        <p:origin x="1291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96CCE-68B5-9B4D-B8A4-9D885A674F26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62E17B-74C6-844B-874E-AD2BA7422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40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r>
              <a:rPr lang="en-US" baseline="0" dirty="0" smtClean="0"/>
              <a:t> </a:t>
            </a:r>
            <a:r>
              <a:rPr lang="zh-TW" altLang="en-US" baseline="0" dirty="0" smtClean="0"/>
              <a:t>是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為什麼要做這題目？</a:t>
            </a:r>
            <a:endParaRPr lang="en-US" altLang="zh-TW" baseline="0" dirty="0" smtClean="0"/>
          </a:p>
          <a:p>
            <a:r>
              <a:rPr lang="en-US" dirty="0" smtClean="0"/>
              <a:t>Challenge</a:t>
            </a:r>
            <a:r>
              <a:rPr lang="en-US" baseline="0" dirty="0" smtClean="0"/>
              <a:t> human acting </a:t>
            </a:r>
            <a:r>
              <a:rPr lang="zh-TW" altLang="en-US" baseline="0" dirty="0" smtClean="0"/>
              <a:t>如何難</a:t>
            </a:r>
            <a:endParaRPr lang="en-US" altLang="zh-TW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E17B-74C6-844B-874E-AD2BA74226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82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r>
              <a:rPr lang="en-US" baseline="0" dirty="0" smtClean="0"/>
              <a:t> </a:t>
            </a:r>
            <a:r>
              <a:rPr lang="zh-TW" altLang="en-US" baseline="0" dirty="0" smtClean="0"/>
              <a:t>是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為什麼要做這題目？</a:t>
            </a:r>
            <a:endParaRPr lang="en-US" altLang="zh-TW" baseline="0" dirty="0" smtClean="0"/>
          </a:p>
          <a:p>
            <a:r>
              <a:rPr lang="en-US" dirty="0" smtClean="0"/>
              <a:t>Challenge</a:t>
            </a:r>
            <a:r>
              <a:rPr lang="en-US" baseline="0" dirty="0" smtClean="0"/>
              <a:t> human acting </a:t>
            </a:r>
            <a:r>
              <a:rPr lang="zh-TW" altLang="en-US" baseline="0" dirty="0" smtClean="0"/>
              <a:t>如何難</a:t>
            </a:r>
            <a:endParaRPr lang="en-US" altLang="zh-TW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E17B-74C6-844B-874E-AD2BA74226A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24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E17B-74C6-844B-874E-AD2BA74226A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879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E17B-74C6-844B-874E-AD2BA74226A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992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E17B-74C6-844B-874E-AD2BA74226A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47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E17B-74C6-844B-874E-AD2BA74226A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966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E17B-74C6-844B-874E-AD2BA74226A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16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E17B-74C6-844B-874E-AD2BA74226A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939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6/29/2018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Trebuchet MS"/>
          <a:ea typeface="+mj-ea"/>
          <a:cs typeface="Trebuchet M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35127"/>
            <a:ext cx="7772400" cy="1470025"/>
          </a:xfrm>
        </p:spPr>
        <p:txBody>
          <a:bodyPr>
            <a:normAutofit/>
          </a:bodyPr>
          <a:lstStyle/>
          <a:p>
            <a:r>
              <a:rPr lang="zh-TW" altLang="en-US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個人化</a:t>
            </a:r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語音</a:t>
            </a:r>
            <a:r>
              <a:rPr lang="zh-TW" altLang="en-US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助理</a:t>
            </a:r>
            <a:endParaRPr 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8249" y="4061012"/>
            <a:ext cx="7227502" cy="2581835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Members: </a:t>
            </a:r>
          </a:p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0351050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洪啟翔、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0452002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王皓瑋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Team: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Department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Department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of Computer and Communication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Engineering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</a:p>
          <a:p>
            <a:r>
              <a:rPr 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Department of </a:t>
            </a:r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Electronics </a:t>
            </a:r>
            <a:r>
              <a:rPr 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Engineering</a:t>
            </a:r>
            <a:endParaRPr 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5473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Requirements Table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 smtClean="0"/>
              <a:t>- Non-Functional Requirements</a:t>
            </a:r>
            <a:endParaRPr lang="en-US" sz="24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470024"/>
              </p:ext>
            </p:extLst>
          </p:nvPr>
        </p:nvGraphicFramePr>
        <p:xfrm>
          <a:off x="215346" y="1417638"/>
          <a:ext cx="8713308" cy="52614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9018">
                  <a:extLst>
                    <a:ext uri="{9D8B030D-6E8A-4147-A177-3AD203B41FA5}">
                      <a16:colId xmlns:a16="http://schemas.microsoft.com/office/drawing/2014/main" val="3473364676"/>
                    </a:ext>
                  </a:extLst>
                </a:gridCol>
                <a:gridCol w="2071961">
                  <a:extLst>
                    <a:ext uri="{9D8B030D-6E8A-4147-A177-3AD203B41FA5}">
                      <a16:colId xmlns:a16="http://schemas.microsoft.com/office/drawing/2014/main" val="597555114"/>
                    </a:ext>
                  </a:extLst>
                </a:gridCol>
                <a:gridCol w="5062329">
                  <a:extLst>
                    <a:ext uri="{9D8B030D-6E8A-4147-A177-3AD203B41FA5}">
                      <a16:colId xmlns:a16="http://schemas.microsoft.com/office/drawing/2014/main" val="936003518"/>
                    </a:ext>
                  </a:extLst>
                </a:gridCol>
              </a:tblGrid>
              <a:tr h="301219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非功能需求</a:t>
                      </a:r>
                      <a:endParaRPr lang="zh-TW" sz="1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79388"/>
                  </a:ext>
                </a:extLst>
              </a:tr>
              <a:tr h="3012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功能項目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功能項目操作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說明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7827559"/>
                  </a:ext>
                </a:extLst>
              </a:tr>
              <a:tr h="7720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程式維護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程式設計人員維護該系統所撰寫程式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內部程式設計人員可透過內部編輯平台，對現有程式碼進行維護及更新。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00093279"/>
                  </a:ext>
                </a:extLst>
              </a:tr>
              <a:tr h="11426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作業系統穩定性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更新功能調整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所採用的作業系統需要維持一定的穩定性，在作業系統更新前，內部設計人員需先查看該更新狀況是否穩定，在決定是否進行更新。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60827329"/>
                  </a:ext>
                </a:extLst>
              </a:tr>
              <a:tr h="7720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資料庫維護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資料維護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內部程式設計人員可透過內部編輯平台，對現有資料庫內容進行維護及更新。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72475638"/>
                  </a:ext>
                </a:extLst>
              </a:tr>
              <a:tr h="514688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其他功能串接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資料平台 </a:t>
                      </a:r>
                      <a:r>
                        <a:rPr lang="en-US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API </a:t>
                      </a: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串接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與開放資料平台 </a:t>
                      </a:r>
                      <a:r>
                        <a:rPr lang="en-US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API</a:t>
                      </a: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串接，獲取額外資訊內容。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03436225"/>
                  </a:ext>
                </a:extLst>
              </a:tr>
              <a:tr h="77203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內部程式功能串接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與原系統內其他程式功能串接，或是透過 </a:t>
                      </a:r>
                      <a:r>
                        <a:rPr lang="en-US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System Call </a:t>
                      </a: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進行內部軟體開啟。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45103571"/>
                  </a:ext>
                </a:extLst>
              </a:tr>
              <a:tr h="6855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嵌入式系統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移植至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嵌入式系統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將原於</a:t>
                      </a:r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PC</a:t>
                      </a: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的軟體服務移植至嵌入式系統，以降低原系統的使用負擔。</a:t>
                      </a:r>
                      <a:endParaRPr lang="zh-TW" sz="1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61007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432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Data </a:t>
            </a:r>
            <a:r>
              <a:rPr lang="en-US" altLang="zh-TW" dirty="0"/>
              <a:t>Model</a:t>
            </a:r>
            <a:br>
              <a:rPr lang="en-US" altLang="zh-TW" dirty="0"/>
            </a:br>
            <a:r>
              <a:rPr lang="en-US" altLang="zh-TW" sz="2400" dirty="0"/>
              <a:t>- Functional Requirements</a:t>
            </a:r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48" y="1892698"/>
            <a:ext cx="8867703" cy="359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38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圖片 1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77" y="1417638"/>
            <a:ext cx="7337302" cy="52316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grpSp>
        <p:nvGrpSpPr>
          <p:cNvPr id="126" name="群組 125"/>
          <p:cNvGrpSpPr/>
          <p:nvPr/>
        </p:nvGrpSpPr>
        <p:grpSpPr>
          <a:xfrm>
            <a:off x="7635990" y="3511660"/>
            <a:ext cx="1457210" cy="1959327"/>
            <a:chOff x="7635990" y="3511660"/>
            <a:chExt cx="1457210" cy="1959327"/>
          </a:xfrm>
        </p:grpSpPr>
        <p:sp>
          <p:nvSpPr>
            <p:cNvPr id="3" name="圓角矩形 2"/>
            <p:cNvSpPr/>
            <p:nvPr/>
          </p:nvSpPr>
          <p:spPr>
            <a:xfrm>
              <a:off x="7635990" y="3572349"/>
              <a:ext cx="554400" cy="1800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4" name="圓角矩形 3"/>
            <p:cNvSpPr/>
            <p:nvPr/>
          </p:nvSpPr>
          <p:spPr>
            <a:xfrm>
              <a:off x="7635990" y="3910975"/>
              <a:ext cx="554400" cy="180000"/>
            </a:xfrm>
            <a:prstGeom prst="roundRect">
              <a:avLst>
                <a:gd name="adj" fmla="val 2511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8190390" y="3847086"/>
              <a:ext cx="72327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主</a:t>
              </a:r>
              <a:r>
                <a:rPr lang="zh-TW" altLang="en-US" sz="1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系統</a:t>
              </a:r>
              <a:endPara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3" name="圓角矩形 22"/>
            <p:cNvSpPr/>
            <p:nvPr/>
          </p:nvSpPr>
          <p:spPr>
            <a:xfrm>
              <a:off x="7635990" y="4249600"/>
              <a:ext cx="554400" cy="180000"/>
            </a:xfrm>
            <a:prstGeom prst="roundRect">
              <a:avLst>
                <a:gd name="adj" fmla="val 2511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8190390" y="4185711"/>
              <a:ext cx="72327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sz="1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子系統</a:t>
              </a:r>
              <a:endPara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5" name="圓角矩形 24"/>
            <p:cNvSpPr/>
            <p:nvPr/>
          </p:nvSpPr>
          <p:spPr>
            <a:xfrm>
              <a:off x="7635990" y="4588225"/>
              <a:ext cx="554400" cy="180000"/>
            </a:xfrm>
            <a:prstGeom prst="roundRect">
              <a:avLst>
                <a:gd name="adj" fmla="val 2511"/>
              </a:avLst>
            </a:prstGeom>
            <a:solidFill>
              <a:srgbClr val="F3E7A9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b="1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8190389" y="3511660"/>
              <a:ext cx="72327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sz="1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使用</a:t>
              </a:r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者</a:t>
              </a:r>
            </a:p>
          </p:txBody>
        </p:sp>
        <p:sp>
          <p:nvSpPr>
            <p:cNvPr id="116" name="矩形 115"/>
            <p:cNvSpPr/>
            <p:nvPr/>
          </p:nvSpPr>
          <p:spPr>
            <a:xfrm>
              <a:off x="8190389" y="4524336"/>
              <a:ext cx="9028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sz="1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系統服務</a:t>
              </a:r>
              <a:endPara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119" name="直線單箭頭接點 118"/>
            <p:cNvCxnSpPr/>
            <p:nvPr/>
          </p:nvCxnSpPr>
          <p:spPr>
            <a:xfrm>
              <a:off x="7683493" y="5009322"/>
              <a:ext cx="506896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矩形 122"/>
            <p:cNvSpPr/>
            <p:nvPr/>
          </p:nvSpPr>
          <p:spPr>
            <a:xfrm>
              <a:off x="8179821" y="4864771"/>
              <a:ext cx="9028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sz="1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外部連</a:t>
              </a:r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接</a:t>
              </a:r>
              <a:endPara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124" name="直線單箭頭接點 123"/>
            <p:cNvCxnSpPr/>
            <p:nvPr/>
          </p:nvCxnSpPr>
          <p:spPr>
            <a:xfrm>
              <a:off x="7683493" y="5307761"/>
              <a:ext cx="506896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矩形 124"/>
            <p:cNvSpPr/>
            <p:nvPr/>
          </p:nvSpPr>
          <p:spPr>
            <a:xfrm>
              <a:off x="8179821" y="5163210"/>
              <a:ext cx="9028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內</a:t>
              </a:r>
              <a:r>
                <a:rPr lang="zh-TW" altLang="en-US" sz="1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部連</a:t>
              </a:r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接</a:t>
              </a:r>
              <a:endPara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723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</a:t>
            </a:r>
            <a:r>
              <a:rPr lang="en-US" dirty="0"/>
              <a:t>Diagrams</a:t>
            </a:r>
          </a:p>
        </p:txBody>
      </p:sp>
      <p:sp>
        <p:nvSpPr>
          <p:cNvPr id="5" name="橢圓 4"/>
          <p:cNvSpPr/>
          <p:nvPr/>
        </p:nvSpPr>
        <p:spPr>
          <a:xfrm>
            <a:off x="632573" y="1428158"/>
            <a:ext cx="252000" cy="25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6200142" y="1350029"/>
            <a:ext cx="2193078" cy="39735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口述要求（使用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者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8" name="直線單箭頭接點 7"/>
          <p:cNvCxnSpPr>
            <a:stCxn id="5" idx="6"/>
            <a:endCxn id="113" idx="1"/>
          </p:cNvCxnSpPr>
          <p:nvPr/>
        </p:nvCxnSpPr>
        <p:spPr>
          <a:xfrm>
            <a:off x="884573" y="1554158"/>
            <a:ext cx="56969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菱形 14"/>
          <p:cNvSpPr/>
          <p:nvPr/>
        </p:nvSpPr>
        <p:spPr>
          <a:xfrm>
            <a:off x="2932229" y="3821605"/>
            <a:ext cx="662609" cy="357809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圓角矩形 22"/>
          <p:cNvSpPr/>
          <p:nvPr/>
        </p:nvSpPr>
        <p:spPr>
          <a:xfrm>
            <a:off x="6200142" y="1978388"/>
            <a:ext cx="2193078" cy="39735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聽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要求（系統）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3318388" y="2607731"/>
            <a:ext cx="2193078" cy="6347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比對字串資料</a:t>
            </a:r>
            <a:endParaRPr lang="en-US" altLang="zh-TW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系統）</a:t>
            </a:r>
          </a:p>
        </p:txBody>
      </p:sp>
      <p:sp>
        <p:nvSpPr>
          <p:cNvPr id="36" name="矩形 35"/>
          <p:cNvSpPr/>
          <p:nvPr/>
        </p:nvSpPr>
        <p:spPr>
          <a:xfrm>
            <a:off x="1159394" y="3619424"/>
            <a:ext cx="1851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DataTag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== 0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403823" y="4294538"/>
            <a:ext cx="2193078" cy="6263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輸出錯誤訊息字串（系統）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4026418" y="4290183"/>
            <a:ext cx="2193078" cy="6263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輸出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被請求之字串資料（系統）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7" name="肘形接點 46"/>
          <p:cNvCxnSpPr>
            <a:stCxn id="213" idx="2"/>
            <a:endCxn id="5" idx="4"/>
          </p:cNvCxnSpPr>
          <p:nvPr/>
        </p:nvCxnSpPr>
        <p:spPr>
          <a:xfrm rot="5400000" flipH="1">
            <a:off x="2266919" y="171813"/>
            <a:ext cx="47454" cy="3064145"/>
          </a:xfrm>
          <a:prstGeom prst="bentConnector3">
            <a:avLst>
              <a:gd name="adj1" fmla="val -73307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3529592" y="3614208"/>
            <a:ext cx="1724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DataTag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 0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5" name="流程圖: 接點 54"/>
          <p:cNvSpPr/>
          <p:nvPr/>
        </p:nvSpPr>
        <p:spPr>
          <a:xfrm>
            <a:off x="632573" y="6417932"/>
            <a:ext cx="252000" cy="2520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流程圖: 接點 53"/>
          <p:cNvSpPr/>
          <p:nvPr/>
        </p:nvSpPr>
        <p:spPr>
          <a:xfrm>
            <a:off x="668573" y="6458418"/>
            <a:ext cx="180000" cy="180000"/>
          </a:xfrm>
          <a:prstGeom prst="flowChartConnector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菱形 55"/>
          <p:cNvSpPr/>
          <p:nvPr/>
        </p:nvSpPr>
        <p:spPr>
          <a:xfrm>
            <a:off x="2932228" y="4981703"/>
            <a:ext cx="662609" cy="357809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菱形 68"/>
          <p:cNvSpPr/>
          <p:nvPr/>
        </p:nvSpPr>
        <p:spPr>
          <a:xfrm>
            <a:off x="5402071" y="6372142"/>
            <a:ext cx="662609" cy="357809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/>
          <p:cNvSpPr/>
          <p:nvPr/>
        </p:nvSpPr>
        <p:spPr>
          <a:xfrm>
            <a:off x="3182624" y="6189085"/>
            <a:ext cx="2256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PowerOff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== true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26009" y="6200569"/>
            <a:ext cx="2314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PowerOff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== false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5" name="圓角矩形 84"/>
          <p:cNvSpPr/>
          <p:nvPr/>
        </p:nvSpPr>
        <p:spPr>
          <a:xfrm>
            <a:off x="6126009" y="2606747"/>
            <a:ext cx="2341344" cy="61966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轉換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音訊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要求至字串（系統）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圓角矩形 32"/>
          <p:cNvSpPr/>
          <p:nvPr/>
        </p:nvSpPr>
        <p:spPr>
          <a:xfrm>
            <a:off x="799400" y="2627427"/>
            <a:ext cx="2193078" cy="62301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標記資料項目</a:t>
            </a:r>
            <a:endParaRPr lang="en-US" altLang="zh-TW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（系統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7" name="圓角矩形 66"/>
          <p:cNvSpPr/>
          <p:nvPr/>
        </p:nvSpPr>
        <p:spPr>
          <a:xfrm>
            <a:off x="2076839" y="5525047"/>
            <a:ext cx="2373385" cy="6247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轉換字串資料至音訊（系統）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1" name="圓角矩形 110"/>
          <p:cNvSpPr/>
          <p:nvPr/>
        </p:nvSpPr>
        <p:spPr>
          <a:xfrm>
            <a:off x="4734496" y="5622266"/>
            <a:ext cx="1997764" cy="430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輸出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音訊（系統）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3" name="圓角矩形 112"/>
          <p:cNvSpPr/>
          <p:nvPr/>
        </p:nvSpPr>
        <p:spPr>
          <a:xfrm>
            <a:off x="1454271" y="1226425"/>
            <a:ext cx="1746782" cy="65546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開啟機器電源</a:t>
            </a:r>
            <a:endParaRPr lang="en-US" altLang="zh-TW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（使用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者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3948595" y="1576032"/>
            <a:ext cx="2243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PowerOn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== true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668573" y="2101266"/>
            <a:ext cx="2301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PowerOn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== false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24" name="直線單箭頭接點 123"/>
          <p:cNvCxnSpPr>
            <a:stCxn id="213" idx="3"/>
            <a:endCxn id="6" idx="1"/>
          </p:cNvCxnSpPr>
          <p:nvPr/>
        </p:nvCxnSpPr>
        <p:spPr>
          <a:xfrm>
            <a:off x="4154022" y="1548708"/>
            <a:ext cx="204612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直線單箭頭接點 127"/>
          <p:cNvCxnSpPr>
            <a:stCxn id="6" idx="2"/>
            <a:endCxn id="23" idx="0"/>
          </p:cNvCxnSpPr>
          <p:nvPr/>
        </p:nvCxnSpPr>
        <p:spPr>
          <a:xfrm>
            <a:off x="7296681" y="1747386"/>
            <a:ext cx="0" cy="23100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直線單箭頭接點 132"/>
          <p:cNvCxnSpPr>
            <a:stCxn id="23" idx="2"/>
            <a:endCxn id="85" idx="0"/>
          </p:cNvCxnSpPr>
          <p:nvPr/>
        </p:nvCxnSpPr>
        <p:spPr>
          <a:xfrm>
            <a:off x="7296681" y="2375745"/>
            <a:ext cx="0" cy="23100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直線單箭頭接點 141"/>
          <p:cNvCxnSpPr>
            <a:stCxn id="85" idx="1"/>
            <a:endCxn id="28" idx="3"/>
          </p:cNvCxnSpPr>
          <p:nvPr/>
        </p:nvCxnSpPr>
        <p:spPr>
          <a:xfrm flipH="1">
            <a:off x="5511466" y="2916580"/>
            <a:ext cx="614543" cy="852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直線單箭頭接點 145"/>
          <p:cNvCxnSpPr>
            <a:stCxn id="28" idx="1"/>
            <a:endCxn id="33" idx="3"/>
          </p:cNvCxnSpPr>
          <p:nvPr/>
        </p:nvCxnSpPr>
        <p:spPr>
          <a:xfrm flipH="1">
            <a:off x="2992478" y="2925108"/>
            <a:ext cx="325910" cy="138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肘形接點 149"/>
          <p:cNvCxnSpPr>
            <a:stCxn id="15" idx="1"/>
            <a:endCxn id="37" idx="0"/>
          </p:cNvCxnSpPr>
          <p:nvPr/>
        </p:nvCxnSpPr>
        <p:spPr>
          <a:xfrm rot="10800000" flipV="1">
            <a:off x="1500363" y="4000510"/>
            <a:ext cx="1431867" cy="294028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肘形接點 154"/>
          <p:cNvCxnSpPr>
            <a:stCxn id="15" idx="3"/>
            <a:endCxn id="38" idx="0"/>
          </p:cNvCxnSpPr>
          <p:nvPr/>
        </p:nvCxnSpPr>
        <p:spPr>
          <a:xfrm>
            <a:off x="3594838" y="4000510"/>
            <a:ext cx="1528119" cy="289673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直線單箭頭接點 158"/>
          <p:cNvCxnSpPr>
            <a:stCxn id="56" idx="2"/>
            <a:endCxn id="67" idx="0"/>
          </p:cNvCxnSpPr>
          <p:nvPr/>
        </p:nvCxnSpPr>
        <p:spPr>
          <a:xfrm flipH="1">
            <a:off x="3263532" y="5339512"/>
            <a:ext cx="1" cy="18553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肘形接點 159"/>
          <p:cNvCxnSpPr>
            <a:stCxn id="37" idx="2"/>
            <a:endCxn id="56" idx="1"/>
          </p:cNvCxnSpPr>
          <p:nvPr/>
        </p:nvCxnSpPr>
        <p:spPr>
          <a:xfrm rot="16200000" flipH="1">
            <a:off x="2096450" y="4324830"/>
            <a:ext cx="239690" cy="1431866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肘形接點 164"/>
          <p:cNvCxnSpPr>
            <a:stCxn id="38" idx="2"/>
            <a:endCxn id="56" idx="3"/>
          </p:cNvCxnSpPr>
          <p:nvPr/>
        </p:nvCxnSpPr>
        <p:spPr>
          <a:xfrm rot="5400000">
            <a:off x="4236875" y="4274525"/>
            <a:ext cx="244045" cy="1528120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直線單箭頭接點 182"/>
          <p:cNvCxnSpPr>
            <a:stCxn id="67" idx="3"/>
            <a:endCxn id="111" idx="1"/>
          </p:cNvCxnSpPr>
          <p:nvPr/>
        </p:nvCxnSpPr>
        <p:spPr>
          <a:xfrm flipV="1">
            <a:off x="4450224" y="5837432"/>
            <a:ext cx="284272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肘形接點 195"/>
          <p:cNvCxnSpPr>
            <a:stCxn id="33" idx="2"/>
            <a:endCxn id="15" idx="0"/>
          </p:cNvCxnSpPr>
          <p:nvPr/>
        </p:nvCxnSpPr>
        <p:spPr>
          <a:xfrm rot="16200000" flipH="1">
            <a:off x="2294152" y="2852223"/>
            <a:ext cx="571168" cy="136759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直線單箭頭接點 198"/>
          <p:cNvCxnSpPr>
            <a:stCxn id="111" idx="2"/>
            <a:endCxn id="69" idx="0"/>
          </p:cNvCxnSpPr>
          <p:nvPr/>
        </p:nvCxnSpPr>
        <p:spPr>
          <a:xfrm flipH="1">
            <a:off x="5733376" y="6052598"/>
            <a:ext cx="2" cy="31954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肘形接點 203"/>
          <p:cNvCxnSpPr>
            <a:stCxn id="69" idx="3"/>
            <a:endCxn id="6" idx="3"/>
          </p:cNvCxnSpPr>
          <p:nvPr/>
        </p:nvCxnSpPr>
        <p:spPr>
          <a:xfrm flipV="1">
            <a:off x="6064680" y="1548708"/>
            <a:ext cx="2328540" cy="5002339"/>
          </a:xfrm>
          <a:prstGeom prst="bentConnector3">
            <a:avLst>
              <a:gd name="adj1" fmla="val 109817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直線單箭頭接點 208"/>
          <p:cNvCxnSpPr>
            <a:stCxn id="69" idx="1"/>
            <a:endCxn id="54" idx="6"/>
          </p:cNvCxnSpPr>
          <p:nvPr/>
        </p:nvCxnSpPr>
        <p:spPr>
          <a:xfrm flipH="1" flipV="1">
            <a:off x="848573" y="6548418"/>
            <a:ext cx="4553498" cy="262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3" name="菱形 212"/>
          <p:cNvSpPr/>
          <p:nvPr/>
        </p:nvSpPr>
        <p:spPr>
          <a:xfrm>
            <a:off x="3491413" y="1369803"/>
            <a:ext cx="662609" cy="357809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6" name="直線單箭頭接點 215"/>
          <p:cNvCxnSpPr>
            <a:stCxn id="113" idx="3"/>
            <a:endCxn id="213" idx="1"/>
          </p:cNvCxnSpPr>
          <p:nvPr/>
        </p:nvCxnSpPr>
        <p:spPr>
          <a:xfrm flipV="1">
            <a:off x="3201053" y="1548708"/>
            <a:ext cx="290360" cy="54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45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13986"/>
            <a:ext cx="8229600" cy="393624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Device and tools</a:t>
            </a: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筆記型電腦：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314450" lvl="2" indent="-457200">
              <a:buAutoNum type="arabicPeriod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Visual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Sudio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Code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編輯器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314450" lvl="2" indent="-457200">
              <a:buAutoNum type="arabicPeriod"/>
            </a:pP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StarUML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314450" lvl="2" indent="-457200">
              <a:buAutoNum type="arabicPeriod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Microsoft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Office PowerPoint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314450" lvl="2" indent="-457200">
              <a:buAutoNum type="arabicPeriod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Microsoft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Office Word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314450" lvl="2" indent="-457200">
              <a:buAutoNum type="arabicPeriod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Calendar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314450" lvl="2" indent="-457200">
              <a:buAutoNum type="arabicPeriod"/>
            </a:pP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Github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131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 smtClean="0"/>
          </a:p>
          <a:p>
            <a:r>
              <a:rPr lang="en-US" altLang="zh-TW" dirty="0"/>
              <a:t>Human resource</a:t>
            </a:r>
            <a:r>
              <a:rPr lang="en-US" altLang="zh-TW" dirty="0" smtClean="0"/>
              <a:t>:</a:t>
            </a:r>
            <a:endParaRPr lang="en-US" altLang="zh-TW" dirty="0"/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洪啟翔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：蒐集相關技術資料，規劃執行時程、製作材料蒐集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王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皓瑋：蒐集相關技術資料，尋找合適執行專案之工具、製作材料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蒐集。</a:t>
            </a:r>
            <a:endParaRPr lang="en-US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dirty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60803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35127"/>
            <a:ext cx="7772400" cy="1470025"/>
          </a:xfrm>
        </p:spPr>
        <p:txBody>
          <a:bodyPr>
            <a:normAutofit/>
          </a:bodyPr>
          <a:lstStyle/>
          <a:p>
            <a:r>
              <a:rPr lang="zh-TW" altLang="en-US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個人化</a:t>
            </a:r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語音</a:t>
            </a:r>
            <a:r>
              <a:rPr lang="zh-TW" altLang="en-US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助理</a:t>
            </a:r>
            <a:endParaRPr 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8249" y="4061012"/>
            <a:ext cx="7227502" cy="2581835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Members: </a:t>
            </a:r>
          </a:p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0351050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洪啟翔、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0452002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王皓瑋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Team: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Department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Department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of Computer and Communication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Engineering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</a:p>
          <a:p>
            <a:r>
              <a:rPr 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Department of </a:t>
            </a:r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Electronics </a:t>
            </a:r>
            <a:r>
              <a:rPr 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Engineering</a:t>
            </a:r>
            <a:endParaRPr 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1225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左-右雙向箭號 38"/>
          <p:cNvSpPr/>
          <p:nvPr/>
        </p:nvSpPr>
        <p:spPr>
          <a:xfrm>
            <a:off x="2130409" y="2278674"/>
            <a:ext cx="4161432" cy="990158"/>
          </a:xfrm>
          <a:prstGeom prst="leftRightArrow">
            <a:avLst>
              <a:gd name="adj1" fmla="val 64454"/>
              <a:gd name="adj2" fmla="val 50000"/>
            </a:avLst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手動輸入</a:t>
            </a:r>
            <a:endParaRPr lang="zh-TW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3" name="橢圓 32"/>
          <p:cNvSpPr/>
          <p:nvPr/>
        </p:nvSpPr>
        <p:spPr>
          <a:xfrm>
            <a:off x="787769" y="1838481"/>
            <a:ext cx="914400" cy="9144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流程圖: 延遲 33"/>
          <p:cNvSpPr/>
          <p:nvPr/>
        </p:nvSpPr>
        <p:spPr>
          <a:xfrm rot="16200000">
            <a:off x="830969" y="2633612"/>
            <a:ext cx="828000" cy="828000"/>
          </a:xfrm>
          <a:prstGeom prst="flowChartDelay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760966" y="3461612"/>
            <a:ext cx="898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 smtClean="0"/>
              <a:t>User</a:t>
            </a:r>
            <a:endParaRPr lang="zh-TW" altLang="en-US" sz="2800" b="1" dirty="0"/>
          </a:p>
        </p:txBody>
      </p:sp>
      <p:pic>
        <p:nvPicPr>
          <p:cNvPr id="36" name="圖片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057" y="1537192"/>
            <a:ext cx="2245743" cy="2245743"/>
          </a:xfrm>
          <a:prstGeom prst="rect">
            <a:avLst/>
          </a:prstGeom>
        </p:spPr>
      </p:pic>
      <p:sp>
        <p:nvSpPr>
          <p:cNvPr id="37" name="文字方塊 36"/>
          <p:cNvSpPr txBox="1"/>
          <p:nvPr/>
        </p:nvSpPr>
        <p:spPr>
          <a:xfrm>
            <a:off x="6945810" y="3521325"/>
            <a:ext cx="12362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 smtClean="0"/>
              <a:t>Device</a:t>
            </a:r>
            <a:endParaRPr lang="zh-TW" altLang="en-US" sz="2800" b="1" dirty="0"/>
          </a:p>
        </p:txBody>
      </p:sp>
      <p:sp>
        <p:nvSpPr>
          <p:cNvPr id="38" name="左-右雙向箭號 37"/>
          <p:cNvSpPr/>
          <p:nvPr/>
        </p:nvSpPr>
        <p:spPr>
          <a:xfrm>
            <a:off x="2130409" y="2278674"/>
            <a:ext cx="4161432" cy="990158"/>
          </a:xfrm>
          <a:prstGeom prst="leftRightArrow">
            <a:avLst>
              <a:gd name="adj1" fmla="val 64454"/>
              <a:gd name="adj2" fmla="val 50000"/>
            </a:avLst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語音方式溝通</a:t>
            </a:r>
            <a:endParaRPr lang="zh-TW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1746817" y="4686584"/>
            <a:ext cx="5650366" cy="196798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提供使用者與電腦之間</a:t>
            </a:r>
            <a:r>
              <a:rPr lang="zh-TW" altLang="en-US" sz="4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更直覺的</a:t>
            </a: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資訊交換方式</a:t>
            </a:r>
            <a:endParaRPr lang="en-US" sz="4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25437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608" y="1692965"/>
            <a:ext cx="8580783" cy="4525963"/>
          </a:xfrm>
        </p:spPr>
        <p:txBody>
          <a:bodyPr>
            <a:no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使用者可以利用</a:t>
            </a:r>
            <a:r>
              <a:rPr lang="zh-TW" altLang="en-US" sz="3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口述方式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，輸入一段語音訊息至裝置（電腦、智慧型手機等）。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系統依輸入訊息為依據，回傳對應所要求之訊息，並以</a:t>
            </a:r>
            <a:r>
              <a:rPr lang="zh-TW" altLang="en-US" sz="3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語音方式輸出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可依</a:t>
            </a:r>
            <a:r>
              <a:rPr lang="zh-TW" altLang="en-US" sz="3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使用者的個人需求，進行個人</a:t>
            </a:r>
            <a:r>
              <a:rPr lang="zh-TW" altLang="en-US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化</a:t>
            </a:r>
            <a:r>
              <a:rPr lang="zh-TW" altLang="en-US" sz="3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的調整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，使該系統更貼近、更適合該使用者使用。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678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37760" y="1311621"/>
            <a:ext cx="7868480" cy="53277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基本功能：</a:t>
            </a:r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語音辨識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 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精準度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程式架構、演算法設計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效率、即時性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加值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服務：</a:t>
            </a:r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使用者體驗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種平台適用程度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串接開放資料平台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授權版本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網路資料爬取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資料整理、智財權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建立資料庫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正規化程度、查詢效率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2081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Description</a:t>
            </a:r>
            <a:endParaRPr lang="en-US" dirty="0"/>
          </a:p>
        </p:txBody>
      </p:sp>
      <p:sp>
        <p:nvSpPr>
          <p:cNvPr id="3" name="橢圓 2"/>
          <p:cNvSpPr/>
          <p:nvPr/>
        </p:nvSpPr>
        <p:spPr>
          <a:xfrm>
            <a:off x="787769" y="1838481"/>
            <a:ext cx="914400" cy="9144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流程圖: 延遲 3"/>
          <p:cNvSpPr/>
          <p:nvPr/>
        </p:nvSpPr>
        <p:spPr>
          <a:xfrm rot="16200000">
            <a:off x="830969" y="2633612"/>
            <a:ext cx="828000" cy="828000"/>
          </a:xfrm>
          <a:prstGeom prst="flowChartDelay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760966" y="3461612"/>
            <a:ext cx="898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 smtClean="0"/>
              <a:t>User</a:t>
            </a:r>
            <a:endParaRPr lang="zh-TW" altLang="en-US" sz="2800" b="1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057" y="1537192"/>
            <a:ext cx="2245743" cy="2245743"/>
          </a:xfrm>
          <a:prstGeom prst="rect">
            <a:avLst/>
          </a:prstGeom>
        </p:spPr>
      </p:pic>
      <p:sp>
        <p:nvSpPr>
          <p:cNvPr id="39" name="文字方塊 38"/>
          <p:cNvSpPr txBox="1"/>
          <p:nvPr/>
        </p:nvSpPr>
        <p:spPr>
          <a:xfrm>
            <a:off x="6945810" y="3521325"/>
            <a:ext cx="12362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 smtClean="0"/>
              <a:t>Device</a:t>
            </a:r>
            <a:endParaRPr lang="zh-TW" altLang="en-US" sz="2800" b="1" dirty="0"/>
          </a:p>
        </p:txBody>
      </p:sp>
      <p:sp>
        <p:nvSpPr>
          <p:cNvPr id="10" name="左-右雙向箭號 9"/>
          <p:cNvSpPr/>
          <p:nvPr/>
        </p:nvSpPr>
        <p:spPr>
          <a:xfrm>
            <a:off x="2130409" y="2278674"/>
            <a:ext cx="4161432" cy="990158"/>
          </a:xfrm>
          <a:prstGeom prst="leftRightArrow">
            <a:avLst>
              <a:gd name="adj1" fmla="val 64454"/>
              <a:gd name="adj2" fmla="val 50000"/>
            </a:avLst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語音方式溝通</a:t>
            </a:r>
            <a:endParaRPr lang="zh-TW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2864126" y="4048914"/>
            <a:ext cx="3415748" cy="23427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機器須具備：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語音</a:t>
            </a:r>
            <a:r>
              <a:rPr lang="zh-TW" altLang="en-US" sz="3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接收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功能。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語音</a:t>
            </a:r>
            <a:r>
              <a:rPr lang="zh-TW" altLang="en-US" sz="3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撥放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功能。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語音</a:t>
            </a:r>
            <a:r>
              <a:rPr lang="zh-TW" altLang="en-US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辨識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功能。</a:t>
            </a:r>
            <a:endParaRPr lang="en-US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90556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Case</a:t>
            </a:r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74" y="1629673"/>
            <a:ext cx="8659052" cy="459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92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Requirements</a:t>
            </a:r>
            <a:endParaRPr lang="en-US" dirty="0"/>
          </a:p>
        </p:txBody>
      </p:sp>
      <p:sp>
        <p:nvSpPr>
          <p:cNvPr id="4" name="圓角矩形 3"/>
          <p:cNvSpPr/>
          <p:nvPr/>
        </p:nvSpPr>
        <p:spPr>
          <a:xfrm>
            <a:off x="1344264" y="1417638"/>
            <a:ext cx="6455470" cy="914400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/>
              <a:t>Functional Requirements</a:t>
            </a:r>
            <a:endParaRPr lang="zh-TW" altLang="en-US" sz="2800" b="1" dirty="0"/>
          </a:p>
        </p:txBody>
      </p:sp>
      <p:sp>
        <p:nvSpPr>
          <p:cNvPr id="6" name="圓角矩形 5"/>
          <p:cNvSpPr/>
          <p:nvPr/>
        </p:nvSpPr>
        <p:spPr>
          <a:xfrm>
            <a:off x="679177" y="2875034"/>
            <a:ext cx="3229139" cy="914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外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部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需求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4806427" y="2875035"/>
            <a:ext cx="3624472" cy="914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部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需求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1579491" y="4327179"/>
            <a:ext cx="1063488" cy="211337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接收音訊訊息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665921" y="4327179"/>
            <a:ext cx="675862" cy="211337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開關機器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肘形接點 13"/>
          <p:cNvCxnSpPr>
            <a:stCxn id="4" idx="2"/>
            <a:endCxn id="7" idx="0"/>
          </p:cNvCxnSpPr>
          <p:nvPr/>
        </p:nvCxnSpPr>
        <p:spPr>
          <a:xfrm rot="16200000" flipH="1">
            <a:off x="5323833" y="1580204"/>
            <a:ext cx="542997" cy="2046664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肘形接點 16"/>
          <p:cNvCxnSpPr>
            <a:stCxn id="4" idx="2"/>
            <a:endCxn id="6" idx="0"/>
          </p:cNvCxnSpPr>
          <p:nvPr/>
        </p:nvCxnSpPr>
        <p:spPr>
          <a:xfrm rot="5400000">
            <a:off x="3161375" y="1464410"/>
            <a:ext cx="542996" cy="227825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肘形接點 20"/>
          <p:cNvCxnSpPr>
            <a:stCxn id="6" idx="2"/>
            <a:endCxn id="10" idx="0"/>
          </p:cNvCxnSpPr>
          <p:nvPr/>
        </p:nvCxnSpPr>
        <p:spPr>
          <a:xfrm rot="5400000">
            <a:off x="1379928" y="3413359"/>
            <a:ext cx="537745" cy="128989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肘形接點 23"/>
          <p:cNvCxnSpPr>
            <a:stCxn id="6" idx="2"/>
            <a:endCxn id="9" idx="0"/>
          </p:cNvCxnSpPr>
          <p:nvPr/>
        </p:nvCxnSpPr>
        <p:spPr>
          <a:xfrm rot="5400000">
            <a:off x="1933619" y="3967050"/>
            <a:ext cx="537745" cy="18251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圓角矩形 26"/>
          <p:cNvSpPr/>
          <p:nvPr/>
        </p:nvSpPr>
        <p:spPr>
          <a:xfrm>
            <a:off x="4571999" y="4330663"/>
            <a:ext cx="1041955" cy="233238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轉換音訊內容成為字串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圓角矩形 30"/>
          <p:cNvSpPr/>
          <p:nvPr/>
        </p:nvSpPr>
        <p:spPr>
          <a:xfrm>
            <a:off x="6085259" y="4327178"/>
            <a:ext cx="1066808" cy="233238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故有資料比對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圓角矩形 32"/>
          <p:cNvSpPr/>
          <p:nvPr/>
        </p:nvSpPr>
        <p:spPr>
          <a:xfrm>
            <a:off x="7568653" y="4327179"/>
            <a:ext cx="1041955" cy="233238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轉換字串內容成為音訊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0" name="肘形接點 39"/>
          <p:cNvCxnSpPr>
            <a:stCxn id="7" idx="2"/>
            <a:endCxn id="27" idx="0"/>
          </p:cNvCxnSpPr>
          <p:nvPr/>
        </p:nvCxnSpPr>
        <p:spPr>
          <a:xfrm rot="5400000">
            <a:off x="5585206" y="3297206"/>
            <a:ext cx="541228" cy="152568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肘形接點 42"/>
          <p:cNvCxnSpPr>
            <a:stCxn id="7" idx="2"/>
            <a:endCxn id="31" idx="0"/>
          </p:cNvCxnSpPr>
          <p:nvPr/>
        </p:nvCxnSpPr>
        <p:spPr>
          <a:xfrm rot="5400000">
            <a:off x="6349792" y="4058306"/>
            <a:ext cx="537743" cy="1270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肘形接點 45"/>
          <p:cNvCxnSpPr>
            <a:stCxn id="7" idx="2"/>
            <a:endCxn id="33" idx="0"/>
          </p:cNvCxnSpPr>
          <p:nvPr/>
        </p:nvCxnSpPr>
        <p:spPr>
          <a:xfrm rot="16200000" flipH="1">
            <a:off x="7085275" y="3322823"/>
            <a:ext cx="537744" cy="147096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圓角矩形 31"/>
          <p:cNvSpPr/>
          <p:nvPr/>
        </p:nvSpPr>
        <p:spPr>
          <a:xfrm>
            <a:off x="2844828" y="4327178"/>
            <a:ext cx="1063488" cy="211337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撥放音訊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訊息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1" name="肘形接點 40"/>
          <p:cNvCxnSpPr>
            <a:stCxn id="6" idx="2"/>
            <a:endCxn id="32" idx="0"/>
          </p:cNvCxnSpPr>
          <p:nvPr/>
        </p:nvCxnSpPr>
        <p:spPr>
          <a:xfrm rot="16200000" flipH="1">
            <a:off x="2566287" y="3516893"/>
            <a:ext cx="537744" cy="108282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26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Requirements Table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 smtClean="0"/>
              <a:t>- Functional Requirements</a:t>
            </a:r>
            <a:endParaRPr lang="en-US" sz="24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604048"/>
              </p:ext>
            </p:extLst>
          </p:nvPr>
        </p:nvGraphicFramePr>
        <p:xfrm>
          <a:off x="245165" y="1417293"/>
          <a:ext cx="8653670" cy="52119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68210">
                  <a:extLst>
                    <a:ext uri="{9D8B030D-6E8A-4147-A177-3AD203B41FA5}">
                      <a16:colId xmlns:a16="http://schemas.microsoft.com/office/drawing/2014/main" val="4272808224"/>
                    </a:ext>
                  </a:extLst>
                </a:gridCol>
                <a:gridCol w="2334555">
                  <a:extLst>
                    <a:ext uri="{9D8B030D-6E8A-4147-A177-3AD203B41FA5}">
                      <a16:colId xmlns:a16="http://schemas.microsoft.com/office/drawing/2014/main" val="4141269629"/>
                    </a:ext>
                  </a:extLst>
                </a:gridCol>
                <a:gridCol w="4750905">
                  <a:extLst>
                    <a:ext uri="{9D8B030D-6E8A-4147-A177-3AD203B41FA5}">
                      <a16:colId xmlns:a16="http://schemas.microsoft.com/office/drawing/2014/main" val="2196467955"/>
                    </a:ext>
                  </a:extLst>
                </a:gridCol>
              </a:tblGrid>
              <a:tr h="267381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功能需求</a:t>
                      </a:r>
                      <a:endParaRPr lang="zh-TW" sz="1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551322"/>
                  </a:ext>
                </a:extLst>
              </a:tr>
              <a:tr h="2673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功能項目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功能項目操作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說明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81344734"/>
                  </a:ext>
                </a:extLst>
              </a:tr>
              <a:tr h="534763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機器</a:t>
                      </a:r>
                      <a:r>
                        <a:rPr lang="zh-TW" altLang="en-US" sz="1800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電源</a:t>
                      </a:r>
                      <a:endParaRPr lang="zh-TW" sz="1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開機</a:t>
                      </a:r>
                      <a:endParaRPr lang="zh-TW" sz="1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使用者按下開機鍵後，機器開啟，系統啟動。</a:t>
                      </a:r>
                      <a:endParaRPr lang="zh-TW" sz="1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38699533"/>
                  </a:ext>
                </a:extLst>
              </a:tr>
              <a:tr h="53476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關機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使用者按下關機鍵後，機器關閉，系統關閉。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21152389"/>
                  </a:ext>
                </a:extLst>
              </a:tr>
              <a:tr h="5347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語音接收器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語音接收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使用者利用語音的方式，將音訊訊息輸入至系統。</a:t>
                      </a:r>
                      <a:endParaRPr lang="zh-TW" sz="1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07226001"/>
                  </a:ext>
                </a:extLst>
              </a:tr>
              <a:tr h="534763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訊號轉換系統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音訊轉換字串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音訊輸入至系統後，系統會將音訊轉為相對應的字串。</a:t>
                      </a:r>
                      <a:endParaRPr lang="zh-TW" sz="1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42820569"/>
                  </a:ext>
                </a:extLst>
              </a:tr>
              <a:tr h="53476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字串轉換音訊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系統將比對成功後之字串，並將其字串轉換為音訊。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31275586"/>
                  </a:ext>
                </a:extLst>
              </a:tr>
              <a:tr h="1069525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比對系統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資料比對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轉換成功後之字串，會與系統內部的詞彙進行比對，比對成功後，標記該資料；若比對失敗，標記錯誤訊息。</a:t>
                      </a:r>
                      <a:endParaRPr lang="zh-TW" sz="1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25843201"/>
                  </a:ext>
                </a:extLst>
              </a:tr>
              <a:tr h="32967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輸出標記資料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輸出被標記之資料。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6666764"/>
                  </a:ext>
                </a:extLst>
              </a:tr>
              <a:tr h="5347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音訊撥放器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語音撥放</a:t>
                      </a:r>
                      <a:endParaRPr lang="zh-TW" sz="1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系統藉由音訊撥放器，利用語音的方式將所對應的資料輸出。</a:t>
                      </a:r>
                      <a:endParaRPr lang="zh-TW" sz="1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8925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76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Requirements</a:t>
            </a:r>
            <a:endParaRPr lang="en-US" dirty="0"/>
          </a:p>
        </p:txBody>
      </p:sp>
      <p:sp>
        <p:nvSpPr>
          <p:cNvPr id="4" name="圓角矩形 3"/>
          <p:cNvSpPr/>
          <p:nvPr/>
        </p:nvSpPr>
        <p:spPr>
          <a:xfrm>
            <a:off x="1503071" y="1462534"/>
            <a:ext cx="6096002" cy="914400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/>
              <a:t>Non-Functional Requirements</a:t>
            </a:r>
            <a:endParaRPr lang="zh-TW" altLang="en-US" sz="2800" b="1" dirty="0"/>
          </a:p>
        </p:txBody>
      </p:sp>
      <p:sp>
        <p:nvSpPr>
          <p:cNvPr id="6" name="圓角矩形 5"/>
          <p:cNvSpPr/>
          <p:nvPr/>
        </p:nvSpPr>
        <p:spPr>
          <a:xfrm>
            <a:off x="369407" y="3060562"/>
            <a:ext cx="2077279" cy="914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外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部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需求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2879464" y="3060562"/>
            <a:ext cx="5749360" cy="914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部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需求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442005" y="4274169"/>
            <a:ext cx="1932082" cy="115818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嵌入式</a:t>
            </a: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裝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置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肘形接點 13"/>
          <p:cNvCxnSpPr>
            <a:stCxn id="4" idx="2"/>
            <a:endCxn id="7" idx="0"/>
          </p:cNvCxnSpPr>
          <p:nvPr/>
        </p:nvCxnSpPr>
        <p:spPr>
          <a:xfrm rot="16200000" flipH="1">
            <a:off x="4810794" y="2117212"/>
            <a:ext cx="683628" cy="1203072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肘形接點 16"/>
          <p:cNvCxnSpPr>
            <a:stCxn id="4" idx="2"/>
            <a:endCxn id="6" idx="0"/>
          </p:cNvCxnSpPr>
          <p:nvPr/>
        </p:nvCxnSpPr>
        <p:spPr>
          <a:xfrm rot="5400000">
            <a:off x="2637746" y="1147236"/>
            <a:ext cx="683628" cy="314302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圓角矩形 26"/>
          <p:cNvSpPr/>
          <p:nvPr/>
        </p:nvSpPr>
        <p:spPr>
          <a:xfrm>
            <a:off x="2658376" y="4558057"/>
            <a:ext cx="1379246" cy="116619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程式碼維護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0" name="肘形接點 39"/>
          <p:cNvCxnSpPr>
            <a:stCxn id="7" idx="2"/>
            <a:endCxn id="27" idx="0"/>
          </p:cNvCxnSpPr>
          <p:nvPr/>
        </p:nvCxnSpPr>
        <p:spPr>
          <a:xfrm rot="5400000">
            <a:off x="4259525" y="3063437"/>
            <a:ext cx="583095" cy="240614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肘形接點 45"/>
          <p:cNvCxnSpPr>
            <a:stCxn id="7" idx="2"/>
            <a:endCxn id="25" idx="0"/>
          </p:cNvCxnSpPr>
          <p:nvPr/>
        </p:nvCxnSpPr>
        <p:spPr>
          <a:xfrm rot="16200000" flipH="1">
            <a:off x="5982300" y="3746805"/>
            <a:ext cx="583095" cy="103940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肘形接點 48"/>
          <p:cNvCxnSpPr>
            <a:stCxn id="7" idx="2"/>
            <a:endCxn id="28" idx="0"/>
          </p:cNvCxnSpPr>
          <p:nvPr/>
        </p:nvCxnSpPr>
        <p:spPr>
          <a:xfrm rot="5400000">
            <a:off x="5114730" y="3918642"/>
            <a:ext cx="583095" cy="69573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圓角矩形 24"/>
          <p:cNvSpPr/>
          <p:nvPr/>
        </p:nvSpPr>
        <p:spPr>
          <a:xfrm>
            <a:off x="6100871" y="4558057"/>
            <a:ext cx="1385360" cy="116619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資料庫維護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4192365" y="4558057"/>
            <a:ext cx="1732087" cy="116619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作業系統穩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性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8" name="肘形接點 17"/>
          <p:cNvCxnSpPr>
            <a:stCxn id="7" idx="2"/>
            <a:endCxn id="19" idx="0"/>
          </p:cNvCxnSpPr>
          <p:nvPr/>
        </p:nvCxnSpPr>
        <p:spPr>
          <a:xfrm rot="16200000" flipH="1">
            <a:off x="6685867" y="3043239"/>
            <a:ext cx="583094" cy="244654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7662650" y="4558056"/>
            <a:ext cx="1076068" cy="154753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其他功能串接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" name="直線接點 4"/>
          <p:cNvCxnSpPr>
            <a:stCxn id="6" idx="2"/>
            <a:endCxn id="9" idx="0"/>
          </p:cNvCxnSpPr>
          <p:nvPr/>
        </p:nvCxnSpPr>
        <p:spPr>
          <a:xfrm flipH="1">
            <a:off x="1408046" y="3974962"/>
            <a:ext cx="1" cy="2992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37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rmal">
      <a:majorFont>
        <a:latin typeface="Garamond"/>
        <a:ea typeface=""/>
        <a:cs typeface=""/>
        <a:font script="Jpan" typeface="ヒラギノ明朝 Pro W3"/>
        <a:font script="Hans" typeface="宋体"/>
        <a:font script="Hant" typeface="新細明體"/>
      </a:majorFont>
      <a:minorFont>
        <a:latin typeface="Garamond"/>
        <a:ea typeface=""/>
        <a:cs typeface=""/>
        <a:font script="Jpan" typeface="ヒラギノ明朝 Pro W3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6F2769-7194-4217-93D3-3AF3A4742282}">
  <ds:schemaRefs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schemas.microsoft.com/sharepoint/v3/field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2006</TotalTime>
  <Words>826</Words>
  <Application>Microsoft Office PowerPoint</Application>
  <PresentationFormat>如螢幕大小 (4:3)</PresentationFormat>
  <Paragraphs>172</Paragraphs>
  <Slides>16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4" baseType="lpstr">
      <vt:lpstr>微軟正黑體</vt:lpstr>
      <vt:lpstr>新細明體</vt:lpstr>
      <vt:lpstr>Arial</vt:lpstr>
      <vt:lpstr>Calibri</vt:lpstr>
      <vt:lpstr>Garamond</vt:lpstr>
      <vt:lpstr>Times New Roman</vt:lpstr>
      <vt:lpstr>Trebuchet MS</vt:lpstr>
      <vt:lpstr>Office Theme</vt:lpstr>
      <vt:lpstr>個人化語音助理</vt:lpstr>
      <vt:lpstr>Motivation</vt:lpstr>
      <vt:lpstr>Project Goal</vt:lpstr>
      <vt:lpstr>Challenge</vt:lpstr>
      <vt:lpstr>System Description</vt:lpstr>
      <vt:lpstr>User Case</vt:lpstr>
      <vt:lpstr>Requirements</vt:lpstr>
      <vt:lpstr>Requirements Table - Functional Requirements</vt:lpstr>
      <vt:lpstr>Requirements</vt:lpstr>
      <vt:lpstr>Requirements Table - Non-Functional Requirements</vt:lpstr>
      <vt:lpstr>Data Model - Functional Requirements</vt:lpstr>
      <vt:lpstr>System Architecture</vt:lpstr>
      <vt:lpstr>Activity Diagrams</vt:lpstr>
      <vt:lpstr>Resource Required</vt:lpstr>
      <vt:lpstr>Resource Required</vt:lpstr>
      <vt:lpstr>個人化語音助理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Hao-Wei Wang</cp:lastModifiedBy>
  <cp:revision>172</cp:revision>
  <dcterms:created xsi:type="dcterms:W3CDTF">2010-04-12T23:12:02Z</dcterms:created>
  <dcterms:modified xsi:type="dcterms:W3CDTF">2018-06-29T02:44:30Z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