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sldIdLst>
    <p:sldId id="256" r:id="rId5"/>
    <p:sldId id="258" r:id="rId6"/>
    <p:sldId id="257" r:id="rId7"/>
    <p:sldId id="259" r:id="rId8"/>
    <p:sldId id="260" r:id="rId9"/>
    <p:sldId id="267" r:id="rId10"/>
    <p:sldId id="263" r:id="rId11"/>
    <p:sldId id="261" r:id="rId12"/>
    <p:sldId id="264" r:id="rId13"/>
    <p:sldId id="262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2885" autoAdjust="0"/>
  </p:normalViewPr>
  <p:slideViewPr>
    <p:cSldViewPr snapToGrid="0" snapToObjects="1">
      <p:cViewPr varScale="1">
        <p:scale>
          <a:sx n="77" d="100"/>
          <a:sy n="77" d="100"/>
        </p:scale>
        <p:origin x="129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27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個人化天氣助理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4061012"/>
            <a:ext cx="7227502" cy="25818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Members: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0351050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0452002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王皓瑋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and Communication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Electronic Engineering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6614" t="18038" r="647" b="1170"/>
          <a:stretch/>
        </p:blipFill>
        <p:spPr>
          <a:xfrm>
            <a:off x="183825" y="1600200"/>
            <a:ext cx="8776349" cy="48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63857" t="16757" r="23072" b="1910"/>
          <a:stretch/>
        </p:blipFill>
        <p:spPr>
          <a:xfrm>
            <a:off x="2295939" y="1242290"/>
            <a:ext cx="1567523" cy="5486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3802" t="17456" r="23256" b="1328"/>
          <a:stretch/>
        </p:blipFill>
        <p:spPr>
          <a:xfrm>
            <a:off x="5311535" y="1242290"/>
            <a:ext cx="155422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851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  <a:r>
              <a:rPr lang="en-US" altLang="zh-TW" sz="2800" dirty="0" smtClean="0"/>
              <a:t>:</a:t>
            </a:r>
          </a:p>
          <a:p>
            <a:pPr marL="0" lvl="1" indent="0">
              <a:buNone/>
            </a:pPr>
            <a:r>
              <a:rPr lang="zh-TW" altLang="en-US" sz="2800" dirty="0" smtClean="0"/>
              <a:t>     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灣的氣候屬海島型氣候及位於亞熱帶與熱帶交界處，導致國內天氣有時炎熱日曬量大，但有時午後熱對流又讓人淋的全身濕，此不穩定天氣狀況，常常讓一天的心情大打折扣，於是基於此種情形，我們決定開始發展一個人化的天氣助理系統。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dirty="0" smtClean="0"/>
              <a:t>Challenge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此專案中，可預想的是抓取即時天氣資訊，需要有基礎的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能力，並且必須以使用的使用區域做個人化調整；資料整理能力，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將資料轉換成有效的資訊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；最後與使用者互動的是語音介面，所以需要有能將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資訊轉換成語音訊息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的能力。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讓使用者可以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知道當下及當天可能的天氣狀況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，並可以此作為當天穿著及雨具的搭配基準。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可做到以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語音介面輸出，使用者只需口頭發問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，系統便會依要求不同，做出不同的回應。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可依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使用者的個人需求，進行個人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，使該系統更貼近、更適合該使用者使用。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1888593" y="1348649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18054" y="1854008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口述要求（使用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4"/>
            <a:endCxn id="6" idx="0"/>
          </p:cNvCxnSpPr>
          <p:nvPr/>
        </p:nvCxnSpPr>
        <p:spPr>
          <a:xfrm>
            <a:off x="2014593" y="1600649"/>
            <a:ext cx="0" cy="25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23" idx="0"/>
          </p:cNvCxnSpPr>
          <p:nvPr/>
        </p:nvCxnSpPr>
        <p:spPr>
          <a:xfrm>
            <a:off x="2014593" y="2251365"/>
            <a:ext cx="0" cy="2290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4340190" y="3897439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18054" y="2480388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575165" y="3241194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比對要求（系統）</a:t>
            </a:r>
          </a:p>
        </p:txBody>
      </p:sp>
      <p:cxnSp>
        <p:nvCxnSpPr>
          <p:cNvPr id="32" name="直線單箭頭接點 31"/>
          <p:cNvCxnSpPr>
            <a:stCxn id="28" idx="2"/>
            <a:endCxn id="15" idx="0"/>
          </p:cNvCxnSpPr>
          <p:nvPr/>
        </p:nvCxnSpPr>
        <p:spPr>
          <a:xfrm flipH="1">
            <a:off x="4671495" y="3638551"/>
            <a:ext cx="209" cy="2588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21629" y="3707011"/>
            <a:ext cx="251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HasAnswer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18054" y="4469509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回覆語音錯誤訊息（系統）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453967" y="4272629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回覆被請求之訊息（系統）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肘形接點 43"/>
          <p:cNvCxnSpPr>
            <a:stCxn id="15" idx="3"/>
            <a:endCxn id="38" idx="0"/>
          </p:cNvCxnSpPr>
          <p:nvPr/>
        </p:nvCxnSpPr>
        <p:spPr>
          <a:xfrm>
            <a:off x="5002799" y="4076344"/>
            <a:ext cx="2547707" cy="1962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15" idx="1"/>
            <a:endCxn id="37" idx="0"/>
          </p:cNvCxnSpPr>
          <p:nvPr/>
        </p:nvCxnSpPr>
        <p:spPr>
          <a:xfrm rot="10800000" flipV="1">
            <a:off x="2014594" y="4076343"/>
            <a:ext cx="2325597" cy="3931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362221" y="3695480"/>
            <a:ext cx="2454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HasAnswer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7469322" y="6463226"/>
            <a:ext cx="252000" cy="252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接點 53"/>
          <p:cNvSpPr/>
          <p:nvPr/>
        </p:nvSpPr>
        <p:spPr>
          <a:xfrm>
            <a:off x="7505322" y="6503712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菱形 55"/>
          <p:cNvSpPr/>
          <p:nvPr/>
        </p:nvSpPr>
        <p:spPr>
          <a:xfrm>
            <a:off x="4338404" y="5734975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肘形接點 56"/>
          <p:cNvCxnSpPr>
            <a:stCxn id="37" idx="2"/>
            <a:endCxn id="56" idx="1"/>
          </p:cNvCxnSpPr>
          <p:nvPr/>
        </p:nvCxnSpPr>
        <p:spPr>
          <a:xfrm rot="16200000" flipH="1">
            <a:off x="2767503" y="4342978"/>
            <a:ext cx="817991" cy="23238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105" idx="2"/>
            <a:endCxn id="56" idx="3"/>
          </p:cNvCxnSpPr>
          <p:nvPr/>
        </p:nvCxnSpPr>
        <p:spPr>
          <a:xfrm rot="5400000">
            <a:off x="6193883" y="4557256"/>
            <a:ext cx="163755" cy="254949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菱形 68"/>
          <p:cNvSpPr/>
          <p:nvPr/>
        </p:nvSpPr>
        <p:spPr>
          <a:xfrm>
            <a:off x="4340399" y="6403499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56" idx="2"/>
            <a:endCxn id="69" idx="0"/>
          </p:cNvCxnSpPr>
          <p:nvPr/>
        </p:nvCxnSpPr>
        <p:spPr>
          <a:xfrm>
            <a:off x="4669709" y="6092784"/>
            <a:ext cx="1995" cy="31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54" idx="2"/>
          </p:cNvCxnSpPr>
          <p:nvPr/>
        </p:nvCxnSpPr>
        <p:spPr>
          <a:xfrm>
            <a:off x="5003008" y="6582404"/>
            <a:ext cx="2502314" cy="113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02799" y="6202047"/>
            <a:ext cx="239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肘形接點 76"/>
          <p:cNvCxnSpPr>
            <a:stCxn id="69" idx="1"/>
            <a:endCxn id="23" idx="1"/>
          </p:cNvCxnSpPr>
          <p:nvPr/>
        </p:nvCxnSpPr>
        <p:spPr>
          <a:xfrm rot="10800000">
            <a:off x="918055" y="2679068"/>
            <a:ext cx="3422345" cy="3903337"/>
          </a:xfrm>
          <a:prstGeom prst="bentConnector3">
            <a:avLst>
              <a:gd name="adj1" fmla="val 10668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764519" y="6202047"/>
            <a:ext cx="245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3499037" y="2372145"/>
            <a:ext cx="2341344" cy="619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要求至字串（系統）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單箭頭接點 97"/>
          <p:cNvCxnSpPr>
            <a:stCxn id="23" idx="3"/>
            <a:endCxn id="85" idx="1"/>
          </p:cNvCxnSpPr>
          <p:nvPr/>
        </p:nvCxnSpPr>
        <p:spPr>
          <a:xfrm>
            <a:off x="3111132" y="2679067"/>
            <a:ext cx="387905" cy="2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85" idx="2"/>
            <a:endCxn id="28" idx="0"/>
          </p:cNvCxnSpPr>
          <p:nvPr/>
        </p:nvCxnSpPr>
        <p:spPr>
          <a:xfrm>
            <a:off x="4669709" y="2991810"/>
            <a:ext cx="1995" cy="2493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圓角矩形 104"/>
          <p:cNvSpPr/>
          <p:nvPr/>
        </p:nvSpPr>
        <p:spPr>
          <a:xfrm>
            <a:off x="6363813" y="5130460"/>
            <a:ext cx="2373385" cy="619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轉換字串回應至音訊（系統）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3" name="直線單箭頭接點 122"/>
          <p:cNvCxnSpPr>
            <a:stCxn id="38" idx="2"/>
            <a:endCxn id="105" idx="0"/>
          </p:cNvCxnSpPr>
          <p:nvPr/>
        </p:nvCxnSpPr>
        <p:spPr>
          <a:xfrm>
            <a:off x="7550506" y="4899009"/>
            <a:ext cx="0" cy="2314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067341" y="1298370"/>
            <a:ext cx="4611757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732185" y="2875034"/>
            <a:ext cx="207727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003815" y="2875034"/>
            <a:ext cx="4245666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931505" y="4327179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接收音訊訊息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18929" y="4327179"/>
            <a:ext cx="675862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開關機器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4918802" y="1667188"/>
            <a:ext cx="662264" cy="175342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2740891" y="1242705"/>
            <a:ext cx="662264" cy="26023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6" idx="2"/>
            <a:endCxn id="10" idx="0"/>
          </p:cNvCxnSpPr>
          <p:nvPr/>
        </p:nvCxnSpPr>
        <p:spPr>
          <a:xfrm rot="5400000">
            <a:off x="1144971" y="3701324"/>
            <a:ext cx="537745" cy="7139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2"/>
            <a:endCxn id="9" idx="0"/>
          </p:cNvCxnSpPr>
          <p:nvPr/>
        </p:nvCxnSpPr>
        <p:spPr>
          <a:xfrm rot="16200000" flipH="1">
            <a:off x="1848165" y="3712094"/>
            <a:ext cx="537745" cy="6924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652639" y="4306955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轉換音訊內容成為字串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977852" y="4306955"/>
            <a:ext cx="1066808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字串比對故有資料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327918" y="4306955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轉換字串內容成為音訊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7653131" y="4306955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音訊訊息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4891373" y="3071679"/>
            <a:ext cx="517521" cy="19530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7" idx="2"/>
            <a:endCxn id="31" idx="0"/>
          </p:cNvCxnSpPr>
          <p:nvPr/>
        </p:nvCxnSpPr>
        <p:spPr>
          <a:xfrm rot="5400000">
            <a:off x="5560192" y="3740498"/>
            <a:ext cx="517521" cy="6153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33" idx="0"/>
          </p:cNvCxnSpPr>
          <p:nvPr/>
        </p:nvCxnSpPr>
        <p:spPr>
          <a:xfrm rot="16200000" flipH="1">
            <a:off x="6229012" y="3687070"/>
            <a:ext cx="517521" cy="7222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7" idx="2"/>
            <a:endCxn id="39" idx="0"/>
          </p:cNvCxnSpPr>
          <p:nvPr/>
        </p:nvCxnSpPr>
        <p:spPr>
          <a:xfrm rot="16200000" flipH="1">
            <a:off x="6897001" y="3019080"/>
            <a:ext cx="517521" cy="20582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23999" y="1298370"/>
            <a:ext cx="6096002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Non-Functional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732185" y="2875034"/>
            <a:ext cx="207727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560293" y="2875034"/>
            <a:ext cx="5126507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931505" y="4416457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獨立行動電源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39368" y="4416457"/>
            <a:ext cx="1501655" cy="10797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機器外保護殼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5016641" y="1768128"/>
            <a:ext cx="662264" cy="155154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2840281" y="1143315"/>
            <a:ext cx="662264" cy="28011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6" idx="2"/>
            <a:endCxn id="10" idx="0"/>
          </p:cNvCxnSpPr>
          <p:nvPr/>
        </p:nvCxnSpPr>
        <p:spPr>
          <a:xfrm rot="5400000">
            <a:off x="1067000" y="3712631"/>
            <a:ext cx="627023" cy="7806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2"/>
            <a:endCxn id="9" idx="0"/>
          </p:cNvCxnSpPr>
          <p:nvPr/>
        </p:nvCxnSpPr>
        <p:spPr>
          <a:xfrm rot="16200000" flipH="1">
            <a:off x="1803526" y="3756733"/>
            <a:ext cx="627023" cy="6924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339206" y="4372529"/>
            <a:ext cx="1511142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程式碼維護性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4817615" y="3066596"/>
            <a:ext cx="583095" cy="20287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25" idx="0"/>
          </p:cNvCxnSpPr>
          <p:nvPr/>
        </p:nvCxnSpPr>
        <p:spPr>
          <a:xfrm rot="16200000" flipH="1">
            <a:off x="6845876" y="3067104"/>
            <a:ext cx="583095" cy="20277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7" idx="2"/>
            <a:endCxn id="28" idx="0"/>
          </p:cNvCxnSpPr>
          <p:nvPr/>
        </p:nvCxnSpPr>
        <p:spPr>
          <a:xfrm rot="5400000">
            <a:off x="5831491" y="4080472"/>
            <a:ext cx="583095" cy="10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7395729" y="4372529"/>
            <a:ext cx="1511142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資料庫維護性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5256485" y="4372529"/>
            <a:ext cx="1732087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作業系統穩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7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Model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58348" y="1272209"/>
            <a:ext cx="6427304" cy="53936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58348" y="1882758"/>
            <a:ext cx="6427304" cy="47840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4531" y="1307925"/>
            <a:ext cx="3054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ysClr val="windowText" lastClr="000000"/>
                </a:solidFill>
              </a:rPr>
              <a:t>Personal_Assistant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8348" y="1882557"/>
            <a:ext cx="2448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u="sng" dirty="0" smtClean="0">
                <a:solidFill>
                  <a:sysClr val="windowText" lastClr="000000"/>
                </a:solidFill>
              </a:rPr>
              <a:t>-Audio: byte = 0 </a:t>
            </a:r>
          </a:p>
          <a:p>
            <a:r>
              <a:rPr lang="en-US" altLang="zh-TW" sz="2400" b="1" u="sng" dirty="0" smtClean="0">
                <a:solidFill>
                  <a:sysClr val="windowText" lastClr="000000"/>
                </a:solidFill>
              </a:rPr>
              <a:t>-Data: String = ‘ ’</a:t>
            </a:r>
          </a:p>
        </p:txBody>
      </p:sp>
      <p:sp>
        <p:nvSpPr>
          <p:cNvPr id="10" name="矩形 9"/>
          <p:cNvSpPr/>
          <p:nvPr/>
        </p:nvSpPr>
        <p:spPr>
          <a:xfrm>
            <a:off x="1358348" y="2828716"/>
            <a:ext cx="6427304" cy="38290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8348" y="2828716"/>
            <a:ext cx="6427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u="sng" dirty="0" smtClean="0">
                <a:solidFill>
                  <a:sysClr val="windowText" lastClr="000000"/>
                </a:solidFill>
              </a:rPr>
              <a:t>+</a:t>
            </a:r>
            <a:r>
              <a:rPr lang="en-US" altLang="zh-TW" sz="2400" b="1" u="sng" dirty="0" err="1" smtClean="0">
                <a:solidFill>
                  <a:sysClr val="windowText" lastClr="000000"/>
                </a:solidFill>
              </a:rPr>
              <a:t>Personal_Assistant</a:t>
            </a:r>
            <a:r>
              <a:rPr lang="en-US" altLang="zh-TW" sz="2400" b="1" u="sng" dirty="0" smtClean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altLang="zh-TW" sz="2400" b="1" u="sng" dirty="0" smtClean="0">
                <a:solidFill>
                  <a:sysClr val="windowText" lastClr="000000"/>
                </a:solidFill>
              </a:rPr>
              <a:t>+Listener (): byte </a:t>
            </a:r>
          </a:p>
          <a:p>
            <a:r>
              <a:rPr lang="en-US" altLang="zh-TW" sz="2400" b="1" dirty="0" smtClean="0">
                <a:solidFill>
                  <a:sysClr val="windowText" lastClr="000000"/>
                </a:solidFill>
              </a:rPr>
              <a:t>+TransAud2Str (</a:t>
            </a:r>
            <a:r>
              <a:rPr lang="en-US" altLang="zh-TW" sz="2400" b="1" dirty="0" err="1" smtClean="0">
                <a:solidFill>
                  <a:sysClr val="windowText" lastClr="000000"/>
                </a:solidFill>
              </a:rPr>
              <a:t>audio_in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: byte): 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S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tring</a:t>
            </a:r>
          </a:p>
          <a:p>
            <a:r>
              <a:rPr lang="en-US" altLang="zh-TW" sz="2400" b="1" dirty="0" smtClean="0">
                <a:solidFill>
                  <a:sysClr val="windowText" lastClr="000000"/>
                </a:solidFill>
              </a:rPr>
              <a:t>+</a:t>
            </a:r>
            <a:r>
              <a:rPr lang="en-US" altLang="zh-TW" sz="2400" b="1" dirty="0" err="1" smtClean="0">
                <a:solidFill>
                  <a:sysClr val="windowText" lastClr="000000"/>
                </a:solidFill>
              </a:rPr>
              <a:t>hasAnswer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 (</a:t>
            </a:r>
            <a:r>
              <a:rPr lang="en-US" altLang="zh-TW" sz="2400" b="1" dirty="0" err="1" smtClean="0">
                <a:solidFill>
                  <a:sysClr val="windowText" lastClr="000000"/>
                </a:solidFill>
              </a:rPr>
              <a:t>data_in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: String): bool</a:t>
            </a:r>
          </a:p>
          <a:p>
            <a:r>
              <a:rPr lang="en-US" altLang="zh-TW" sz="2400" b="1" dirty="0">
                <a:solidFill>
                  <a:sysClr val="windowText" lastClr="000000"/>
                </a:solidFill>
              </a:rPr>
              <a:t>+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TransStr2Aud (</a:t>
            </a:r>
            <a:r>
              <a:rPr lang="en-US" altLang="zh-TW" sz="2400" b="1" dirty="0" err="1" smtClean="0">
                <a:solidFill>
                  <a:sysClr val="windowText" lastClr="000000"/>
                </a:solidFill>
              </a:rPr>
              <a:t>data_out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String): 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byte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r>
              <a:rPr lang="en-US" altLang="zh-TW" sz="2400" b="1" u="sng" dirty="0">
                <a:solidFill>
                  <a:sysClr val="windowText" lastClr="000000"/>
                </a:solidFill>
              </a:rPr>
              <a:t>+</a:t>
            </a:r>
            <a:r>
              <a:rPr lang="en-US" altLang="zh-TW" sz="2400" b="1" u="sng" dirty="0" smtClean="0">
                <a:solidFill>
                  <a:sysClr val="windowText" lastClr="000000"/>
                </a:solidFill>
              </a:rPr>
              <a:t>Speaker (</a:t>
            </a:r>
            <a:r>
              <a:rPr lang="en-US" altLang="zh-TW" sz="2400" b="1" u="sng" dirty="0" err="1" smtClean="0">
                <a:solidFill>
                  <a:sysClr val="windowText" lastClr="000000"/>
                </a:solidFill>
              </a:rPr>
              <a:t>audio_out</a:t>
            </a:r>
            <a:r>
              <a:rPr lang="en-US" altLang="zh-TW" sz="2400" b="1" u="sng" dirty="0">
                <a:solidFill>
                  <a:sysClr val="windowText" lastClr="000000"/>
                </a:solidFill>
              </a:rPr>
              <a:t>: </a:t>
            </a:r>
            <a:r>
              <a:rPr lang="en-US" altLang="zh-TW" sz="2400" b="1" u="sng" dirty="0" smtClean="0">
                <a:solidFill>
                  <a:sysClr val="windowText" lastClr="000000"/>
                </a:solidFill>
              </a:rPr>
              <a:t>byte): bool</a:t>
            </a:r>
          </a:p>
          <a:p>
            <a:endParaRPr lang="en-US" altLang="zh-TW" sz="2400" b="1" u="sng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筆記型電腦：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Sudio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StarUML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PowerPoint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Word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2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3 Model B+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 Card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揚聲器。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段按壓開關。</a:t>
            </a: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獨立供應電源（可選）。</a:t>
            </a:r>
            <a:endParaRPr lang="en-US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945" y1="14352" x2="80140" y2="11481"/>
                        <a14:foregroundMark x1="16932" y1="60370" x2="20815" y2="22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72" t="4427" r="12990" b="7966"/>
          <a:stretch/>
        </p:blipFill>
        <p:spPr>
          <a:xfrm>
            <a:off x="4830416" y="3240156"/>
            <a:ext cx="3917497" cy="32302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56095" y="6581001"/>
            <a:ext cx="558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https://www.raspberrypi.org/products/raspberry-pi-3-model-b/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altLang="zh-TW" dirty="0"/>
              <a:t>Human resource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：蒐集相關技術資料，規劃執行時程、製作材料蒐集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皓瑋：蒐集相關技術資料，尋找合適執行專案之工具、製作材料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蒐集。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8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terms/"/>
    <ds:schemaRef ds:uri="http://schemas.microsoft.com/sharepoint/v3/field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1734</TotalTime>
  <Words>540</Words>
  <Application>Microsoft Office PowerPoint</Application>
  <PresentationFormat>如螢幕大小 (4:3)</PresentationFormat>
  <Paragraphs>89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Garamond</vt:lpstr>
      <vt:lpstr>Trebuchet MS</vt:lpstr>
      <vt:lpstr>Office Theme</vt:lpstr>
      <vt:lpstr>個人化天氣助理 -使用 Raspberry Pi 實現</vt:lpstr>
      <vt:lpstr>Motivation and Challenge</vt:lpstr>
      <vt:lpstr>Project Goal</vt:lpstr>
      <vt:lpstr>System Architecture</vt:lpstr>
      <vt:lpstr>Requirements</vt:lpstr>
      <vt:lpstr>Requirements</vt:lpstr>
      <vt:lpstr>Data Model</vt:lpstr>
      <vt:lpstr>Resource Required</vt:lpstr>
      <vt:lpstr>Resource Required</vt:lpstr>
      <vt:lpstr>Schedule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Hao-Wei Wang</cp:lastModifiedBy>
  <cp:revision>117</cp:revision>
  <dcterms:created xsi:type="dcterms:W3CDTF">2010-04-12T23:12:02Z</dcterms:created>
  <dcterms:modified xsi:type="dcterms:W3CDTF">2018-04-27T02:53:15Z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