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56" r:id="rId2"/>
    <p:sldId id="260" r:id="rId3"/>
    <p:sldId id="257" r:id="rId4"/>
    <p:sldId id="261" r:id="rId5"/>
    <p:sldId id="271" r:id="rId6"/>
    <p:sldId id="259" r:id="rId7"/>
    <p:sldId id="274" r:id="rId8"/>
    <p:sldId id="273" r:id="rId9"/>
    <p:sldId id="258" r:id="rId10"/>
    <p:sldId id="262" r:id="rId11"/>
    <p:sldId id="263" r:id="rId12"/>
    <p:sldId id="264" r:id="rId13"/>
    <p:sldId id="265" r:id="rId14"/>
    <p:sldId id="266" r:id="rId15"/>
    <p:sldId id="272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45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4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4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810936-B34B-4CDE-AFC3-C71AFD4CD6F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nicaoananicolau.ro/adhd-copii-ce-este/" TargetMode="External"/><Relationship Id="rId3" Type="http://schemas.openxmlformats.org/officeDocument/2006/relationships/hyperlink" Target="https://psihoterapieiasi.com/blogs/news/psiholog-iasi-psihoterapeut-iasi-ce-este-temperamentul-coleric" TargetMode="External"/><Relationship Id="rId7" Type="http://schemas.openxmlformats.org/officeDocument/2006/relationships/hyperlink" Target="https://www.academia.edu/9296336/PSIHOLOGIA_EDUCA%C5%A2IEI_CAPITOLUL_I_CE_ESTE_PSIHOLOGIA_EDUCA%C5%A2IEI" TargetMode="External"/><Relationship Id="rId2" Type="http://schemas.openxmlformats.org/officeDocument/2006/relationships/hyperlink" Target="https://www.reginamaria.ro/articole-medicale/adhd-ce-este-si-cum-il-recunoastem-co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dlife.ro/articole-medicale/deficitul-de-atentie-la-copii-care-sunt-simptomele-tulburarii-si-cum-ii-putem-ajuta-pe-cei-afectati.html" TargetMode="External"/><Relationship Id="rId5" Type="http://schemas.openxmlformats.org/officeDocument/2006/relationships/hyperlink" Target="http://www.medfam.ro/mf/mf/mf14/psiho14.html" TargetMode="External"/><Relationship Id="rId10" Type="http://schemas.openxmlformats.org/officeDocument/2006/relationships/hyperlink" Target="https://ro.wikipedia.org/wiki/Temperament" TargetMode="External"/><Relationship Id="rId4" Type="http://schemas.openxmlformats.org/officeDocument/2006/relationships/hyperlink" Target="https://algoritm-centr.ru/ro/the-toland-john/harakternye-cherty-holerika-holerik-harakteristika-psihotipa-test-na.html" TargetMode="External"/><Relationship Id="rId9" Type="http://schemas.openxmlformats.org/officeDocument/2006/relationships/hyperlink" Target="http://temperaments.fighunter.com/?page=choler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o-RO" sz="4000" dirty="0"/>
              <a:t>Cezar  Petreanu,</a:t>
            </a:r>
            <a:br>
              <a:rPr lang="ro-RO" sz="4000" dirty="0"/>
            </a:br>
            <a:r>
              <a:rPr lang="ro-RO" sz="4000" dirty="0"/>
              <a:t> Grigorie- Theodor  Smarandache</a:t>
            </a:r>
            <a:br>
              <a:rPr lang="ro-RO" sz="4000" dirty="0"/>
            </a:br>
            <a:r>
              <a:rPr lang="ro-RO" sz="4000" dirty="0"/>
              <a:t>Cristian- Alexandru  Gusatu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8137" y="1327639"/>
            <a:ext cx="6025661" cy="3120762"/>
          </a:xfrm>
        </p:spPr>
        <p:txBody>
          <a:bodyPr>
            <a:normAutofit/>
          </a:bodyPr>
          <a:lstStyle/>
          <a:p>
            <a:r>
              <a:rPr lang="ro-RO" dirty="0"/>
              <a:t>ADHD vs temperament coleric</a:t>
            </a:r>
            <a:r>
              <a:rPr lang="en-US" dirty="0"/>
              <a:t>  </a:t>
            </a:r>
            <a:r>
              <a:rPr lang="en-US" dirty="0" err="1"/>
              <a:t>fara</a:t>
            </a:r>
            <a:r>
              <a:rPr lang="en-US" dirty="0"/>
              <a:t> o </a:t>
            </a:r>
            <a:r>
              <a:rPr lang="en-US" dirty="0" err="1"/>
              <a:t>educatie</a:t>
            </a:r>
            <a:r>
              <a:rPr lang="en-US" dirty="0"/>
              <a:t> din </a:t>
            </a:r>
            <a:r>
              <a:rPr lang="en-US" dirty="0" err="1"/>
              <a:t>familie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reguli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3063380"/>
            <a:ext cx="4557147" cy="30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Deosebiri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37536"/>
              </p:ext>
            </p:extLst>
          </p:nvPr>
        </p:nvGraphicFramePr>
        <p:xfrm>
          <a:off x="838198" y="1690688"/>
          <a:ext cx="10651838" cy="408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919">
                  <a:extLst>
                    <a:ext uri="{9D8B030D-6E8A-4147-A177-3AD203B41FA5}">
                      <a16:colId xmlns:a16="http://schemas.microsoft.com/office/drawing/2014/main" val="1244545097"/>
                    </a:ext>
                  </a:extLst>
                </a:gridCol>
                <a:gridCol w="5325919">
                  <a:extLst>
                    <a:ext uri="{9D8B030D-6E8A-4147-A177-3AD203B41FA5}">
                      <a16:colId xmlns:a16="http://schemas.microsoft.com/office/drawing/2014/main" val="3982738442"/>
                    </a:ext>
                  </a:extLst>
                </a:gridCol>
              </a:tblGrid>
              <a:tr h="514873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ADHD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Temperament</a:t>
                      </a:r>
                      <a:r>
                        <a:rPr lang="ro-RO" baseline="0" dirty="0"/>
                        <a:t> predominant Coleric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8559"/>
                  </a:ext>
                </a:extLst>
              </a:tr>
              <a:tr h="493677">
                <a:tc>
                  <a:txBody>
                    <a:bodyPr/>
                    <a:lstStyle/>
                    <a:p>
                      <a:r>
                        <a:rPr lang="ro-RO" dirty="0"/>
                        <a:t>Este o</a:t>
                      </a:r>
                      <a:r>
                        <a:rPr lang="ro-RO" baseline="0" dirty="0"/>
                        <a:t> tulburare </a:t>
                      </a:r>
                      <a:r>
                        <a:rPr lang="ro-RO" baseline="0" dirty="0" err="1"/>
                        <a:t>neurodezvoltatoare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Este un set</a:t>
                      </a:r>
                      <a:r>
                        <a:rPr lang="ro-RO" baseline="0" dirty="0"/>
                        <a:t> de tr</a:t>
                      </a:r>
                      <a:r>
                        <a:rPr lang="en-GB" baseline="0" dirty="0"/>
                        <a:t>ă</a:t>
                      </a:r>
                      <a:r>
                        <a:rPr lang="ro-RO" baseline="0" dirty="0"/>
                        <a:t>s</a:t>
                      </a:r>
                      <a:r>
                        <a:rPr lang="en-GB" baseline="0" dirty="0"/>
                        <a:t>ă</a:t>
                      </a:r>
                      <a:r>
                        <a:rPr lang="ro-RO" baseline="0" dirty="0" err="1"/>
                        <a:t>turi</a:t>
                      </a:r>
                      <a:r>
                        <a:rPr lang="ro-RO" baseline="0" dirty="0"/>
                        <a:t> fiziologice </a:t>
                      </a:r>
                      <a:r>
                        <a:rPr lang="en-GB" baseline="0" dirty="0"/>
                        <a:t>ș</a:t>
                      </a:r>
                      <a:r>
                        <a:rPr lang="ro-RO" baseline="0" dirty="0"/>
                        <a:t>i nervoase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32121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ro-RO" dirty="0"/>
                        <a:t>Deficit de concentrare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Nivel crescut de activitate</a:t>
                      </a:r>
                      <a:r>
                        <a:rPr lang="ro-RO" baseline="0" dirty="0"/>
                        <a:t> mental</a:t>
                      </a:r>
                      <a:r>
                        <a:rPr lang="en-GB" baseline="0" dirty="0"/>
                        <a:t>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6128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Pot s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</a:t>
                      </a:r>
                      <a:r>
                        <a:rPr lang="en-GB" dirty="0" err="1"/>
                        <a:t>îș</a:t>
                      </a:r>
                      <a:r>
                        <a:rPr lang="ro-RO" dirty="0"/>
                        <a:t>i controleze con</a:t>
                      </a:r>
                      <a:r>
                        <a:rPr lang="en-GB" dirty="0"/>
                        <a:t>ș</a:t>
                      </a:r>
                      <a:r>
                        <a:rPr lang="ro-RO" dirty="0" err="1"/>
                        <a:t>tient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reac</a:t>
                      </a:r>
                      <a:r>
                        <a:rPr lang="en-GB" dirty="0"/>
                        <a:t>ț</a:t>
                      </a:r>
                      <a:r>
                        <a:rPr lang="ro-RO" dirty="0"/>
                        <a:t>iile</a:t>
                      </a:r>
                      <a:r>
                        <a:rPr lang="ro-RO" baseline="0" dirty="0"/>
                        <a:t> </a:t>
                      </a:r>
                      <a:r>
                        <a:rPr lang="en-GB" baseline="0" dirty="0"/>
                        <a:t>î</a:t>
                      </a:r>
                      <a:r>
                        <a:rPr lang="ro-RO" baseline="0" dirty="0"/>
                        <a:t>n urma unor tratamente </a:t>
                      </a:r>
                      <a:r>
                        <a:rPr lang="en-GB" baseline="0" dirty="0"/>
                        <a:t>î</a:t>
                      </a:r>
                      <a:r>
                        <a:rPr lang="ro-RO" baseline="0" dirty="0" err="1"/>
                        <a:t>ndelungate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Pot s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</a:t>
                      </a:r>
                      <a:r>
                        <a:rPr lang="en-GB" dirty="0" err="1"/>
                        <a:t>îș</a:t>
                      </a:r>
                      <a:r>
                        <a:rPr lang="ro-RO" dirty="0"/>
                        <a:t>i controleze con</a:t>
                      </a:r>
                      <a:r>
                        <a:rPr lang="en-GB" dirty="0"/>
                        <a:t>ș</a:t>
                      </a:r>
                      <a:r>
                        <a:rPr lang="ro-RO" dirty="0" err="1"/>
                        <a:t>tient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reac</a:t>
                      </a:r>
                      <a:r>
                        <a:rPr lang="en-GB" dirty="0"/>
                        <a:t>ț</a:t>
                      </a:r>
                      <a:r>
                        <a:rPr lang="ro-RO" dirty="0"/>
                        <a:t>iile f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r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un ajutor extern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7102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ro-RO" dirty="0"/>
                        <a:t>Din</a:t>
                      </a:r>
                      <a:r>
                        <a:rPr lang="ro-RO" baseline="0" dirty="0"/>
                        <a:t> cauza deficitului de concentrare nu pot urm</a:t>
                      </a:r>
                      <a:r>
                        <a:rPr lang="en-GB" baseline="0" dirty="0"/>
                        <a:t>ă</a:t>
                      </a:r>
                      <a:r>
                        <a:rPr lang="ro-RO" baseline="0" dirty="0" err="1"/>
                        <a:t>ri</a:t>
                      </a:r>
                      <a:r>
                        <a:rPr lang="ro-RO" baseline="0" dirty="0"/>
                        <a:t> un plan </a:t>
                      </a:r>
                      <a:r>
                        <a:rPr lang="en-GB" baseline="0" dirty="0"/>
                        <a:t>î</a:t>
                      </a:r>
                      <a:r>
                        <a:rPr lang="ro-RO" baseline="0" dirty="0" err="1"/>
                        <a:t>ndelungat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Pot s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</a:t>
                      </a:r>
                      <a:r>
                        <a:rPr lang="en-GB" dirty="0" err="1"/>
                        <a:t>îș</a:t>
                      </a:r>
                      <a:r>
                        <a:rPr lang="ro-RO" dirty="0"/>
                        <a:t>i asume rapid idealuri</a:t>
                      </a:r>
                      <a:r>
                        <a:rPr lang="ro-RO" baseline="0" dirty="0"/>
                        <a:t> </a:t>
                      </a:r>
                      <a:r>
                        <a:rPr lang="en-GB" baseline="0" dirty="0"/>
                        <a:t>ș</a:t>
                      </a:r>
                      <a:r>
                        <a:rPr lang="ro-RO" baseline="0" dirty="0"/>
                        <a:t>i s</a:t>
                      </a:r>
                      <a:r>
                        <a:rPr lang="en-GB" baseline="0" dirty="0"/>
                        <a:t>ă</a:t>
                      </a:r>
                      <a:r>
                        <a:rPr lang="ro-RO" baseline="0" dirty="0"/>
                        <a:t> se </a:t>
                      </a:r>
                      <a:r>
                        <a:rPr lang="en-GB" baseline="0" dirty="0"/>
                        <a:t>ț</a:t>
                      </a:r>
                      <a:r>
                        <a:rPr lang="ro-RO" baseline="0" dirty="0"/>
                        <a:t>in</a:t>
                      </a:r>
                      <a:r>
                        <a:rPr lang="en-GB" baseline="0" dirty="0"/>
                        <a:t>ă</a:t>
                      </a:r>
                      <a:r>
                        <a:rPr lang="ro-RO" baseline="0" dirty="0"/>
                        <a:t> de ele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93408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en-GB" dirty="0" err="1"/>
                        <a:t>Îș</a:t>
                      </a:r>
                      <a:r>
                        <a:rPr lang="ro-RO" dirty="0"/>
                        <a:t>i</a:t>
                      </a:r>
                      <a:r>
                        <a:rPr lang="ro-RO" baseline="0" dirty="0"/>
                        <a:t> </a:t>
                      </a:r>
                      <a:r>
                        <a:rPr lang="ro-RO" baseline="0" dirty="0" err="1"/>
                        <a:t>men</a:t>
                      </a:r>
                      <a:r>
                        <a:rPr lang="en-GB" baseline="0" dirty="0"/>
                        <a:t>ț</a:t>
                      </a:r>
                      <a:r>
                        <a:rPr lang="ro-RO" baseline="0" dirty="0" err="1"/>
                        <a:t>ine</a:t>
                      </a:r>
                      <a:r>
                        <a:rPr lang="ro-RO" baseline="0" dirty="0"/>
                        <a:t> cu greu concentrarea la </a:t>
                      </a:r>
                      <a:r>
                        <a:rPr lang="en-GB" baseline="0" dirty="0"/>
                        <a:t>ș</a:t>
                      </a:r>
                      <a:r>
                        <a:rPr lang="ro-RO" baseline="0" dirty="0"/>
                        <a:t>coala sau la </a:t>
                      </a:r>
                      <a:r>
                        <a:rPr lang="ro-RO" baseline="0" dirty="0" err="1"/>
                        <a:t>joac</a:t>
                      </a:r>
                      <a:r>
                        <a:rPr lang="en-GB" baseline="0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Poate s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</a:t>
                      </a:r>
                      <a:r>
                        <a:rPr lang="en-GB" dirty="0" err="1"/>
                        <a:t>îș</a:t>
                      </a:r>
                      <a:r>
                        <a:rPr lang="ro-RO" dirty="0"/>
                        <a:t>i </a:t>
                      </a:r>
                      <a:r>
                        <a:rPr lang="ro-RO" dirty="0" err="1"/>
                        <a:t>men</a:t>
                      </a:r>
                      <a:r>
                        <a:rPr lang="en-GB" dirty="0"/>
                        <a:t>ț</a:t>
                      </a:r>
                      <a:r>
                        <a:rPr lang="ro-RO" dirty="0"/>
                        <a:t>in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concentrarea</a:t>
                      </a:r>
                      <a:r>
                        <a:rPr lang="ro-RO" baseline="0" dirty="0"/>
                        <a:t> dac</a:t>
                      </a:r>
                      <a:r>
                        <a:rPr lang="en-GB" baseline="0" dirty="0"/>
                        <a:t>ă</a:t>
                      </a:r>
                      <a:r>
                        <a:rPr lang="ro-RO" baseline="0" dirty="0"/>
                        <a:t> motiva</a:t>
                      </a:r>
                      <a:r>
                        <a:rPr lang="en-GB" baseline="0" dirty="0"/>
                        <a:t>ț</a:t>
                      </a:r>
                      <a:r>
                        <a:rPr lang="ro-RO" baseline="0" dirty="0"/>
                        <a:t>ia este suficient de mare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0943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en-US" dirty="0" err="1"/>
                        <a:t>Evită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activitățile</a:t>
                      </a:r>
                      <a:r>
                        <a:rPr lang="en-US" dirty="0"/>
                        <a:t> care </a:t>
                      </a:r>
                      <a:r>
                        <a:rPr lang="en-US" dirty="0" err="1"/>
                        <a:t>necesită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efort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intelectual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susținut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Evită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activitățile</a:t>
                      </a:r>
                      <a:r>
                        <a:rPr lang="en-US" dirty="0"/>
                        <a:t> care </a:t>
                      </a:r>
                      <a:r>
                        <a:rPr lang="en-US" dirty="0" err="1"/>
                        <a:t>necesită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efort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intelectual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sustinut</a:t>
                      </a:r>
                      <a:r>
                        <a:rPr lang="ro-RO" dirty="0"/>
                        <a:t> dac</a:t>
                      </a:r>
                      <a:r>
                        <a:rPr lang="en-GB" dirty="0"/>
                        <a:t>ă</a:t>
                      </a:r>
                      <a:r>
                        <a:rPr lang="ro-RO" dirty="0"/>
                        <a:t> nu </a:t>
                      </a:r>
                      <a:r>
                        <a:rPr lang="en-GB" dirty="0"/>
                        <a:t>î</a:t>
                      </a:r>
                      <a:r>
                        <a:rPr lang="ro-RO" dirty="0"/>
                        <a:t>i </a:t>
                      </a:r>
                      <a:r>
                        <a:rPr lang="ro-RO" dirty="0" err="1"/>
                        <a:t>garanteaz</a:t>
                      </a:r>
                      <a:r>
                        <a:rPr lang="en-GB" dirty="0"/>
                        <a:t>ă</a:t>
                      </a:r>
                      <a:r>
                        <a:rPr lang="ro-RO" baseline="0" dirty="0"/>
                        <a:t> apreciere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8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2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dirty="0">
                <a:cs typeface="Times New Roman" panose="02020603050405020304" pitchFamily="18" charset="0"/>
              </a:rPr>
              <a:t>Un copil care </a:t>
            </a:r>
            <a:r>
              <a:rPr lang="ro-RO" dirty="0" err="1">
                <a:cs typeface="Times New Roman" panose="02020603050405020304" pitchFamily="18" charset="0"/>
              </a:rPr>
              <a:t>sufer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de ADHD sau care are un temperament coleric nu ar trebui discriminat fa</a:t>
            </a:r>
            <a:r>
              <a:rPr lang="en-GB" dirty="0" err="1">
                <a:cs typeface="Times New Roman" panose="02020603050405020304" pitchFamily="18" charset="0"/>
              </a:rPr>
              <a:t>ță</a:t>
            </a:r>
            <a:r>
              <a:rPr lang="ro-RO" dirty="0">
                <a:cs typeface="Times New Roman" panose="02020603050405020304" pitchFamily="18" charset="0"/>
              </a:rPr>
              <a:t> de restul mul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 err="1">
                <a:cs typeface="Times New Roman" panose="02020603050405020304" pitchFamily="18" charset="0"/>
              </a:rPr>
              <a:t>imii</a:t>
            </a:r>
            <a:r>
              <a:rPr lang="ro-RO" dirty="0">
                <a:cs typeface="Times New Roman" panose="02020603050405020304" pitchFamily="18" charset="0"/>
              </a:rPr>
              <a:t>, ci </a:t>
            </a:r>
            <a:r>
              <a:rPr lang="ro-RO" dirty="0" err="1">
                <a:cs typeface="Times New Roman" panose="02020603050405020304" pitchFamily="18" charset="0"/>
              </a:rPr>
              <a:t>dimpotriv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, energia lui ar putea fi folosit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pentru a atrage chiar 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>
                <a:cs typeface="Times New Roman" panose="02020603050405020304" pitchFamily="18" charset="0"/>
              </a:rPr>
              <a:t>i persoanele retrase. </a:t>
            </a:r>
          </a:p>
          <a:p>
            <a:pPr lvl="1"/>
            <a:r>
              <a:rPr lang="ro-RO" dirty="0">
                <a:cs typeface="Times New Roman" panose="02020603050405020304" pitchFamily="18" charset="0"/>
              </a:rPr>
              <a:t>Acesta este o perl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ce trebuie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ncurajat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experimenteze pozitiv si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ntrebe</a:t>
            </a:r>
            <a:r>
              <a:rPr lang="ro-RO" dirty="0">
                <a:cs typeface="Times New Roman" panose="02020603050405020304" pitchFamily="18" charset="0"/>
              </a:rPr>
              <a:t> activ orice curiozitate legat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de materia la care particip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.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>
                <a:cs typeface="Times New Roman" panose="02020603050405020304" pitchFamily="18" charset="0"/>
              </a:rPr>
              <a:t>n acest fel le va ar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ta </a:t>
            </a:r>
            <a:r>
              <a:rPr lang="ro-RO" dirty="0" err="1">
                <a:cs typeface="Times New Roman" panose="02020603050405020304" pitchFamily="18" charset="0"/>
              </a:rPr>
              <a:t>celorlal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>
                <a:cs typeface="Times New Roman" panose="02020603050405020304" pitchFamily="18" charset="0"/>
              </a:rPr>
              <a:t>i c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nu este nici</a:t>
            </a:r>
            <a:r>
              <a:rPr lang="en-GB" dirty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o problem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ro-RO" dirty="0" err="1">
                <a:cs typeface="Times New Roman" panose="02020603050405020304" pitchFamily="18" charset="0"/>
              </a:rPr>
              <a:t>grese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>
                <a:cs typeface="Times New Roman" panose="02020603050405020304" pitchFamily="18" charset="0"/>
              </a:rPr>
              <a:t>ti sau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f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ro-RO" dirty="0">
                <a:cs typeface="Times New Roman" panose="02020603050405020304" pitchFamily="18" charset="0"/>
              </a:rPr>
              <a:t>i curios 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>
                <a:cs typeface="Times New Roman" panose="02020603050405020304" pitchFamily="18" charset="0"/>
              </a:rPr>
              <a:t>i va ridica nivelul de satisfac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>
                <a:cs typeface="Times New Roman" panose="02020603050405020304" pitchFamily="18" charset="0"/>
              </a:rPr>
              <a:t>ie a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nv</a:t>
            </a:r>
            <a:r>
              <a:rPr lang="en-GB" dirty="0" err="1">
                <a:cs typeface="Times New Roman" panose="02020603050405020304" pitchFamily="18" charset="0"/>
              </a:rPr>
              <a:t>ăță</a:t>
            </a:r>
            <a:r>
              <a:rPr lang="ro-RO" dirty="0" err="1">
                <a:cs typeface="Times New Roman" panose="02020603050405020304" pitchFamily="18" charset="0"/>
              </a:rPr>
              <a:t>rii</a:t>
            </a:r>
            <a:r>
              <a:rPr lang="ro-RO" dirty="0">
                <a:cs typeface="Times New Roman" panose="02020603050405020304" pitchFamily="18" charset="0"/>
              </a:rPr>
              <a:t> asupra colectivului.</a:t>
            </a:r>
          </a:p>
          <a:p>
            <a:pPr lvl="1"/>
            <a:r>
              <a:rPr lang="ro-RO" dirty="0">
                <a:cs typeface="Times New Roman" panose="02020603050405020304" pitchFamily="18" charset="0"/>
              </a:rPr>
              <a:t>Un elev nu trebuie comparat direct cu un alt coleg,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>
                <a:cs typeface="Times New Roman" panose="02020603050405020304" pitchFamily="18" charset="0"/>
              </a:rPr>
              <a:t>n schimb acesta ar trebui motivat printr-o laud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general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: „V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rog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observa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>
                <a:cs typeface="Times New Roman" panose="02020603050405020304" pitchFamily="18" charset="0"/>
              </a:rPr>
              <a:t>i cu </a:t>
            </a:r>
            <a:r>
              <a:rPr lang="ro-RO" dirty="0" err="1">
                <a:cs typeface="Times New Roman" panose="02020603050405020304" pitchFamily="18" charset="0"/>
              </a:rPr>
              <a:t>to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>
                <a:cs typeface="Times New Roman" panose="02020603050405020304" pitchFamily="18" charset="0"/>
              </a:rPr>
              <a:t>ii modul deosebit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>
                <a:cs typeface="Times New Roman" panose="02020603050405020304" pitchFamily="18" charset="0"/>
              </a:rPr>
              <a:t>n care X a rezolvat problema”. Laudele 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>
                <a:cs typeface="Times New Roman" panose="02020603050405020304" pitchFamily="18" charset="0"/>
              </a:rPr>
              <a:t>i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ncuraj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rile trebuie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fie constante pe parcursul pred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 err="1">
                <a:cs typeface="Times New Roman" panose="02020603050405020304" pitchFamily="18" charset="0"/>
              </a:rPr>
              <a:t>rii</a:t>
            </a:r>
            <a:r>
              <a:rPr lang="ro-RO" dirty="0">
                <a:cs typeface="Times New Roman" panose="02020603050405020304" pitchFamily="18" charset="0"/>
              </a:rPr>
              <a:t> pentru a p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 err="1">
                <a:cs typeface="Times New Roman" panose="02020603050405020304" pitchFamily="18" charset="0"/>
              </a:rPr>
              <a:t>stra</a:t>
            </a:r>
            <a:r>
              <a:rPr lang="ro-RO" dirty="0">
                <a:cs typeface="Times New Roman" panose="02020603050405020304" pitchFamily="18" charset="0"/>
              </a:rPr>
              <a:t> nivelul de motiva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>
                <a:cs typeface="Times New Roman" panose="02020603050405020304" pitchFamily="18" charset="0"/>
              </a:rPr>
              <a:t>ie 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>
                <a:cs typeface="Times New Roman" panose="02020603050405020304" pitchFamily="18" charset="0"/>
              </a:rPr>
              <a:t>i satisfac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>
                <a:cs typeface="Times New Roman" panose="02020603050405020304" pitchFamily="18" charset="0"/>
              </a:rPr>
              <a:t>ie al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nv</a:t>
            </a:r>
            <a:r>
              <a:rPr lang="en-GB" dirty="0" err="1">
                <a:cs typeface="Times New Roman" panose="02020603050405020304" pitchFamily="18" charset="0"/>
              </a:rPr>
              <a:t>ăță</a:t>
            </a:r>
            <a:r>
              <a:rPr lang="ro-RO" dirty="0" err="1">
                <a:cs typeface="Times New Roman" panose="02020603050405020304" pitchFamily="18" charset="0"/>
              </a:rPr>
              <a:t>rii</a:t>
            </a:r>
            <a:r>
              <a:rPr lang="ro-RO" dirty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9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Î</a:t>
            </a:r>
            <a:r>
              <a:rPr lang="ro-RO" dirty="0"/>
              <a:t>n ciuda </a:t>
            </a:r>
            <a:r>
              <a:rPr lang="ro-RO" dirty="0" err="1"/>
              <a:t>impulsivit</a:t>
            </a:r>
            <a:r>
              <a:rPr lang="en-GB" dirty="0" err="1"/>
              <a:t>ăț</a:t>
            </a:r>
            <a:r>
              <a:rPr lang="ro-RO" dirty="0"/>
              <a:t>ii caracteristice celor </a:t>
            </a:r>
            <a:r>
              <a:rPr lang="en-GB" dirty="0" err="1"/>
              <a:t>două</a:t>
            </a:r>
            <a:r>
              <a:rPr lang="ro-RO" dirty="0"/>
              <a:t> tabere, ace</a:t>
            </a:r>
            <a:r>
              <a:rPr lang="en-GB" dirty="0"/>
              <a:t>ș</a:t>
            </a:r>
            <a:r>
              <a:rPr lang="ro-RO" dirty="0" err="1"/>
              <a:t>tia</a:t>
            </a:r>
            <a:r>
              <a:rPr lang="ro-RO" dirty="0"/>
              <a:t> sunt si foarte sensibili. </a:t>
            </a:r>
          </a:p>
          <a:p>
            <a:r>
              <a:rPr lang="ro-RO" dirty="0"/>
              <a:t>Din </a:t>
            </a:r>
            <a:r>
              <a:rPr lang="ro-RO" dirty="0" err="1"/>
              <a:t>aceast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ro-RO" dirty="0" err="1"/>
              <a:t>cauz</a:t>
            </a:r>
            <a:r>
              <a:rPr lang="en-GB" dirty="0"/>
              <a:t>ă</a:t>
            </a:r>
            <a:r>
              <a:rPr lang="ro-RO" dirty="0"/>
              <a:t>, tonalitatea vocii </a:t>
            </a:r>
            <a:r>
              <a:rPr lang="en-GB" dirty="0"/>
              <a:t>î</a:t>
            </a:r>
            <a:r>
              <a:rPr lang="ro-RO" dirty="0"/>
              <a:t>n exprim</a:t>
            </a:r>
            <a:r>
              <a:rPr lang="en-GB" dirty="0" err="1"/>
              <a:t>ar</a:t>
            </a:r>
            <a:r>
              <a:rPr lang="ro-RO" dirty="0"/>
              <a:t>e este un punct cheie pentru a ajunge la ei. O mustrare probabil</a:t>
            </a:r>
            <a:r>
              <a:rPr lang="en-GB" dirty="0"/>
              <a:t> î</a:t>
            </a:r>
            <a:r>
              <a:rPr lang="ro-RO" dirty="0"/>
              <a:t>i va face s</a:t>
            </a:r>
            <a:r>
              <a:rPr lang="en-GB" dirty="0"/>
              <a:t>ă</a:t>
            </a:r>
            <a:r>
              <a:rPr lang="ro-RO" dirty="0"/>
              <a:t> realizeze c</a:t>
            </a:r>
            <a:r>
              <a:rPr lang="en-GB" dirty="0"/>
              <a:t>ă</a:t>
            </a:r>
            <a:r>
              <a:rPr lang="ro-RO" dirty="0"/>
              <a:t> au f</a:t>
            </a:r>
            <a:r>
              <a:rPr lang="en-GB" dirty="0"/>
              <a:t>ă</a:t>
            </a:r>
            <a:r>
              <a:rPr lang="ro-RO" dirty="0" err="1"/>
              <a:t>cut</a:t>
            </a:r>
            <a:r>
              <a:rPr lang="ro-RO" dirty="0"/>
              <a:t> ceva gresit, dar nu </a:t>
            </a:r>
            <a:r>
              <a:rPr lang="en-GB" dirty="0"/>
              <a:t>ș</a:t>
            </a:r>
            <a:r>
              <a:rPr lang="ro-RO" dirty="0"/>
              <a:t>i ce</a:t>
            </a:r>
            <a:r>
              <a:rPr lang="en-GB" dirty="0"/>
              <a:t>,</a:t>
            </a:r>
            <a:r>
              <a:rPr lang="ro-RO" dirty="0"/>
              <a:t> pentru c</a:t>
            </a:r>
            <a:r>
              <a:rPr lang="en-GB" dirty="0"/>
              <a:t>ă</a:t>
            </a:r>
            <a:r>
              <a:rPr lang="ro-RO" dirty="0"/>
              <a:t> au </a:t>
            </a:r>
            <a:r>
              <a:rPr lang="ro-RO" dirty="0" err="1"/>
              <a:t>reac</a:t>
            </a:r>
            <a:r>
              <a:rPr lang="en-GB" dirty="0"/>
              <a:t>ț</a:t>
            </a:r>
            <a:r>
              <a:rPr lang="ro-RO" dirty="0" err="1"/>
              <a:t>ionat</a:t>
            </a:r>
            <a:r>
              <a:rPr lang="ro-RO" dirty="0"/>
              <a:t> natural.</a:t>
            </a:r>
          </a:p>
          <a:p>
            <a:r>
              <a:rPr lang="en-GB" dirty="0"/>
              <a:t>Î</a:t>
            </a:r>
            <a:r>
              <a:rPr lang="ro-RO" dirty="0"/>
              <a:t>n schimb, o voce empatic</a:t>
            </a:r>
            <a:r>
              <a:rPr lang="en-GB" dirty="0"/>
              <a:t>ă</a:t>
            </a:r>
            <a:r>
              <a:rPr lang="ro-RO" dirty="0"/>
              <a:t> ce le explic</a:t>
            </a:r>
            <a:r>
              <a:rPr lang="en-GB" dirty="0"/>
              <a:t>ă</a:t>
            </a:r>
            <a:r>
              <a:rPr lang="ro-RO" dirty="0"/>
              <a:t> problema </a:t>
            </a:r>
            <a:r>
              <a:rPr lang="en-GB" dirty="0"/>
              <a:t>î</a:t>
            </a:r>
            <a:r>
              <a:rPr lang="ro-RO" dirty="0"/>
              <a:t>i va face s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>
                <a:cs typeface="Times New Roman" panose="02020603050405020304" pitchFamily="18" charset="0"/>
              </a:rPr>
              <a:t>n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 err="1">
                <a:cs typeface="Times New Roman" panose="02020603050405020304" pitchFamily="18" charset="0"/>
              </a:rPr>
              <a:t>eleag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c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sunt printre persoane de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ncredere</a:t>
            </a:r>
            <a:r>
              <a:rPr lang="ro-RO" dirty="0">
                <a:cs typeface="Times New Roman" panose="02020603050405020304" pitchFamily="18" charset="0"/>
              </a:rPr>
              <a:t> ce </a:t>
            </a:r>
            <a:r>
              <a:rPr lang="en-GB" dirty="0">
                <a:cs typeface="Times New Roman" panose="02020603050405020304" pitchFamily="18" charset="0"/>
              </a:rPr>
              <a:t>le</a:t>
            </a:r>
            <a:r>
              <a:rPr lang="ro-RO" dirty="0">
                <a:cs typeface="Times New Roman" panose="02020603050405020304" pitchFamily="18" charset="0"/>
              </a:rPr>
              <a:t> vor binele 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>
                <a:cs typeface="Times New Roman" panose="02020603050405020304" pitchFamily="18" charset="0"/>
              </a:rPr>
              <a:t>i v</a:t>
            </a:r>
            <a:r>
              <a:rPr lang="en-GB" dirty="0">
                <a:cs typeface="Times New Roman" panose="02020603050405020304" pitchFamily="18" charset="0"/>
              </a:rPr>
              <a:t>or</a:t>
            </a:r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en-GB" dirty="0">
                <a:cs typeface="Times New Roman" panose="02020603050405020304" pitchFamily="18" charset="0"/>
              </a:rPr>
              <a:t>î</a:t>
            </a:r>
            <a:r>
              <a:rPr lang="ro-RO" dirty="0" err="1">
                <a:cs typeface="Times New Roman" panose="02020603050405020304" pitchFamily="18" charset="0"/>
              </a:rPr>
              <a:t>ncerca</a:t>
            </a:r>
            <a:r>
              <a:rPr lang="ro-RO" dirty="0">
                <a:cs typeface="Times New Roman" panose="02020603050405020304" pitchFamily="18" charset="0"/>
              </a:rPr>
              <a:t> s</a:t>
            </a:r>
            <a:r>
              <a:rPr lang="en-GB" dirty="0">
                <a:cs typeface="Times New Roman" panose="02020603050405020304" pitchFamily="18" charset="0"/>
              </a:rPr>
              <a:t>ă</a:t>
            </a:r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en-GB" dirty="0" err="1">
                <a:cs typeface="Times New Roman" panose="02020603050405020304" pitchFamily="18" charset="0"/>
              </a:rPr>
              <a:t>îș</a:t>
            </a:r>
            <a:r>
              <a:rPr lang="ro-RO" dirty="0">
                <a:cs typeface="Times New Roman" panose="02020603050405020304" pitchFamily="18" charset="0"/>
              </a:rPr>
              <a:t>i schimbe con</a:t>
            </a:r>
            <a:r>
              <a:rPr lang="en-GB" dirty="0">
                <a:cs typeface="Times New Roman" panose="02020603050405020304" pitchFamily="18" charset="0"/>
              </a:rPr>
              <a:t>ș</a:t>
            </a:r>
            <a:r>
              <a:rPr lang="ro-RO" dirty="0" err="1">
                <a:cs typeface="Times New Roman" panose="02020603050405020304" pitchFamily="18" charset="0"/>
              </a:rPr>
              <a:t>tient</a:t>
            </a:r>
            <a:r>
              <a:rPr lang="ro-RO" dirty="0">
                <a:cs typeface="Times New Roman" panose="02020603050405020304" pitchFamily="18" charset="0"/>
              </a:rPr>
              <a:t> ac</a:t>
            </a:r>
            <a:r>
              <a:rPr lang="en-GB" dirty="0">
                <a:cs typeface="Times New Roman" panose="02020603050405020304" pitchFamily="18" charset="0"/>
              </a:rPr>
              <a:t>ț</a:t>
            </a:r>
            <a:r>
              <a:rPr lang="ro-RO" dirty="0" err="1">
                <a:cs typeface="Times New Roman" panose="02020603050405020304" pitchFamily="18" charset="0"/>
              </a:rPr>
              <a:t>iunile</a:t>
            </a:r>
            <a:r>
              <a:rPr lang="ro-RO" dirty="0">
                <a:cs typeface="Times New Roman" panose="02020603050405020304" pitchFamily="18" charset="0"/>
              </a:rPr>
              <a:t> pe viitor.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8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Copiii care sunt foarte impulsivi pot avea probleme cu dezvoltarea unor prietenii durabile. Aceste obstacole pot duce la scăderea drastică a stimei de sine. Tulburarea crește și riscul de depresie și anxietate. 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Astfel, e rolul nostru ca profesori s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en-GB" dirty="0"/>
              <a:t>î</a:t>
            </a:r>
            <a:r>
              <a:rPr lang="ro-RO" dirty="0" err="1"/>
              <a:t>ncerc</a:t>
            </a:r>
            <a:r>
              <a:rPr lang="en-GB" dirty="0"/>
              <a:t>ă</a:t>
            </a:r>
            <a:r>
              <a:rPr lang="ro-RO" dirty="0"/>
              <a:t>m s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ro-RO" dirty="0" err="1"/>
              <a:t>integr</a:t>
            </a:r>
            <a:r>
              <a:rPr lang="en-GB" dirty="0"/>
              <a:t>ă</a:t>
            </a:r>
            <a:r>
              <a:rPr lang="ro-RO" dirty="0"/>
              <a:t>m social </a:t>
            </a:r>
            <a:r>
              <a:rPr lang="en-GB" dirty="0"/>
              <a:t>ș</a:t>
            </a:r>
            <a:r>
              <a:rPr lang="ro-RO" dirty="0"/>
              <a:t>i academic ace</a:t>
            </a:r>
            <a:r>
              <a:rPr lang="en-GB" dirty="0"/>
              <a:t>ș</a:t>
            </a:r>
            <a:r>
              <a:rPr lang="ro-RO" dirty="0"/>
              <a:t>ti elevi. Trebuie s</a:t>
            </a:r>
            <a:r>
              <a:rPr lang="en-GB" dirty="0"/>
              <a:t>ă</a:t>
            </a:r>
            <a:r>
              <a:rPr lang="ro-RO" dirty="0"/>
              <a:t> le acord</a:t>
            </a:r>
            <a:r>
              <a:rPr lang="en-GB" dirty="0"/>
              <a:t>ă</a:t>
            </a:r>
            <a:r>
              <a:rPr lang="ro-RO" dirty="0"/>
              <a:t>m r</a:t>
            </a:r>
            <a:r>
              <a:rPr lang="en-GB" dirty="0"/>
              <a:t>ă</a:t>
            </a:r>
            <a:r>
              <a:rPr lang="ro-RO" dirty="0" err="1"/>
              <a:t>bdare</a:t>
            </a:r>
            <a:r>
              <a:rPr lang="ro-RO" dirty="0"/>
              <a:t> </a:t>
            </a:r>
            <a:r>
              <a:rPr lang="en-GB" dirty="0"/>
              <a:t>ș</a:t>
            </a:r>
            <a:r>
              <a:rPr lang="ro-RO" dirty="0"/>
              <a:t>i </a:t>
            </a:r>
            <a:r>
              <a:rPr lang="ro-RO" dirty="0" err="1"/>
              <a:t>aten</a:t>
            </a:r>
            <a:r>
              <a:rPr lang="en-GB" dirty="0"/>
              <a:t>ț</a:t>
            </a:r>
            <a:r>
              <a:rPr lang="ro-RO" dirty="0"/>
              <a:t>ia necesar</a:t>
            </a:r>
            <a:r>
              <a:rPr lang="en-GB" dirty="0"/>
              <a:t>ă</a:t>
            </a:r>
            <a:r>
              <a:rPr lang="ro-RO" dirty="0"/>
              <a:t> pentru a se putea dezvolta </a:t>
            </a:r>
            <a:r>
              <a:rPr lang="en-GB" dirty="0"/>
              <a:t>î</a:t>
            </a:r>
            <a:r>
              <a:rPr lang="ro-RO" dirty="0"/>
              <a:t>n parametrii relativ normali. P</a:t>
            </a:r>
            <a:r>
              <a:rPr lang="en-GB" dirty="0"/>
              <a:t>â</a:t>
            </a:r>
            <a:r>
              <a:rPr lang="ro-RO" dirty="0"/>
              <a:t>na la urm</a:t>
            </a:r>
            <a:r>
              <a:rPr lang="en-GB" dirty="0"/>
              <a:t>ă</a:t>
            </a:r>
            <a:r>
              <a:rPr lang="ro-RO" dirty="0"/>
              <a:t>, chiar dac</a:t>
            </a:r>
            <a:r>
              <a:rPr lang="en-GB" dirty="0"/>
              <a:t>ă</a:t>
            </a:r>
            <a:r>
              <a:rPr lang="ro-RO" dirty="0"/>
              <a:t> nu ai nici</a:t>
            </a:r>
            <a:r>
              <a:rPr lang="en-GB" dirty="0"/>
              <a:t> </a:t>
            </a:r>
            <a:r>
              <a:rPr lang="ro-RO" dirty="0"/>
              <a:t>un prieten, profesorul va fi mereu al</a:t>
            </a:r>
            <a:r>
              <a:rPr lang="en-GB" dirty="0"/>
              <a:t>ă</a:t>
            </a:r>
            <a:r>
              <a:rPr lang="ro-RO" dirty="0" err="1"/>
              <a:t>turi</a:t>
            </a:r>
            <a:r>
              <a:rPr lang="ro-RO" dirty="0"/>
              <a:t> de tine, pentru a</a:t>
            </a:r>
            <a:r>
              <a:rPr lang="en-GB" dirty="0"/>
              <a:t>-ț</a:t>
            </a:r>
            <a:r>
              <a:rPr lang="ro-RO" dirty="0"/>
              <a:t>i ilumina calea :D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8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90129" cy="4351338"/>
          </a:xfrm>
        </p:spPr>
        <p:txBody>
          <a:bodyPr/>
          <a:lstStyle/>
          <a:p>
            <a:r>
              <a:rPr lang="ro-RO" dirty="0"/>
              <a:t>Dac</a:t>
            </a:r>
            <a:r>
              <a:rPr lang="en-GB" dirty="0"/>
              <a:t>ă</a:t>
            </a:r>
            <a:r>
              <a:rPr lang="ro-RO" dirty="0"/>
              <a:t> observi c</a:t>
            </a:r>
            <a:r>
              <a:rPr lang="en-GB" dirty="0"/>
              <a:t>ă </a:t>
            </a:r>
            <a:r>
              <a:rPr lang="ro-RO" dirty="0"/>
              <a:t>grupul t</a:t>
            </a:r>
            <a:r>
              <a:rPr lang="en-GB" dirty="0"/>
              <a:t>ă</a:t>
            </a:r>
            <a:r>
              <a:rPr lang="ro-RO" dirty="0"/>
              <a:t>u </a:t>
            </a:r>
            <a:r>
              <a:rPr lang="en-GB" dirty="0"/>
              <a:t>ț</a:t>
            </a:r>
            <a:r>
              <a:rPr lang="ro-RO" dirty="0" err="1"/>
              <a:t>int</a:t>
            </a:r>
            <a:r>
              <a:rPr lang="en-GB" dirty="0"/>
              <a:t>ă</a:t>
            </a:r>
            <a:r>
              <a:rPr lang="ro-RO" dirty="0"/>
              <a:t> are cel </a:t>
            </a:r>
            <a:r>
              <a:rPr lang="ro-RO" dirty="0" err="1"/>
              <a:t>pu</a:t>
            </a:r>
            <a:r>
              <a:rPr lang="en-GB" dirty="0"/>
              <a:t>ț</a:t>
            </a:r>
            <a:r>
              <a:rPr lang="ro-RO" dirty="0"/>
              <a:t>in o </a:t>
            </a:r>
            <a:r>
              <a:rPr lang="ro-RO" dirty="0" err="1"/>
              <a:t>persoan</a:t>
            </a:r>
            <a:r>
              <a:rPr lang="en-GB" dirty="0"/>
              <a:t>ă</a:t>
            </a:r>
            <a:r>
              <a:rPr lang="ro-RO" dirty="0"/>
              <a:t> cu deficit de </a:t>
            </a:r>
            <a:r>
              <a:rPr lang="ro-RO" dirty="0" err="1"/>
              <a:t>aten</a:t>
            </a:r>
            <a:r>
              <a:rPr lang="en-GB" dirty="0"/>
              <a:t>ț</a:t>
            </a:r>
            <a:r>
              <a:rPr lang="ro-RO" dirty="0"/>
              <a:t>ie</a:t>
            </a:r>
            <a:r>
              <a:rPr lang="en-GB" dirty="0"/>
              <a:t>,</a:t>
            </a:r>
            <a:r>
              <a:rPr lang="ro-RO" dirty="0"/>
              <a:t> ar fi bine s</a:t>
            </a:r>
            <a:r>
              <a:rPr lang="en-GB" dirty="0"/>
              <a:t>ă</a:t>
            </a:r>
            <a:r>
              <a:rPr lang="ro-RO" dirty="0"/>
              <a:t> le oferi un stimul. </a:t>
            </a:r>
            <a:r>
              <a:rPr lang="en-GB" dirty="0"/>
              <a:t>Î</a:t>
            </a:r>
            <a:r>
              <a:rPr lang="ro-RO" dirty="0" err="1"/>
              <a:t>ncerca</a:t>
            </a:r>
            <a:r>
              <a:rPr lang="en-GB" dirty="0"/>
              <a:t>ț</a:t>
            </a:r>
            <a:r>
              <a:rPr lang="ro-RO" dirty="0"/>
              <a:t>i s</a:t>
            </a:r>
            <a:r>
              <a:rPr lang="en-GB" dirty="0"/>
              <a:t>ă</a:t>
            </a:r>
            <a:r>
              <a:rPr lang="ro-RO" dirty="0"/>
              <a:t> preda</a:t>
            </a:r>
            <a:r>
              <a:rPr lang="en-GB" dirty="0"/>
              <a:t>ț</a:t>
            </a:r>
            <a:r>
              <a:rPr lang="ro-RO" dirty="0"/>
              <a:t>i printr-o serie de pa</a:t>
            </a:r>
            <a:r>
              <a:rPr lang="en-GB" dirty="0"/>
              <a:t>ș</a:t>
            </a:r>
            <a:r>
              <a:rPr lang="ro-RO" dirty="0"/>
              <a:t>i </a:t>
            </a:r>
            <a:r>
              <a:rPr lang="ro-RO" dirty="0" err="1"/>
              <a:t>micu</a:t>
            </a:r>
            <a:r>
              <a:rPr lang="en-GB" dirty="0"/>
              <a:t>ț</a:t>
            </a:r>
            <a:r>
              <a:rPr lang="ro-RO" dirty="0"/>
              <a:t>i cu un feedback constant </a:t>
            </a:r>
            <a:r>
              <a:rPr lang="en-GB" dirty="0"/>
              <a:t>ș</a:t>
            </a:r>
            <a:r>
              <a:rPr lang="ro-RO" dirty="0"/>
              <a:t>i urm</a:t>
            </a:r>
            <a:r>
              <a:rPr lang="en-GB" dirty="0"/>
              <a:t>ă</a:t>
            </a:r>
            <a:r>
              <a:rPr lang="ro-RO" dirty="0" err="1"/>
              <a:t>ri</a:t>
            </a:r>
            <a:r>
              <a:rPr lang="en-GB" dirty="0"/>
              <a:t>ț</a:t>
            </a:r>
            <a:r>
              <a:rPr lang="ro-RO" dirty="0"/>
              <a:t>i dac</a:t>
            </a:r>
            <a:r>
              <a:rPr lang="en-GB" dirty="0"/>
              <a:t>ă</a:t>
            </a:r>
            <a:r>
              <a:rPr lang="ro-RO" dirty="0"/>
              <a:t> cineva s-a pierdut. </a:t>
            </a:r>
          </a:p>
          <a:p>
            <a:r>
              <a:rPr lang="ro-RO" dirty="0"/>
              <a:t>P</a:t>
            </a:r>
            <a:r>
              <a:rPr lang="en-GB" dirty="0"/>
              <a:t>â</a:t>
            </a:r>
            <a:r>
              <a:rPr lang="ro-RO" dirty="0"/>
              <a:t>na la urm</a:t>
            </a:r>
            <a:r>
              <a:rPr lang="en-GB" dirty="0"/>
              <a:t>ă,</a:t>
            </a:r>
            <a:r>
              <a:rPr lang="ro-RO" dirty="0"/>
              <a:t> simptomele negative ale </a:t>
            </a:r>
            <a:r>
              <a:rPr lang="en-GB" dirty="0"/>
              <a:t>ADHD</a:t>
            </a:r>
            <a:r>
              <a:rPr lang="ro-RO" dirty="0"/>
              <a:t>-ului se </a:t>
            </a:r>
            <a:r>
              <a:rPr lang="ro-RO" dirty="0" err="1"/>
              <a:t>trateaz</a:t>
            </a:r>
            <a:r>
              <a:rPr lang="en-GB" dirty="0"/>
              <a:t>ă</a:t>
            </a:r>
            <a:r>
              <a:rPr lang="ro-RO" dirty="0"/>
              <a:t> mult mai </a:t>
            </a:r>
            <a:r>
              <a:rPr lang="ro-RO" dirty="0" err="1"/>
              <a:t>usor</a:t>
            </a:r>
            <a:r>
              <a:rPr lang="ro-RO" dirty="0"/>
              <a:t> dac</a:t>
            </a:r>
            <a:r>
              <a:rPr lang="en-GB" dirty="0"/>
              <a:t>ă</a:t>
            </a:r>
            <a:r>
              <a:rPr lang="ro-RO" dirty="0"/>
              <a:t> al</a:t>
            </a:r>
            <a:r>
              <a:rPr lang="en-GB" dirty="0"/>
              <a:t>ă</a:t>
            </a:r>
            <a:r>
              <a:rPr lang="ro-RO" dirty="0" err="1"/>
              <a:t>turi</a:t>
            </a:r>
            <a:r>
              <a:rPr lang="ro-RO" dirty="0"/>
              <a:t> de medicamenta</a:t>
            </a:r>
            <a:r>
              <a:rPr lang="en-GB" dirty="0"/>
              <a:t>ț</a:t>
            </a:r>
            <a:r>
              <a:rPr lang="ro-RO" dirty="0"/>
              <a:t>ie se particip</a:t>
            </a:r>
            <a:r>
              <a:rPr lang="en-GB" dirty="0"/>
              <a:t>ă</a:t>
            </a:r>
            <a:r>
              <a:rPr lang="ro-RO" dirty="0"/>
              <a:t> activ din partea cadrelor didactice si al p</a:t>
            </a:r>
            <a:r>
              <a:rPr lang="en-GB" dirty="0"/>
              <a:t>ă</a:t>
            </a:r>
            <a:r>
              <a:rPr lang="ro-RO" dirty="0" err="1"/>
              <a:t>rin</a:t>
            </a:r>
            <a:r>
              <a:rPr lang="en-GB" dirty="0"/>
              <a:t>ț</a:t>
            </a:r>
            <a:r>
              <a:rPr lang="ro-RO" dirty="0" err="1"/>
              <a:t>ilor</a:t>
            </a:r>
            <a:r>
              <a:rPr lang="ro-RO" dirty="0"/>
              <a:t>.</a:t>
            </a:r>
          </a:p>
          <a:p>
            <a:r>
              <a:rPr lang="ro-RO" dirty="0"/>
              <a:t>De asemenea, un copil demotivat pentru c</a:t>
            </a:r>
            <a:r>
              <a:rPr lang="en-GB" dirty="0"/>
              <a:t>ă</a:t>
            </a:r>
            <a:r>
              <a:rPr lang="ro-RO" dirty="0"/>
              <a:t> nu poate fi atent va a</a:t>
            </a:r>
            <a:r>
              <a:rPr lang="en-GB" dirty="0"/>
              <a:t>ș</a:t>
            </a:r>
            <a:r>
              <a:rPr lang="ro-RO" dirty="0" err="1"/>
              <a:t>tepta</a:t>
            </a:r>
            <a:r>
              <a:rPr lang="ro-RO" dirty="0"/>
              <a:t> cu </a:t>
            </a:r>
            <a:r>
              <a:rPr lang="ro-RO" dirty="0" err="1"/>
              <a:t>ner</a:t>
            </a:r>
            <a:r>
              <a:rPr lang="en-GB" dirty="0"/>
              <a:t>ă</a:t>
            </a:r>
            <a:r>
              <a:rPr lang="ro-RO" dirty="0" err="1"/>
              <a:t>bdare</a:t>
            </a:r>
            <a:r>
              <a:rPr lang="ro-RO" dirty="0"/>
              <a:t> ora </a:t>
            </a:r>
            <a:r>
              <a:rPr lang="ro-RO" dirty="0" err="1"/>
              <a:t>dumneavoastra</a:t>
            </a:r>
            <a:r>
              <a:rPr lang="ro-RO" dirty="0"/>
              <a:t> </a:t>
            </a:r>
            <a:r>
              <a:rPr lang="en-GB" dirty="0"/>
              <a:t>î</a:t>
            </a:r>
            <a:r>
              <a:rPr lang="ro-RO" dirty="0"/>
              <a:t>n care poate </a:t>
            </a:r>
            <a:r>
              <a:rPr lang="en-GB" dirty="0"/>
              <a:t>î</a:t>
            </a:r>
            <a:r>
              <a:rPr lang="ro-RO" dirty="0" err="1"/>
              <a:t>ntr-adev</a:t>
            </a:r>
            <a:r>
              <a:rPr lang="en-GB" dirty="0"/>
              <a:t>ă</a:t>
            </a:r>
            <a:r>
              <a:rPr lang="ro-RO" dirty="0"/>
              <a:t>r s</a:t>
            </a:r>
            <a:r>
              <a:rPr lang="en-GB" dirty="0"/>
              <a:t>ă</a:t>
            </a:r>
            <a:r>
              <a:rPr lang="ro-RO" dirty="0"/>
              <a:t> urm</a:t>
            </a:r>
            <a:r>
              <a:rPr lang="en-GB" dirty="0"/>
              <a:t>ă</a:t>
            </a:r>
            <a:r>
              <a:rPr lang="ro-RO" dirty="0" err="1"/>
              <a:t>reasc</a:t>
            </a:r>
            <a:r>
              <a:rPr lang="en-GB" dirty="0"/>
              <a:t>ă</a:t>
            </a:r>
            <a:r>
              <a:rPr lang="ro-RO" dirty="0"/>
              <a:t> ceva</a:t>
            </a:r>
            <a:r>
              <a:rPr lang="en-GB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69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6" y="457200"/>
            <a:ext cx="9290538" cy="61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 </a:t>
            </a:r>
            <a:r>
              <a:rPr lang="ro-RO" dirty="0" err="1"/>
              <a:t>pove</a:t>
            </a:r>
            <a:r>
              <a:rPr lang="en-GB" dirty="0"/>
              <a:t>ș</a:t>
            </a:r>
            <a:r>
              <a:rPr lang="ro-RO" dirty="0"/>
              <a:t>ti cu Grig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hlinkClick r:id="rId2"/>
              </a:rPr>
              <a:t>https://www.reginamaria.ro/articole-medicale/adhd-ce-este-si-cum-il-recunoastem-corect</a:t>
            </a:r>
            <a:endParaRPr lang="en-US" dirty="0"/>
          </a:p>
          <a:p>
            <a:r>
              <a:rPr lang="en-US" u="sng" dirty="0">
                <a:hlinkClick r:id="rId3"/>
              </a:rPr>
              <a:t>https://psihoterapieiasi.com/blogs/news/psiholog-iasi-psihoterapeut-iasi-ce-este-temperamentul-coleric</a:t>
            </a:r>
            <a:endParaRPr lang="en-US" dirty="0"/>
          </a:p>
          <a:p>
            <a:r>
              <a:rPr lang="en-US" dirty="0">
                <a:hlinkClick r:id="rId4"/>
              </a:rPr>
              <a:t>https://algoritm-centr.ru/ro/the-toland-john/harakternye-cherty-holerika-holerik-harakteristika-psihotipa-test-na.html</a:t>
            </a:r>
            <a:endParaRPr lang="ro-RO" dirty="0"/>
          </a:p>
          <a:p>
            <a:r>
              <a:rPr lang="en-US" dirty="0">
                <a:hlinkClick r:id="rId5"/>
              </a:rPr>
              <a:t>http://www.medfam.ro/mf/mf/mf14/psiho14.html</a:t>
            </a:r>
            <a:endParaRPr lang="ro-RO" dirty="0"/>
          </a:p>
          <a:p>
            <a:r>
              <a:rPr lang="en-US" dirty="0">
                <a:hlinkClick r:id="rId6"/>
              </a:rPr>
              <a:t>https://www.medlife.ro/articole-medicale/deficitul-de-atentie-la-copii-care-sunt-simptomele-tulburarii-si-cum-ii-putem-ajuta-pe-cei-afectati.html</a:t>
            </a:r>
            <a:endParaRPr lang="en-US" dirty="0"/>
          </a:p>
          <a:p>
            <a:r>
              <a:rPr lang="en-US" dirty="0">
                <a:hlinkClick r:id="rId7"/>
              </a:rPr>
              <a:t>https://www.academia.edu/9296336/PSIHOLOGIA_EDUCA%C5%A2IEI_CAPITOLUL_I_CE_ESTE_PSIHOLOGIA_EDUCA%C5%A2IEI</a:t>
            </a:r>
            <a:endParaRPr lang="ro-RO" dirty="0"/>
          </a:p>
          <a:p>
            <a:r>
              <a:rPr lang="en-US" dirty="0">
                <a:hlinkClick r:id="rId8"/>
              </a:rPr>
              <a:t>https://www.clinicaoananicolau.ro/adhd-copii-ce-este/</a:t>
            </a:r>
            <a:endParaRPr lang="ro-RO" dirty="0"/>
          </a:p>
          <a:p>
            <a:r>
              <a:rPr lang="en-US" dirty="0">
                <a:hlinkClick r:id="rId9" tooltip="http://temperaments.fighunter.com/?page=choleric"/>
              </a:rPr>
              <a:t>http://temperaments.fighunter.com/?page=choleric</a:t>
            </a:r>
            <a:endParaRPr lang="en-US" dirty="0"/>
          </a:p>
          <a:p>
            <a:r>
              <a:rPr lang="en-US" dirty="0">
                <a:hlinkClick r:id="rId10"/>
              </a:rPr>
              <a:t>Temperament - Wikipedia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3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 </a:t>
            </a:r>
            <a:r>
              <a:rPr lang="en-GB" dirty="0"/>
              <a:t>î</a:t>
            </a:r>
            <a:r>
              <a:rPr lang="ro-RO" dirty="0"/>
              <a:t>n</a:t>
            </a:r>
            <a:r>
              <a:rPr lang="en-GB" dirty="0"/>
              <a:t>ț</a:t>
            </a:r>
            <a:r>
              <a:rPr lang="ro-RO" dirty="0" err="1"/>
              <a:t>elege</a:t>
            </a:r>
            <a:r>
              <a:rPr lang="ro-RO" dirty="0"/>
              <a:t> mai bine </a:t>
            </a:r>
            <a:r>
              <a:rPr lang="ro-RO" dirty="0" err="1"/>
              <a:t>asem</a:t>
            </a:r>
            <a:r>
              <a:rPr lang="en-GB" dirty="0"/>
              <a:t>ă</a:t>
            </a:r>
            <a:r>
              <a:rPr lang="ro-RO" dirty="0"/>
              <a:t>n</a:t>
            </a:r>
            <a:r>
              <a:rPr lang="en-GB" dirty="0"/>
              <a:t>ă</a:t>
            </a:r>
            <a:r>
              <a:rPr lang="ro-RO" dirty="0" err="1"/>
              <a:t>riile</a:t>
            </a:r>
            <a:r>
              <a:rPr lang="ro-RO" dirty="0"/>
              <a:t> </a:t>
            </a:r>
            <a:r>
              <a:rPr lang="en-GB" dirty="0"/>
              <a:t>ș</a:t>
            </a:r>
            <a:r>
              <a:rPr lang="ro-RO" dirty="0"/>
              <a:t>i deosebirile dintre un copil ce </a:t>
            </a:r>
            <a:r>
              <a:rPr lang="ro-RO" dirty="0" err="1"/>
              <a:t>sufer</a:t>
            </a:r>
            <a:r>
              <a:rPr lang="en-GB" dirty="0"/>
              <a:t>ă</a:t>
            </a:r>
            <a:r>
              <a:rPr lang="ro-RO" dirty="0"/>
              <a:t> de ADHD </a:t>
            </a:r>
            <a:r>
              <a:rPr lang="en-GB" dirty="0"/>
              <a:t>ș</a:t>
            </a:r>
            <a:r>
              <a:rPr lang="ro-RO" dirty="0"/>
              <a:t>i un copil ce are un temperament predominant coleric ar trebui s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en-GB" dirty="0"/>
              <a:t>î</a:t>
            </a:r>
            <a:r>
              <a:rPr lang="ro-RO" dirty="0"/>
              <a:t>n</a:t>
            </a:r>
            <a:r>
              <a:rPr lang="en-GB" dirty="0"/>
              <a:t>ț</a:t>
            </a:r>
            <a:r>
              <a:rPr lang="ro-RO" dirty="0" err="1"/>
              <a:t>elegem</a:t>
            </a:r>
            <a:r>
              <a:rPr lang="ro-RO" dirty="0"/>
              <a:t> ce </a:t>
            </a:r>
            <a:r>
              <a:rPr lang="en-GB" dirty="0"/>
              <a:t>î</a:t>
            </a:r>
            <a:r>
              <a:rPr lang="ro-RO" dirty="0" err="1"/>
              <a:t>nseamn</a:t>
            </a:r>
            <a:r>
              <a:rPr lang="en-GB" dirty="0"/>
              <a:t>ă</a:t>
            </a:r>
            <a:r>
              <a:rPr lang="ro-RO" dirty="0"/>
              <a:t> fiecare.</a:t>
            </a:r>
          </a:p>
          <a:p>
            <a:endParaRPr lang="ro-RO" dirty="0"/>
          </a:p>
          <a:p>
            <a:r>
              <a:rPr lang="ro-RO" dirty="0"/>
              <a:t>ADHD-ul este mai mult dec</a:t>
            </a:r>
            <a:r>
              <a:rPr lang="en-GB" dirty="0"/>
              <a:t>â</a:t>
            </a:r>
            <a:r>
              <a:rPr lang="ro-RO" dirty="0"/>
              <a:t>t modelul copilului </a:t>
            </a:r>
            <a:r>
              <a:rPr lang="en-US" dirty="0" err="1"/>
              <a:t>excesiv</a:t>
            </a:r>
            <a:r>
              <a:rPr lang="en-US" dirty="0"/>
              <a:t> de </a:t>
            </a:r>
            <a:r>
              <a:rPr lang="en-US" dirty="0" err="1"/>
              <a:t>hiperactiv</a:t>
            </a:r>
            <a:r>
              <a:rPr lang="ro-RO" dirty="0"/>
              <a:t> ce </a:t>
            </a:r>
            <a:r>
              <a:rPr lang="ro-RO" dirty="0" err="1"/>
              <a:t>incalc</a:t>
            </a:r>
            <a:r>
              <a:rPr lang="en-GB" dirty="0"/>
              <a:t>ă</a:t>
            </a:r>
            <a:r>
              <a:rPr lang="ro-RO" dirty="0"/>
              <a:t> toate reguliile si este rezistent la orice for</a:t>
            </a:r>
            <a:r>
              <a:rPr lang="en-GB" dirty="0" err="1"/>
              <a:t>mă</a:t>
            </a:r>
            <a:r>
              <a:rPr lang="ro-RO" dirty="0"/>
              <a:t> de disciplinare. </a:t>
            </a:r>
          </a:p>
          <a:p>
            <a:r>
              <a:rPr lang="ro-RO" dirty="0"/>
              <a:t>ADHD-ul este o tulburare neurodezvoltatoare, fiind o </a:t>
            </a:r>
            <a:r>
              <a:rPr lang="ro-RO" dirty="0" err="1"/>
              <a:t>condi</a:t>
            </a:r>
            <a:r>
              <a:rPr lang="en-GB" dirty="0"/>
              <a:t>ț</a:t>
            </a:r>
            <a:r>
              <a:rPr lang="ro-RO" dirty="0"/>
              <a:t>ie medical</a:t>
            </a:r>
            <a:r>
              <a:rPr lang="en-GB" dirty="0"/>
              <a:t>ă</a:t>
            </a:r>
            <a:r>
              <a:rPr lang="ro-RO" dirty="0"/>
              <a:t> prezent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en-GB" dirty="0"/>
              <a:t>î</a:t>
            </a:r>
            <a:r>
              <a:rPr lang="ro-RO" dirty="0" err="1"/>
              <a:t>nc</a:t>
            </a:r>
            <a:r>
              <a:rPr lang="en-GB" dirty="0"/>
              <a:t>ă</a:t>
            </a:r>
            <a:r>
              <a:rPr lang="ro-RO" dirty="0"/>
              <a:t> de la na</a:t>
            </a:r>
            <a:r>
              <a:rPr lang="en-GB" dirty="0"/>
              <a:t>ș</a:t>
            </a:r>
            <a:r>
              <a:rPr lang="ro-RO" dirty="0" err="1"/>
              <a:t>tere</a:t>
            </a:r>
            <a:r>
              <a:rPr lang="ro-RO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en-US" dirty="0"/>
              <a:t>n </a:t>
            </a:r>
            <a:r>
              <a:rPr lang="en-US" dirty="0" err="1"/>
              <a:t>obținerea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diagnostic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experiența</a:t>
            </a:r>
            <a:r>
              <a:rPr lang="en-US" dirty="0"/>
              <a:t> </a:t>
            </a:r>
            <a:r>
              <a:rPr lang="en-US" dirty="0" err="1"/>
              <a:t>specialistului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tulburare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confunda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comportament</a:t>
            </a:r>
            <a:r>
              <a:rPr lang="en-US" dirty="0"/>
              <a:t>.</a:t>
            </a:r>
            <a:endParaRPr lang="ro-RO" dirty="0"/>
          </a:p>
          <a:p>
            <a:r>
              <a:rPr lang="pt-BR" dirty="0"/>
              <a:t>De asemenea, pentru o identificare corectă a ADHD-ului se recomandă urmărirea copilului pentru o perioadă de minim 6 luni.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54" y="4001294"/>
            <a:ext cx="4826977" cy="27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Un copil ce prezint</a:t>
            </a:r>
            <a:r>
              <a:rPr lang="en-GB" dirty="0"/>
              <a:t>ă</a:t>
            </a:r>
            <a:r>
              <a:rPr lang="ro-RO" dirty="0"/>
              <a:t> manifest</a:t>
            </a:r>
            <a:r>
              <a:rPr lang="en-GB" dirty="0"/>
              <a:t>ă</a:t>
            </a:r>
            <a:r>
              <a:rPr lang="ro-RO" dirty="0" err="1"/>
              <a:t>ri</a:t>
            </a:r>
            <a:r>
              <a:rPr lang="ro-RO" dirty="0"/>
              <a:t> ale ADHD-ului doar </a:t>
            </a:r>
            <a:r>
              <a:rPr lang="en-GB" dirty="0"/>
              <a:t>î</a:t>
            </a:r>
            <a:r>
              <a:rPr lang="ro-RO" dirty="0"/>
              <a:t>n anumite </a:t>
            </a:r>
            <a:r>
              <a:rPr lang="ro-RO" dirty="0" err="1"/>
              <a:t>circumstan</a:t>
            </a:r>
            <a:r>
              <a:rPr lang="en-GB" dirty="0"/>
              <a:t>ț</a:t>
            </a:r>
            <a:r>
              <a:rPr lang="ro-RO" dirty="0"/>
              <a:t>e,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nu </a:t>
            </a:r>
            <a:r>
              <a:rPr lang="en-US" dirty="0" err="1"/>
              <a:t>suferă</a:t>
            </a:r>
            <a:r>
              <a:rPr lang="en-US" dirty="0"/>
              <a:t> de ADHD, ci de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afecțiune</a:t>
            </a:r>
            <a:r>
              <a:rPr lang="en-US" dirty="0"/>
              <a:t> </a:t>
            </a:r>
            <a:r>
              <a:rPr lang="en-US" dirty="0" err="1"/>
              <a:t>medicală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psihologică</a:t>
            </a:r>
            <a:r>
              <a:rPr lang="ro-RO" dirty="0"/>
              <a:t>. </a:t>
            </a:r>
          </a:p>
          <a:p>
            <a:r>
              <a:rPr lang="ro-RO" dirty="0"/>
              <a:t>Zah</a:t>
            </a:r>
            <a:r>
              <a:rPr lang="en-GB" dirty="0"/>
              <a:t>ă</a:t>
            </a:r>
            <a:r>
              <a:rPr lang="ro-RO" dirty="0" err="1"/>
              <a:t>rul</a:t>
            </a:r>
            <a:r>
              <a:rPr lang="ro-RO" dirty="0"/>
              <a:t> nu provoacă ADHD. Această tulburare nu este cauzată de timp îndelungat în fața televizorului, de condiții neprielnice acasă / la școală sau de alergii alimentare.</a:t>
            </a:r>
          </a:p>
          <a:p>
            <a:r>
              <a:rPr lang="ro-RO" dirty="0"/>
              <a:t>Exist</a:t>
            </a:r>
            <a:r>
              <a:rPr lang="en-GB" dirty="0"/>
              <a:t>ă</a:t>
            </a:r>
            <a:r>
              <a:rPr lang="ro-RO" dirty="0"/>
              <a:t> 3 tipuri de adhd: in care predomin</a:t>
            </a:r>
            <a:r>
              <a:rPr lang="en-GB" dirty="0"/>
              <a:t>ă</a:t>
            </a:r>
            <a:r>
              <a:rPr lang="ro-RO" dirty="0"/>
              <a:t> </a:t>
            </a:r>
            <a:r>
              <a:rPr lang="ro-RO" dirty="0" err="1"/>
              <a:t>neaten</a:t>
            </a:r>
            <a:r>
              <a:rPr lang="en-GB" dirty="0"/>
              <a:t>ț</a:t>
            </a:r>
            <a:r>
              <a:rPr lang="ro-RO" dirty="0"/>
              <a:t>ia</a:t>
            </a:r>
            <a:r>
              <a:rPr lang="en-GB" dirty="0"/>
              <a:t> </a:t>
            </a:r>
            <a:r>
              <a:rPr lang="ro-RO" dirty="0"/>
              <a:t>(predominant  la femei), </a:t>
            </a:r>
            <a:r>
              <a:rPr lang="en-GB" dirty="0"/>
              <a:t>î</a:t>
            </a:r>
            <a:r>
              <a:rPr lang="ro-RO" dirty="0"/>
              <a:t>n care predomin</a:t>
            </a:r>
            <a:r>
              <a:rPr lang="en-GB" dirty="0"/>
              <a:t>ă</a:t>
            </a:r>
            <a:r>
              <a:rPr lang="ro-RO" dirty="0"/>
              <a:t> impulsivitatea (predominant la b</a:t>
            </a:r>
            <a:r>
              <a:rPr lang="en-GB" dirty="0"/>
              <a:t>ă</a:t>
            </a:r>
            <a:r>
              <a:rPr lang="ro-RO" dirty="0" err="1"/>
              <a:t>rba</a:t>
            </a:r>
            <a:r>
              <a:rPr lang="en-GB" dirty="0"/>
              <a:t>ț</a:t>
            </a:r>
            <a:r>
              <a:rPr lang="ro-RO" dirty="0"/>
              <a:t>i) sau hiperactivitatea</a:t>
            </a:r>
            <a:r>
              <a:rPr lang="en-GB" dirty="0"/>
              <a:t> </a:t>
            </a:r>
            <a:r>
              <a:rPr lang="ro-RO" dirty="0"/>
              <a:t>(predominant tot la b</a:t>
            </a:r>
            <a:r>
              <a:rPr lang="en-GB" dirty="0"/>
              <a:t>ă</a:t>
            </a:r>
            <a:r>
              <a:rPr lang="ro-RO" dirty="0" err="1"/>
              <a:t>rba</a:t>
            </a:r>
            <a:r>
              <a:rPr lang="en-GB" dirty="0"/>
              <a:t>ț</a:t>
            </a:r>
            <a:r>
              <a:rPr lang="ro-RO" dirty="0"/>
              <a:t>i)</a:t>
            </a:r>
          </a:p>
          <a:p>
            <a:r>
              <a:rPr lang="ro-RO" dirty="0"/>
              <a:t>Un copil poate s</a:t>
            </a:r>
            <a:r>
              <a:rPr lang="en-GB" dirty="0"/>
              <a:t>ă</a:t>
            </a:r>
            <a:r>
              <a:rPr lang="ro-RO" dirty="0"/>
              <a:t> sufere de toate trei sau doar de unul.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3" y="852854"/>
            <a:ext cx="7184449" cy="53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371274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Temperamentul</a:t>
            </a:r>
            <a:r>
              <a:rPr lang="en-US" dirty="0"/>
              <a:t> = </a:t>
            </a:r>
            <a:r>
              <a:rPr lang="en-US" dirty="0" err="1"/>
              <a:t>felul</a:t>
            </a:r>
            <a:r>
              <a:rPr lang="en-US" dirty="0"/>
              <a:t> cum </a:t>
            </a:r>
            <a:r>
              <a:rPr lang="en-US" dirty="0" err="1"/>
              <a:t>reacționează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cum se </a:t>
            </a:r>
            <a:r>
              <a:rPr lang="en-US" dirty="0" err="1"/>
              <a:t>comportă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de </a:t>
            </a:r>
            <a:r>
              <a:rPr lang="en-US" dirty="0" err="1"/>
              <a:t>schimbare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mediul</a:t>
            </a:r>
            <a:r>
              <a:rPr lang="en-US" dirty="0"/>
              <a:t> </a:t>
            </a:r>
            <a:r>
              <a:rPr lang="en-US" dirty="0" err="1"/>
              <a:t>înconjurător</a:t>
            </a:r>
            <a:r>
              <a:rPr lang="en-US" dirty="0"/>
              <a:t>.</a:t>
            </a:r>
          </a:p>
          <a:p>
            <a:r>
              <a:rPr lang="en-US" dirty="0"/>
              <a:t>Cele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temperamente</a:t>
            </a:r>
            <a:r>
              <a:rPr lang="en-US" dirty="0"/>
              <a:t> sunt: </a:t>
            </a:r>
            <a:r>
              <a:rPr lang="en-US" dirty="0" err="1"/>
              <a:t>sangvin</a:t>
            </a:r>
            <a:r>
              <a:rPr lang="en-US" dirty="0"/>
              <a:t>, </a:t>
            </a:r>
            <a:r>
              <a:rPr lang="en-US" dirty="0" err="1"/>
              <a:t>coleric</a:t>
            </a:r>
            <a:r>
              <a:rPr lang="en-US" dirty="0"/>
              <a:t>, </a:t>
            </a:r>
            <a:r>
              <a:rPr lang="en-US" dirty="0" err="1"/>
              <a:t>flegmatic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melancholic.</a:t>
            </a:r>
          </a:p>
          <a:p>
            <a:endParaRPr lang="en-US" dirty="0"/>
          </a:p>
          <a:p>
            <a:r>
              <a:rPr lang="en-US" dirty="0" err="1"/>
              <a:t>Persoanele</a:t>
            </a:r>
            <a:r>
              <a:rPr lang="en-US" dirty="0"/>
              <a:t> cu un temperament </a:t>
            </a:r>
            <a:r>
              <a:rPr lang="en-US" dirty="0" err="1"/>
              <a:t>coleric</a:t>
            </a:r>
            <a:r>
              <a:rPr lang="en-US" dirty="0"/>
              <a:t> au o </a:t>
            </a:r>
            <a:r>
              <a:rPr lang="en-US" dirty="0" err="1"/>
              <a:t>personalitate</a:t>
            </a:r>
            <a:r>
              <a:rPr lang="en-US" dirty="0"/>
              <a:t> </a:t>
            </a:r>
            <a:r>
              <a:rPr lang="en-US" dirty="0" err="1"/>
              <a:t>extrovertă</a:t>
            </a:r>
            <a:r>
              <a:rPr lang="en-US" dirty="0"/>
              <a:t>, se </a:t>
            </a:r>
            <a:r>
              <a:rPr lang="en-US" dirty="0" err="1"/>
              <a:t>simt</a:t>
            </a:r>
            <a:r>
              <a:rPr lang="en-US" dirty="0"/>
              <a:t> </a:t>
            </a:r>
            <a:r>
              <a:rPr lang="en-US" dirty="0" err="1"/>
              <a:t>confortabili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sociale</a:t>
            </a:r>
            <a:endParaRPr lang="en-US" dirty="0"/>
          </a:p>
          <a:p>
            <a:r>
              <a:rPr lang="en-US" dirty="0" err="1"/>
              <a:t>colericii</a:t>
            </a:r>
            <a:r>
              <a:rPr lang="en-US" dirty="0"/>
              <a:t> se </a:t>
            </a:r>
            <a:r>
              <a:rPr lang="en-US" dirty="0" err="1"/>
              <a:t>remarcă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ambiția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atitudinea</a:t>
            </a:r>
            <a:r>
              <a:rPr lang="en-US" dirty="0"/>
              <a:t> lor de </a:t>
            </a:r>
            <a:r>
              <a:rPr lang="en-US" dirty="0" err="1"/>
              <a:t>lideri</a:t>
            </a:r>
            <a:endParaRPr lang="en-US" dirty="0"/>
          </a:p>
          <a:p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o fire </a:t>
            </a:r>
            <a:r>
              <a:rPr lang="en-US" dirty="0" err="1"/>
              <a:t>agresivă</a:t>
            </a:r>
            <a:r>
              <a:rPr lang="en-US" dirty="0"/>
              <a:t>, </a:t>
            </a:r>
            <a:r>
              <a:rPr lang="en-US" dirty="0" err="1"/>
              <a:t>energică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o </a:t>
            </a:r>
            <a:r>
              <a:rPr lang="en-US" dirty="0" err="1"/>
              <a:t>dorință</a:t>
            </a:r>
            <a:r>
              <a:rPr lang="en-US" dirty="0"/>
              <a:t> </a:t>
            </a:r>
            <a:r>
              <a:rPr lang="en-US" dirty="0" err="1"/>
              <a:t>puternică</a:t>
            </a:r>
            <a:r>
              <a:rPr lang="en-US" dirty="0"/>
              <a:t> de a se </a:t>
            </a:r>
            <a:r>
              <a:rPr lang="en-US" dirty="0" err="1"/>
              <a:t>impune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rândul</a:t>
            </a:r>
            <a:r>
              <a:rPr lang="en-US" dirty="0"/>
              <a:t> </a:t>
            </a:r>
            <a:r>
              <a:rPr lang="en-US" dirty="0" err="1"/>
              <a:t>celorlalți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7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Calități</a:t>
            </a:r>
            <a:endParaRPr lang="en-US" dirty="0"/>
          </a:p>
          <a:p>
            <a:pPr lvl="1"/>
            <a:r>
              <a:rPr lang="en-US" dirty="0"/>
              <a:t>Sunt </a:t>
            </a:r>
            <a:r>
              <a:rPr lang="en-US" dirty="0" err="1"/>
              <a:t>muncitori</a:t>
            </a:r>
            <a:r>
              <a:rPr lang="en-US" dirty="0"/>
              <a:t>, </a:t>
            </a:r>
            <a:r>
              <a:rPr lang="en-US" dirty="0" err="1"/>
              <a:t>determinați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ducă</a:t>
            </a:r>
            <a:r>
              <a:rPr lang="en-US" dirty="0"/>
              <a:t> un </a:t>
            </a:r>
            <a:r>
              <a:rPr lang="en-US" dirty="0" err="1"/>
              <a:t>lucru</a:t>
            </a:r>
            <a:r>
              <a:rPr lang="en-US" dirty="0"/>
              <a:t> la bun </a:t>
            </a:r>
            <a:r>
              <a:rPr lang="en-US" dirty="0" err="1"/>
              <a:t>sfârșit</a:t>
            </a:r>
            <a:endParaRPr lang="en-US" dirty="0"/>
          </a:p>
          <a:p>
            <a:pPr lvl="1"/>
            <a:r>
              <a:rPr lang="en-US" dirty="0"/>
              <a:t>Sunt </a:t>
            </a:r>
            <a:r>
              <a:rPr lang="en-US" dirty="0" err="1"/>
              <a:t>independenți</a:t>
            </a:r>
            <a:r>
              <a:rPr lang="en-US" dirty="0"/>
              <a:t>, au </a:t>
            </a:r>
            <a:r>
              <a:rPr lang="en-US" dirty="0" err="1"/>
              <a:t>încredere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aptitudinile</a:t>
            </a:r>
            <a:r>
              <a:rPr lang="en-US" dirty="0"/>
              <a:t> lor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rezolve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singuri</a:t>
            </a:r>
            <a:endParaRPr lang="en-US" dirty="0"/>
          </a:p>
          <a:p>
            <a:r>
              <a:rPr lang="en-US" dirty="0" err="1"/>
              <a:t>Defecte</a:t>
            </a:r>
            <a:endParaRPr lang="en-US" dirty="0"/>
          </a:p>
          <a:p>
            <a:pPr lvl="1"/>
            <a:r>
              <a:rPr lang="en-US" dirty="0"/>
              <a:t>Au o fire </a:t>
            </a:r>
            <a:r>
              <a:rPr lang="en-US" dirty="0" err="1"/>
              <a:t>irascibilă</a:t>
            </a:r>
            <a:r>
              <a:rPr lang="en-US" dirty="0"/>
              <a:t>, sunt </a:t>
            </a:r>
            <a:r>
              <a:rPr lang="en-US" dirty="0" err="1"/>
              <a:t>predispuși</a:t>
            </a:r>
            <a:r>
              <a:rPr lang="en-US" dirty="0"/>
              <a:t> la </a:t>
            </a:r>
            <a:r>
              <a:rPr lang="en-US" dirty="0" err="1"/>
              <a:t>probleme</a:t>
            </a:r>
            <a:r>
              <a:rPr lang="en-US" dirty="0"/>
              <a:t> cu </a:t>
            </a:r>
            <a:r>
              <a:rPr lang="en-US" dirty="0" err="1"/>
              <a:t>furia</a:t>
            </a:r>
            <a:endParaRPr lang="en-US" dirty="0"/>
          </a:p>
          <a:p>
            <a:pPr lvl="1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ciuda</a:t>
            </a:r>
            <a:r>
              <a:rPr lang="en-US" dirty="0"/>
              <a:t> </a:t>
            </a:r>
            <a:r>
              <a:rPr lang="en-US" dirty="0" err="1"/>
              <a:t>personalității</a:t>
            </a:r>
            <a:r>
              <a:rPr lang="en-US" dirty="0"/>
              <a:t> </a:t>
            </a:r>
            <a:r>
              <a:rPr lang="en-US" dirty="0" err="1"/>
              <a:t>extroverte</a:t>
            </a:r>
            <a:r>
              <a:rPr lang="en-US" dirty="0"/>
              <a:t>,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găsește</a:t>
            </a:r>
            <a:r>
              <a:rPr lang="en-US" dirty="0"/>
              <a:t> cu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prieteni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90" y="1868793"/>
            <a:ext cx="5238750" cy="389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92" y="1877585"/>
            <a:ext cx="3703515" cy="39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7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Asem</a:t>
            </a:r>
            <a:r>
              <a:rPr lang="en-GB" dirty="0"/>
              <a:t>ă</a:t>
            </a:r>
            <a:r>
              <a:rPr lang="ro-RO" dirty="0"/>
              <a:t>nari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Ambele sunt </a:t>
            </a:r>
            <a:r>
              <a:rPr lang="en-GB" dirty="0"/>
              <a:t>î</a:t>
            </a:r>
            <a:r>
              <a:rPr lang="ro-RO" dirty="0"/>
              <a:t>n</a:t>
            </a:r>
            <a:r>
              <a:rPr lang="en-GB" dirty="0"/>
              <a:t>ă</a:t>
            </a:r>
            <a:r>
              <a:rPr lang="ro-RO" dirty="0" err="1"/>
              <a:t>scute</a:t>
            </a:r>
            <a:r>
              <a:rPr lang="ro-RO" dirty="0"/>
              <a:t> </a:t>
            </a:r>
            <a:r>
              <a:rPr lang="en-GB" dirty="0"/>
              <a:t>ș</a:t>
            </a:r>
            <a:r>
              <a:rPr lang="ro-RO" dirty="0"/>
              <a:t>i nu pot fi schimbate de-a lungul vie</a:t>
            </a:r>
            <a:r>
              <a:rPr lang="en-GB" dirty="0"/>
              <a:t>ț</a:t>
            </a:r>
            <a:r>
              <a:rPr lang="ro-RO" dirty="0"/>
              <a:t>ii. </a:t>
            </a:r>
            <a:br>
              <a:rPr lang="ro-RO" dirty="0"/>
            </a:br>
            <a:r>
              <a:rPr lang="en-GB" i="1" dirty="0"/>
              <a:t>Î</a:t>
            </a:r>
            <a:r>
              <a:rPr lang="ro-RO" i="1" dirty="0"/>
              <a:t>n schimb, persoanele cu un temperament coleric </a:t>
            </a:r>
            <a:r>
              <a:rPr lang="en-GB" i="1" dirty="0" err="1"/>
              <a:t>îș</a:t>
            </a:r>
            <a:r>
              <a:rPr lang="ro-RO" i="1" dirty="0"/>
              <a:t>i pot adapta felul de a fi la normele sociale mult mai u</a:t>
            </a:r>
            <a:r>
              <a:rPr lang="en-GB" i="1" dirty="0"/>
              <a:t>ș</a:t>
            </a:r>
            <a:r>
              <a:rPr lang="ro-RO" i="1" dirty="0"/>
              <a:t>or dec</a:t>
            </a:r>
            <a:r>
              <a:rPr lang="en-GB" i="1" dirty="0"/>
              <a:t>â</a:t>
            </a:r>
            <a:r>
              <a:rPr lang="ro-RO" i="1" dirty="0"/>
              <a:t>t cei ce </a:t>
            </a:r>
            <a:r>
              <a:rPr lang="ro-RO" i="1" dirty="0" err="1"/>
              <a:t>sufer</a:t>
            </a:r>
            <a:r>
              <a:rPr lang="en-GB" i="1" dirty="0"/>
              <a:t>ă</a:t>
            </a:r>
            <a:r>
              <a:rPr lang="ro-RO" i="1" dirty="0"/>
              <a:t> de ADHD.</a:t>
            </a:r>
          </a:p>
          <a:p>
            <a:r>
              <a:rPr lang="ro-RO" dirty="0"/>
              <a:t>Ambele tipuri tind s</a:t>
            </a:r>
            <a:r>
              <a:rPr lang="en-GB" dirty="0"/>
              <a:t>ă</a:t>
            </a:r>
            <a:r>
              <a:rPr lang="ro-RO" dirty="0"/>
              <a:t> fie impulsive.</a:t>
            </a:r>
          </a:p>
          <a:p>
            <a:r>
              <a:rPr lang="en-US" dirty="0"/>
              <a:t>Nu </a:t>
            </a:r>
            <a:r>
              <a:rPr lang="en-US" dirty="0" err="1"/>
              <a:t>respectă</a:t>
            </a:r>
            <a:r>
              <a:rPr lang="en-US" dirty="0"/>
              <a:t> </a:t>
            </a:r>
            <a:r>
              <a:rPr lang="en-US" dirty="0" err="1"/>
              <a:t>regulile</a:t>
            </a:r>
            <a:endParaRPr lang="en-US" dirty="0"/>
          </a:p>
          <a:p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vorbească</a:t>
            </a:r>
            <a:r>
              <a:rPr lang="en-US" dirty="0"/>
              <a:t> </a:t>
            </a:r>
            <a:r>
              <a:rPr lang="en-US" dirty="0" err="1"/>
              <a:t>neîntrebați</a:t>
            </a:r>
            <a:endParaRPr lang="en-US" dirty="0"/>
          </a:p>
          <a:p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energici</a:t>
            </a:r>
            <a:endParaRPr lang="en-US" dirty="0"/>
          </a:p>
          <a:p>
            <a:r>
              <a:rPr lang="en-US" dirty="0" err="1"/>
              <a:t>Stabilesc</a:t>
            </a:r>
            <a:r>
              <a:rPr lang="en-US" dirty="0"/>
              <a:t> cu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legături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profunde</a:t>
            </a:r>
            <a:endParaRPr lang="ro-RO" dirty="0"/>
          </a:p>
          <a:p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Emoții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exagerate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312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342</TotalTime>
  <Words>1262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Times New Roman</vt:lpstr>
      <vt:lpstr>Whitney</vt:lpstr>
      <vt:lpstr>Depth</vt:lpstr>
      <vt:lpstr>Cezar  Petreanu,  Grigorie- Theodor  Smarandache Cristian- Alexandru  Gusatu  </vt:lpstr>
      <vt:lpstr>PowerPoint Presentation</vt:lpstr>
      <vt:lpstr>ADHD</vt:lpstr>
      <vt:lpstr>ADHD</vt:lpstr>
      <vt:lpstr>PowerPoint Presentation</vt:lpstr>
      <vt:lpstr>Coleric</vt:lpstr>
      <vt:lpstr>Coleric</vt:lpstr>
      <vt:lpstr>PowerPoint Presentation</vt:lpstr>
      <vt:lpstr>Asemănari</vt:lpstr>
      <vt:lpstr>Deosebiri</vt:lpstr>
      <vt:lpstr>Sugestii</vt:lpstr>
      <vt:lpstr>Sugestii</vt:lpstr>
      <vt:lpstr>Sugestii</vt:lpstr>
      <vt:lpstr>Sugestii</vt:lpstr>
      <vt:lpstr>PowerPoint Presentation</vt:lpstr>
      <vt:lpstr>La povești cu Grig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gusatu ana</dc:creator>
  <cp:lastModifiedBy>alex.gusatu</cp:lastModifiedBy>
  <cp:revision>100</cp:revision>
  <dcterms:created xsi:type="dcterms:W3CDTF">2021-11-04T18:56:00Z</dcterms:created>
  <dcterms:modified xsi:type="dcterms:W3CDTF">2021-11-22T13:53:35Z</dcterms:modified>
</cp:coreProperties>
</file>