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6" r:id="rId2"/>
    <p:sldId id="260" r:id="rId3"/>
    <p:sldId id="257" r:id="rId4"/>
    <p:sldId id="261" r:id="rId5"/>
    <p:sldId id="271" r:id="rId6"/>
    <p:sldId id="259" r:id="rId7"/>
    <p:sldId id="273" r:id="rId8"/>
    <p:sldId id="258" r:id="rId9"/>
    <p:sldId id="262" r:id="rId10"/>
    <p:sldId id="263" r:id="rId11"/>
    <p:sldId id="264" r:id="rId12"/>
    <p:sldId id="265" r:id="rId13"/>
    <p:sldId id="266" r:id="rId14"/>
    <p:sldId id="272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45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4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810936-B34B-4CDE-AFC3-C71AFD4CD6F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CD2CFD-0ADD-457E-BF5B-3C33EC51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nicaoananicolau.ro/adhd-copii-ce-este/" TargetMode="External"/><Relationship Id="rId3" Type="http://schemas.openxmlformats.org/officeDocument/2006/relationships/hyperlink" Target="https://psihoterapieiasi.com/blogs/news/psiholog-iasi-psihoterapeut-iasi-ce-este-temperamentul-coleric" TargetMode="External"/><Relationship Id="rId7" Type="http://schemas.openxmlformats.org/officeDocument/2006/relationships/hyperlink" Target="https://www.academia.edu/9296336/PSIHOLOGIA_EDUCA%C5%A2IEI_CAPITOLUL_I_CE_ESTE_PSIHOLOGIA_EDUCA%C5%A2IEI" TargetMode="External"/><Relationship Id="rId2" Type="http://schemas.openxmlformats.org/officeDocument/2006/relationships/hyperlink" Target="https://www.reginamaria.ro/articole-medicale/adhd-ce-este-si-cum-il-recunoastem-co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dlife.ro/articole-medicale/deficitul-de-atentie-la-copii-care-sunt-simptomele-tulburarii-si-cum-ii-putem-ajuta-pe-cei-afectati.html" TargetMode="External"/><Relationship Id="rId5" Type="http://schemas.openxmlformats.org/officeDocument/2006/relationships/hyperlink" Target="http://www.medfam.ro/mf/mf/mf14/psiho14.html" TargetMode="External"/><Relationship Id="rId4" Type="http://schemas.openxmlformats.org/officeDocument/2006/relationships/hyperlink" Target="https://algoritm-centr.ru/ro/the-toland-john/harakternye-cherty-holerika-holerik-harakteristika-psihotipa-test-na.html" TargetMode="External"/><Relationship Id="rId9" Type="http://schemas.openxmlformats.org/officeDocument/2006/relationships/hyperlink" Target="http://temperaments.fighunter.com/?page=choler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o-RO" sz="4000" dirty="0" smtClean="0"/>
              <a:t>Cezar  Petreanu</a:t>
            </a:r>
            <a:r>
              <a:rPr lang="ro-RO" sz="4000" dirty="0"/>
              <a:t>,</a:t>
            </a:r>
            <a:br>
              <a:rPr lang="ro-RO" sz="4000" dirty="0"/>
            </a:br>
            <a:r>
              <a:rPr lang="ro-RO" sz="4000" dirty="0"/>
              <a:t> </a:t>
            </a:r>
            <a:r>
              <a:rPr lang="ro-RO" sz="4000" dirty="0" smtClean="0"/>
              <a:t>Grigorie- Theodor  Smarandache</a:t>
            </a:r>
            <a:br>
              <a:rPr lang="ro-RO" sz="4000" dirty="0" smtClean="0"/>
            </a:br>
            <a:r>
              <a:rPr lang="ro-RO" sz="4000" dirty="0"/>
              <a:t>Cristian- Alexandru </a:t>
            </a:r>
            <a:r>
              <a:rPr lang="ro-RO" sz="4000" dirty="0" smtClean="0"/>
              <a:t> Gusatu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8137" y="1327639"/>
            <a:ext cx="6025661" cy="3120762"/>
          </a:xfrm>
        </p:spPr>
        <p:txBody>
          <a:bodyPr>
            <a:normAutofit/>
          </a:bodyPr>
          <a:lstStyle/>
          <a:p>
            <a:r>
              <a:rPr lang="ro-RO" dirty="0"/>
              <a:t>ADHD vs temperament </a:t>
            </a:r>
            <a:r>
              <a:rPr lang="ro-RO" dirty="0" smtClean="0"/>
              <a:t>coleric</a:t>
            </a:r>
            <a:r>
              <a:rPr lang="en-US" dirty="0" smtClean="0"/>
              <a:t>  </a:t>
            </a:r>
            <a:r>
              <a:rPr lang="en-US" dirty="0" err="1" smtClean="0"/>
              <a:t>fara</a:t>
            </a:r>
            <a:r>
              <a:rPr lang="en-US" dirty="0" smtClean="0"/>
              <a:t> o </a:t>
            </a:r>
            <a:r>
              <a:rPr lang="en-US" dirty="0" err="1" smtClean="0"/>
              <a:t>educati</a:t>
            </a:r>
            <a:r>
              <a:rPr lang="en-US" dirty="0" err="1" smtClean="0"/>
              <a:t>e</a:t>
            </a:r>
            <a:r>
              <a:rPr lang="en-US" dirty="0" smtClean="0"/>
              <a:t> din </a:t>
            </a:r>
            <a:r>
              <a:rPr lang="en-US" dirty="0" err="1" smtClean="0"/>
              <a:t>familie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reguli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3063380"/>
            <a:ext cx="4557147" cy="30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copil care sufera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ADHD sau care are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temperament coleric nu ar trebui discriminat fata de restul multimii, ci dimpotriva, energia lui ar putea fi folosita pentru a atrage chiar si persoanele retrase.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perla ce trebuie incurajata sa experimenteze pozitiv si sa intrebe activ orice curiozitate legata de materia la care participa. In acest fel le va arata celorlalti ca nu este nici-o problema sa gresesti sau sa fi curios si va ridica nivelul de satisfactie a invatarii asupra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colectivului.</a:t>
            </a:r>
          </a:p>
          <a:p>
            <a:pPr lvl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 nu trebuie comparat direct cu un alt coleg, in schimb acesta ar trebui motivat printr-o lauda generala: „Va rog sa observati cu totii modul deosebit in care X a rezolvat problema”. Laudele si incurajariile trebuie sa fie constante pe parcursul predarii pentru a pastra nivelul de motivatie si satisfactie al invatarii.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 ciuda impulsivitatii caracteristice celor 2 tabere, acestia sunt si foarte sensibili. </a:t>
            </a:r>
            <a:endParaRPr lang="ro-RO" dirty="0"/>
          </a:p>
          <a:p>
            <a:r>
              <a:rPr lang="ro-RO" dirty="0" smtClean="0"/>
              <a:t>Din aceasta cauza, tonalitatea vocii in exprime este un punct cheie pentru a ajunge la ei. O mustrare probabil ii va face sa realizeze ca au facut ceva gresit, dar nu si ce pentru ca au reactionat natural.</a:t>
            </a:r>
          </a:p>
          <a:p>
            <a:r>
              <a:rPr lang="ro-RO" dirty="0" smtClean="0"/>
              <a:t>In schimb, o voce </a:t>
            </a:r>
            <a:r>
              <a:rPr lang="ro-RO" dirty="0"/>
              <a:t>empatica ce le explica problema ii va face sa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inteleaga ca sunt printre persoane de incredere ce ii vor binele si va incerca sa isi schimbe constient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actiunile pe viitor.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Copiii care sunt foarte impulsivi pot avea probleme cu dezvoltarea unor prietenii durabile. Aceste obstacole pot duce la scaderea drastica a stimei de </a:t>
            </a:r>
            <a:r>
              <a:rPr lang="it-IT" dirty="0" smtClean="0"/>
              <a:t>sine. </a:t>
            </a:r>
            <a:r>
              <a:rPr lang="it-IT" dirty="0"/>
              <a:t>Tulburarea creste si riscul de depresie si anxietate. 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Astfel, e rolul nostru ca profesori sa incercam sa integram social si academic acesti elevi. Trebuie sa le acordam rabdare si atentia necesara pentru a se putea dezvolta in parametrii relativ normali. Pana la urma, chiar daca nu ai nici-un prieten, profesor-ul va fi mereu alaturi de tine, pentru a iti ilumina calea :D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Sugestii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Daca observi ca grupul tau tinta are cel putin o persoana cu deficit de atentie ar fi bine sa le oferi un stimul. Incerca-ti sa predati printr-o serie de pasi micuti cu un feedback constant si urmariti daca cineva s-a pierdut. </a:t>
            </a:r>
          </a:p>
          <a:p>
            <a:r>
              <a:rPr lang="ro-RO" dirty="0" smtClean="0"/>
              <a:t>Pana la urma simptomele negative ale adhd-ului se trateaza mult mai usor daca alaturi de medicamentatie se participa activ din partea cadrelor didactice si al parintilor.</a:t>
            </a:r>
          </a:p>
          <a:p>
            <a:r>
              <a:rPr lang="ro-RO" dirty="0" smtClean="0"/>
              <a:t>De asemenea, un copil demotivat pentru ca nu poate fi atent va astepta cu nerabdare ora dumneavoastra in care poate intr-adevar sa urmareasca ceva.</a:t>
            </a:r>
          </a:p>
        </p:txBody>
      </p:sp>
    </p:spTree>
    <p:extLst>
      <p:ext uri="{BB962C8B-B14F-4D97-AF65-F5344CB8AC3E}">
        <p14:creationId xmlns:p14="http://schemas.microsoft.com/office/powerpoint/2010/main" val="6469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457200"/>
            <a:ext cx="9290538" cy="61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La povesti cu Grig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hlinkClick r:id="rId2"/>
              </a:rPr>
              <a:t>https://www.reginamaria.ro/articole-medicale/adhd-ce-este-si-cum-il-recunoastem-corect</a:t>
            </a:r>
            <a:endParaRPr lang="en-US" dirty="0"/>
          </a:p>
          <a:p>
            <a:r>
              <a:rPr lang="en-US" u="sng" dirty="0">
                <a:hlinkClick r:id="rId3"/>
              </a:rPr>
              <a:t>https://psihoterapieiasi.com/blogs/news/psiholog-iasi-psihoterapeut-iasi-ce-este-temperamentul-coleric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algoritm-centr.ru/ro/the-toland-john/harakternye-cherty-holerika-holerik-harakteristika-psihotipa-test-na.html</a:t>
            </a:r>
            <a:endParaRPr lang="ro-RO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www.medfam.ro/mf/mf/mf14/psiho14.html</a:t>
            </a:r>
            <a:endParaRPr lang="ro-RO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www.medlife.ro/articole-medicale/deficitul-de-atentie-la-copii-care-sunt-simptomele-tulburarii-si-cum-ii-putem-ajuta-pe-cei-afectati.html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www.academia.edu/9296336/PSIHOLOGIA_EDUCA%C5%A2IEI_CAPITOLUL_I_CE_ESTE_PSIHOLOGIA_EDUCA%C5%A2IEI</a:t>
            </a:r>
            <a:endParaRPr lang="ro-RO" dirty="0" smtClean="0"/>
          </a:p>
          <a:p>
            <a:r>
              <a:rPr lang="en-US" dirty="0">
                <a:hlinkClick r:id="rId8"/>
              </a:rPr>
              <a:t>https://www.clinicaoananicolau.ro/adhd-copii-ce-este</a:t>
            </a:r>
            <a:r>
              <a:rPr lang="en-US" dirty="0" smtClean="0">
                <a:hlinkClick r:id="rId8"/>
              </a:rPr>
              <a:t>/</a:t>
            </a:r>
            <a:endParaRPr lang="ro-RO" dirty="0" smtClean="0"/>
          </a:p>
          <a:p>
            <a:r>
              <a:rPr lang="en-US" dirty="0">
                <a:hlinkClick r:id="rId9" tooltip="http://temperaments.fighunter.com/?page=choleric"/>
              </a:rPr>
              <a:t>http://temperaments.fighunter.com/?</a:t>
            </a:r>
            <a:r>
              <a:rPr lang="en-US" dirty="0" smtClean="0">
                <a:hlinkClick r:id="rId9" tooltip="http://temperaments.fighunter.com/?page=choleric"/>
              </a:rPr>
              <a:t>page=choleric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3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Pentru a intelege mai bine asemanariile si deosebirile dintre un copil ce sufera de ADHD si un copil ce are un temperament predominant coleric ar trebui sa intelegem ce inseamna fiecare.</a:t>
            </a:r>
          </a:p>
          <a:p>
            <a:endParaRPr lang="ro-RO" dirty="0" smtClean="0"/>
          </a:p>
          <a:p>
            <a:r>
              <a:rPr lang="ro-RO" dirty="0" smtClean="0"/>
              <a:t>ADHD-ul este mai mult decat modelul copilului </a:t>
            </a:r>
            <a:r>
              <a:rPr lang="en-US" dirty="0" err="1" smtClean="0"/>
              <a:t>excesiv</a:t>
            </a:r>
            <a:r>
              <a:rPr lang="en-US" dirty="0" smtClean="0"/>
              <a:t> de </a:t>
            </a:r>
            <a:r>
              <a:rPr lang="en-US" dirty="0" err="1" smtClean="0"/>
              <a:t>hiperactiv</a:t>
            </a:r>
            <a:r>
              <a:rPr lang="ro-RO" dirty="0" smtClean="0"/>
              <a:t> ce incalca toate reguliile si este rezistent la orice forma de disciplinare. </a:t>
            </a:r>
          </a:p>
          <a:p>
            <a:r>
              <a:rPr lang="ro-RO" dirty="0" smtClean="0"/>
              <a:t>ADHD-ul este o tulburare neurodezvoltatoare, fiind o conditie medicala prezenta inca de la nastere.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en-US" dirty="0"/>
              <a:t>n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diagnostic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specialistului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tulburare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confunda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comportament</a:t>
            </a:r>
            <a:r>
              <a:rPr lang="en-US" dirty="0"/>
              <a:t>.</a:t>
            </a:r>
            <a:endParaRPr lang="ro-RO" dirty="0"/>
          </a:p>
          <a:p>
            <a:r>
              <a:rPr lang="pt-BR" dirty="0"/>
              <a:t>De asemenea, pentru o identificare corecta a ADHD se recomanda urmarirea copilului pentru o perioada de minim 6 luni</a:t>
            </a:r>
            <a:r>
              <a:rPr lang="pt-BR" dirty="0" smtClean="0"/>
              <a:t>.</a:t>
            </a:r>
            <a:endParaRPr lang="ro-R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54" y="4001294"/>
            <a:ext cx="4826977" cy="27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Un copil ce prezinta manifestari ale ADHD-ului doar in anumite circumstante,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smtClean="0"/>
              <a:t>nu </a:t>
            </a:r>
            <a:r>
              <a:rPr lang="en-US" dirty="0" err="1"/>
              <a:t>sufera</a:t>
            </a:r>
            <a:r>
              <a:rPr lang="en-US" dirty="0"/>
              <a:t> de ADHD, ci de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afectiune</a:t>
            </a:r>
            <a:r>
              <a:rPr lang="en-US" dirty="0"/>
              <a:t> </a:t>
            </a:r>
            <a:r>
              <a:rPr lang="en-US" dirty="0" err="1"/>
              <a:t>medicala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psihologica</a:t>
            </a:r>
            <a:r>
              <a:rPr lang="ro-RO" dirty="0" smtClean="0"/>
              <a:t>. </a:t>
            </a:r>
            <a:endParaRPr lang="ro-RO" dirty="0"/>
          </a:p>
          <a:p>
            <a:r>
              <a:rPr lang="ro-RO" dirty="0"/>
              <a:t>Zaharul nu provoacă ADHD. Această tulburare nu este cauzată de timp îndelungat în fața televizorului, de condiții neprielnice acasă / la școală sau de alergii alimentare</a:t>
            </a:r>
            <a:r>
              <a:rPr lang="ro-RO" dirty="0" smtClean="0"/>
              <a:t>.</a:t>
            </a:r>
          </a:p>
          <a:p>
            <a:r>
              <a:rPr lang="ro-RO" dirty="0" smtClean="0"/>
              <a:t>Exista 3 tipuri de adhd: in care predomina neatentia(predominant  la femei), in care predomina </a:t>
            </a:r>
            <a:r>
              <a:rPr lang="ro-RO" dirty="0"/>
              <a:t>impulsivitatea ( predominant la barbati) </a:t>
            </a:r>
            <a:r>
              <a:rPr lang="ro-RO" dirty="0" smtClean="0"/>
              <a:t>sau hiperactivitatea( predominant tot la barbati)</a:t>
            </a:r>
          </a:p>
          <a:p>
            <a:r>
              <a:rPr lang="ro-RO" dirty="0" smtClean="0"/>
              <a:t>Un copil poate sa sufere de toate trei sau doar de unul.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3" y="852854"/>
            <a:ext cx="7184449" cy="53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Coleric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Conform DEX, </a:t>
            </a:r>
            <a:r>
              <a:rPr lang="en-US" dirty="0" err="1"/>
              <a:t>temperamentul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</a:t>
            </a:r>
            <a:r>
              <a:rPr lang="en-US" dirty="0" err="1"/>
              <a:t>trăsăturilor</a:t>
            </a:r>
            <a:r>
              <a:rPr lang="en-US" dirty="0"/>
              <a:t> </a:t>
            </a:r>
            <a:r>
              <a:rPr lang="en-US" dirty="0" err="1"/>
              <a:t>fiziologice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nervoase</a:t>
            </a:r>
            <a:r>
              <a:rPr lang="en-US" dirty="0"/>
              <a:t> care </a:t>
            </a:r>
            <a:r>
              <a:rPr lang="en-US" dirty="0" err="1"/>
              <a:t>condiționează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echilibrul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stăpânirea</a:t>
            </a:r>
            <a:r>
              <a:rPr lang="en-US" dirty="0"/>
              <a:t> de sine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.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temperamente</a:t>
            </a:r>
            <a:r>
              <a:rPr lang="en-US" dirty="0"/>
              <a:t>, </a:t>
            </a:r>
            <a:r>
              <a:rPr lang="en-US" dirty="0" err="1"/>
              <a:t>sangvin</a:t>
            </a:r>
            <a:r>
              <a:rPr lang="en-US" dirty="0"/>
              <a:t>, </a:t>
            </a:r>
            <a:r>
              <a:rPr lang="en-US" dirty="0" err="1"/>
              <a:t>flegmatic</a:t>
            </a:r>
            <a:r>
              <a:rPr lang="en-US" dirty="0"/>
              <a:t>, </a:t>
            </a:r>
            <a:r>
              <a:rPr lang="en-US" dirty="0" err="1"/>
              <a:t>melancolic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coleric.Persoanele</a:t>
            </a:r>
            <a:r>
              <a:rPr lang="en-US" dirty="0"/>
              <a:t> cu un temperament </a:t>
            </a:r>
            <a:r>
              <a:rPr lang="en-US" dirty="0" err="1"/>
              <a:t>coleric</a:t>
            </a:r>
            <a:r>
              <a:rPr lang="en-US" dirty="0"/>
              <a:t> au o </a:t>
            </a:r>
            <a:r>
              <a:rPr lang="en-US" dirty="0" err="1"/>
              <a:t>personalitate</a:t>
            </a:r>
            <a:r>
              <a:rPr lang="en-US" dirty="0"/>
              <a:t> </a:t>
            </a:r>
            <a:r>
              <a:rPr lang="en-US" dirty="0" err="1"/>
              <a:t>extrovertă</a:t>
            </a:r>
            <a:r>
              <a:rPr lang="en-US" dirty="0"/>
              <a:t>, se </a:t>
            </a:r>
            <a:r>
              <a:rPr lang="en-US" dirty="0" err="1"/>
              <a:t>simt</a:t>
            </a:r>
            <a:r>
              <a:rPr lang="en-US" dirty="0"/>
              <a:t> </a:t>
            </a:r>
            <a:r>
              <a:rPr lang="en-US" dirty="0" err="1"/>
              <a:t>confortabili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, </a:t>
            </a:r>
            <a:r>
              <a:rPr lang="en-US" dirty="0" err="1"/>
              <a:t>asemănător</a:t>
            </a:r>
            <a:r>
              <a:rPr lang="en-US" dirty="0"/>
              <a:t> </a:t>
            </a:r>
            <a:r>
              <a:rPr lang="en-US" dirty="0" err="1"/>
              <a:t>sangvinilor</a:t>
            </a:r>
            <a:r>
              <a:rPr lang="en-US" dirty="0"/>
              <a:t>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impulsivii</a:t>
            </a:r>
            <a:r>
              <a:rPr lang="en-US" dirty="0"/>
              <a:t> </a:t>
            </a:r>
            <a:r>
              <a:rPr lang="en-US" dirty="0" err="1"/>
              <a:t>sangvini</a:t>
            </a:r>
            <a:r>
              <a:rPr lang="en-US" dirty="0"/>
              <a:t>, </a:t>
            </a:r>
            <a:r>
              <a:rPr lang="en-US" dirty="0" err="1"/>
              <a:t>colericii</a:t>
            </a:r>
            <a:r>
              <a:rPr lang="en-US" dirty="0"/>
              <a:t> se </a:t>
            </a:r>
            <a:r>
              <a:rPr lang="en-US" dirty="0" err="1"/>
              <a:t>remarcă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ambiția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atitudinea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de </a:t>
            </a:r>
            <a:r>
              <a:rPr lang="en-US" dirty="0" err="1"/>
              <a:t>lideri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o fire </a:t>
            </a:r>
            <a:r>
              <a:rPr lang="en-US" dirty="0" err="1"/>
              <a:t>agresivă</a:t>
            </a:r>
            <a:r>
              <a:rPr lang="en-US" dirty="0"/>
              <a:t>, </a:t>
            </a:r>
            <a:r>
              <a:rPr lang="en-US" dirty="0" err="1"/>
              <a:t>energică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o </a:t>
            </a:r>
            <a:r>
              <a:rPr lang="en-US" dirty="0" err="1"/>
              <a:t>dorință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de a se </a:t>
            </a:r>
            <a:r>
              <a:rPr lang="en-US" dirty="0" err="1"/>
              <a:t>impune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rândul</a:t>
            </a:r>
            <a:r>
              <a:rPr lang="en-US" dirty="0"/>
              <a:t> </a:t>
            </a:r>
            <a:r>
              <a:rPr lang="en-US" dirty="0" err="1"/>
              <a:t>celorlalți</a:t>
            </a:r>
            <a:r>
              <a:rPr lang="en-US" dirty="0"/>
              <a:t>. </a:t>
            </a:r>
            <a:r>
              <a:rPr lang="en-US" dirty="0" err="1"/>
              <a:t>Calitățile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cu temperament </a:t>
            </a:r>
            <a:r>
              <a:rPr lang="en-US" dirty="0" err="1"/>
              <a:t>coleric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de a duce un </a:t>
            </a:r>
            <a:r>
              <a:rPr lang="en-US" dirty="0" err="1"/>
              <a:t>lucru</a:t>
            </a:r>
            <a:r>
              <a:rPr lang="en-US" dirty="0"/>
              <a:t> la bun </a:t>
            </a:r>
            <a:r>
              <a:rPr lang="en-US" dirty="0" err="1"/>
              <a:t>sfârșit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independența</a:t>
            </a:r>
            <a:r>
              <a:rPr lang="en-US" dirty="0"/>
              <a:t>: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concentrați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fac</a:t>
            </a:r>
            <a:r>
              <a:rPr lang="en-US" dirty="0"/>
              <a:t>, </a:t>
            </a:r>
            <a:r>
              <a:rPr lang="en-US" dirty="0" err="1"/>
              <a:t>încercând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la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observă</a:t>
            </a:r>
            <a:r>
              <a:rPr lang="en-US" dirty="0"/>
              <a:t> o </a:t>
            </a:r>
            <a:r>
              <a:rPr lang="en-US" dirty="0" err="1"/>
              <a:t>neregulă</a:t>
            </a:r>
            <a:r>
              <a:rPr lang="en-US" dirty="0"/>
              <a:t> </a:t>
            </a:r>
            <a:r>
              <a:rPr lang="en-US" dirty="0" err="1"/>
              <a:t>simt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de a o </a:t>
            </a:r>
            <a:r>
              <a:rPr lang="en-US" dirty="0" err="1"/>
              <a:t>corecta</a:t>
            </a:r>
            <a:r>
              <a:rPr lang="en-US" dirty="0"/>
              <a:t>. </a:t>
            </a:r>
            <a:r>
              <a:rPr lang="en-US" dirty="0" err="1"/>
              <a:t>Pe</a:t>
            </a:r>
            <a:r>
              <a:rPr lang="en-US" dirty="0"/>
              <a:t> de </a:t>
            </a:r>
            <a:r>
              <a:rPr lang="en-US" dirty="0" err="1"/>
              <a:t>altă</a:t>
            </a:r>
            <a:r>
              <a:rPr lang="en-US" dirty="0"/>
              <a:t> parte, din </a:t>
            </a:r>
            <a:r>
              <a:rPr lang="en-US" dirty="0" err="1"/>
              <a:t>cauză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absorbiți</a:t>
            </a:r>
            <a:r>
              <a:rPr lang="en-US" dirty="0"/>
              <a:t> de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autoritari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ceilalți</a:t>
            </a:r>
            <a:r>
              <a:rPr lang="en-US" dirty="0"/>
              <a:t>. Au o fire </a:t>
            </a:r>
            <a:r>
              <a:rPr lang="en-US" dirty="0" err="1"/>
              <a:t>irascibilă</a:t>
            </a:r>
            <a:r>
              <a:rPr lang="en-US" dirty="0"/>
              <a:t>, </a:t>
            </a:r>
            <a:r>
              <a:rPr lang="en-US" dirty="0" err="1"/>
              <a:t>temperamentul</a:t>
            </a:r>
            <a:r>
              <a:rPr lang="en-US" dirty="0"/>
              <a:t> </a:t>
            </a:r>
            <a:r>
              <a:rPr lang="en-US" dirty="0" err="1"/>
              <a:t>coleric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are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cu </a:t>
            </a:r>
            <a:r>
              <a:rPr lang="en-US" dirty="0" err="1"/>
              <a:t>furia</a:t>
            </a:r>
            <a:r>
              <a:rPr lang="en-US" dirty="0"/>
              <a:t>, </a:t>
            </a:r>
            <a:r>
              <a:rPr lang="en-US" dirty="0" err="1"/>
              <a:t>comparativ</a:t>
            </a:r>
            <a:r>
              <a:rPr lang="en-US" dirty="0"/>
              <a:t> cu </a:t>
            </a:r>
            <a:r>
              <a:rPr lang="en-US" dirty="0" err="1"/>
              <a:t>celelalte</a:t>
            </a:r>
            <a:r>
              <a:rPr lang="en-US" dirty="0"/>
              <a:t>. Din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ciuda</a:t>
            </a:r>
            <a:r>
              <a:rPr lang="en-US" dirty="0"/>
              <a:t> </a:t>
            </a:r>
            <a:r>
              <a:rPr lang="en-US" dirty="0" err="1"/>
              <a:t>personalității</a:t>
            </a:r>
            <a:r>
              <a:rPr lang="en-US" dirty="0"/>
              <a:t> </a:t>
            </a:r>
            <a:r>
              <a:rPr lang="en-US" dirty="0" err="1"/>
              <a:t>extroverte</a:t>
            </a:r>
            <a:r>
              <a:rPr lang="en-US" dirty="0"/>
              <a:t>,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găsește</a:t>
            </a:r>
            <a:r>
              <a:rPr lang="en-US" dirty="0"/>
              <a:t> cu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prieteni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predispus</a:t>
            </a:r>
            <a:r>
              <a:rPr lang="en-US" dirty="0"/>
              <a:t> la </a:t>
            </a:r>
            <a:r>
              <a:rPr lang="en-US" dirty="0" err="1"/>
              <a:t>schimbări</a:t>
            </a:r>
            <a:r>
              <a:rPr lang="en-US" dirty="0"/>
              <a:t> </a:t>
            </a:r>
            <a:r>
              <a:rPr lang="en-US" dirty="0" err="1"/>
              <a:t>bruște</a:t>
            </a:r>
            <a:r>
              <a:rPr lang="en-US" dirty="0"/>
              <a:t> ale </a:t>
            </a:r>
            <a:r>
              <a:rPr lang="en-US" dirty="0" err="1"/>
              <a:t>dispoziției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depresie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90" y="1868793"/>
            <a:ext cx="5238750" cy="389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92" y="1877585"/>
            <a:ext cx="3703515" cy="39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7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Asemanari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Ambele sunt </a:t>
            </a:r>
            <a:r>
              <a:rPr lang="ro-RO" dirty="0"/>
              <a:t>i</a:t>
            </a:r>
            <a:r>
              <a:rPr lang="ro-RO" dirty="0" smtClean="0"/>
              <a:t>nascute </a:t>
            </a:r>
            <a:r>
              <a:rPr lang="ro-RO" dirty="0" smtClean="0"/>
              <a:t>si nu pot fi schimbate de-a lungul vietii. </a:t>
            </a:r>
            <a:br>
              <a:rPr lang="ro-RO" dirty="0" smtClean="0"/>
            </a:br>
            <a:r>
              <a:rPr lang="ro-RO" i="1" dirty="0" smtClean="0"/>
              <a:t>In schimb, persoanele cu un temperament coleric isi pot adapta felul de a fi la normele sociale mult mai usor decat cei ce sufera de ADHD.</a:t>
            </a:r>
          </a:p>
          <a:p>
            <a:r>
              <a:rPr lang="ro-RO" dirty="0" smtClean="0"/>
              <a:t>Ambele </a:t>
            </a:r>
            <a:r>
              <a:rPr lang="ro-RO" dirty="0" smtClean="0"/>
              <a:t>tipuri </a:t>
            </a:r>
            <a:r>
              <a:rPr lang="ro-RO" dirty="0" smtClean="0"/>
              <a:t>tind sa fie impulsive</a:t>
            </a:r>
            <a:r>
              <a:rPr lang="ro-RO" dirty="0" smtClean="0"/>
              <a:t>.</a:t>
            </a:r>
            <a:endParaRPr lang="ro-RO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respecta</a:t>
            </a:r>
            <a:r>
              <a:rPr lang="en-US" dirty="0" smtClean="0"/>
              <a:t>  </a:t>
            </a:r>
            <a:r>
              <a:rPr lang="en-US" dirty="0" err="1" smtClean="0"/>
              <a:t>regu</a:t>
            </a:r>
            <a:r>
              <a:rPr lang="en-US" dirty="0" err="1" smtClean="0"/>
              <a:t>lile</a:t>
            </a:r>
            <a:endParaRPr lang="en-US" dirty="0"/>
          </a:p>
          <a:p>
            <a:r>
              <a:rPr lang="en-US" dirty="0" err="1" smtClean="0"/>
              <a:t>Tind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vorbeasca</a:t>
            </a:r>
            <a:r>
              <a:rPr lang="en-US" dirty="0" smtClean="0"/>
              <a:t> </a:t>
            </a:r>
            <a:r>
              <a:rPr lang="en-US" dirty="0" err="1" smtClean="0"/>
              <a:t>neintrebati</a:t>
            </a:r>
            <a:endParaRPr lang="en-US" dirty="0" smtClean="0"/>
          </a:p>
          <a:p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energici</a:t>
            </a:r>
            <a:endParaRPr lang="en-US" dirty="0" smtClean="0"/>
          </a:p>
          <a:p>
            <a:r>
              <a:rPr lang="en-US" dirty="0" err="1" smtClean="0"/>
              <a:t>Stabilesc</a:t>
            </a:r>
            <a:r>
              <a:rPr lang="en-US" dirty="0" smtClean="0"/>
              <a:t> cu </a:t>
            </a:r>
            <a:r>
              <a:rPr lang="en-US" dirty="0" err="1" smtClean="0"/>
              <a:t>greu</a:t>
            </a:r>
            <a:r>
              <a:rPr lang="en-US" dirty="0" smtClean="0"/>
              <a:t> </a:t>
            </a:r>
            <a:r>
              <a:rPr lang="en-US" dirty="0" err="1" smtClean="0"/>
              <a:t>legaturi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r>
              <a:rPr lang="en-US" dirty="0" smtClean="0"/>
              <a:t> </a:t>
            </a:r>
            <a:r>
              <a:rPr lang="en-US" dirty="0" err="1" smtClean="0"/>
              <a:t>profunde</a:t>
            </a:r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Deosebiri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88259"/>
              </p:ext>
            </p:extLst>
          </p:nvPr>
        </p:nvGraphicFramePr>
        <p:xfrm>
          <a:off x="838198" y="1690688"/>
          <a:ext cx="10651838" cy="408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919">
                  <a:extLst>
                    <a:ext uri="{9D8B030D-6E8A-4147-A177-3AD203B41FA5}">
                      <a16:colId xmlns:a16="http://schemas.microsoft.com/office/drawing/2014/main" val="1244545097"/>
                    </a:ext>
                  </a:extLst>
                </a:gridCol>
                <a:gridCol w="5325919">
                  <a:extLst>
                    <a:ext uri="{9D8B030D-6E8A-4147-A177-3AD203B41FA5}">
                      <a16:colId xmlns:a16="http://schemas.microsoft.com/office/drawing/2014/main" val="3982738442"/>
                    </a:ext>
                  </a:extLst>
                </a:gridCol>
              </a:tblGrid>
              <a:tr h="51487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ADHD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Temperament</a:t>
                      </a:r>
                      <a:r>
                        <a:rPr lang="ro-RO" baseline="0" dirty="0" smtClean="0"/>
                        <a:t> predominant Coleric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8559"/>
                  </a:ext>
                </a:extLst>
              </a:tr>
              <a:tr h="493677">
                <a:tc>
                  <a:txBody>
                    <a:bodyPr/>
                    <a:lstStyle/>
                    <a:p>
                      <a:r>
                        <a:rPr lang="ro-RO" dirty="0" smtClean="0"/>
                        <a:t>Este o</a:t>
                      </a:r>
                      <a:r>
                        <a:rPr lang="ro-RO" baseline="0" dirty="0" smtClean="0"/>
                        <a:t> o tulburare  neurodezvoltatoare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Este un set</a:t>
                      </a:r>
                      <a:r>
                        <a:rPr lang="ro-RO" baseline="0" dirty="0" smtClean="0"/>
                        <a:t> de trasaturi fiziologice si nervoase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32121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ro-RO" dirty="0" smtClean="0"/>
                        <a:t>Deficit de concentrare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Nivel crescut de activitate</a:t>
                      </a:r>
                      <a:r>
                        <a:rPr lang="ro-RO" baseline="0" dirty="0" smtClean="0"/>
                        <a:t> mentala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6128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Pot sa isi controleze constient reactiile</a:t>
                      </a:r>
                      <a:r>
                        <a:rPr lang="ro-RO" baseline="0" dirty="0" smtClean="0"/>
                        <a:t> in urma unor tratamente indelungate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Pot sa isi controleze constient reactiile fara un ajutor extern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7102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ro-RO" dirty="0" smtClean="0"/>
                        <a:t>Din</a:t>
                      </a:r>
                      <a:r>
                        <a:rPr lang="ro-RO" baseline="0" dirty="0" smtClean="0"/>
                        <a:t> cauza deficitului de concentrare nu pot urmari un plan indelungat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Pot sa isi asume rapid idealuri</a:t>
                      </a:r>
                      <a:r>
                        <a:rPr lang="ro-RO" baseline="0" dirty="0" smtClean="0"/>
                        <a:t> si sa se tina de ele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93408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ro-RO" dirty="0" smtClean="0"/>
                        <a:t>Isi</a:t>
                      </a:r>
                      <a:r>
                        <a:rPr lang="ro-RO" baseline="0" dirty="0" smtClean="0"/>
                        <a:t> mentine cu greu concentrarea la scoala sau la joaca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Poate sa isi mentina concentrarea</a:t>
                      </a:r>
                      <a:r>
                        <a:rPr lang="ro-RO" baseline="0" dirty="0" smtClean="0"/>
                        <a:t> daca motivatia este suficient de mare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0943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r>
                        <a:rPr lang="en-US" dirty="0" smtClean="0"/>
                        <a:t>Evita </a:t>
                      </a:r>
                      <a:r>
                        <a:rPr lang="en-US" dirty="0" err="1" smtClean="0"/>
                        <a:t>activitatile</a:t>
                      </a:r>
                      <a:r>
                        <a:rPr lang="en-US" dirty="0" smtClean="0"/>
                        <a:t> care </a:t>
                      </a:r>
                      <a:r>
                        <a:rPr lang="en-US" dirty="0" err="1" smtClean="0"/>
                        <a:t>necesita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efort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intelectual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sustinut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Evita </a:t>
                      </a:r>
                      <a:r>
                        <a:rPr lang="en-US" dirty="0" err="1" smtClean="0"/>
                        <a:t>activitatile</a:t>
                      </a:r>
                      <a:r>
                        <a:rPr lang="en-US" dirty="0" smtClean="0"/>
                        <a:t> care </a:t>
                      </a:r>
                      <a:r>
                        <a:rPr lang="en-US" dirty="0" err="1" smtClean="0"/>
                        <a:t>necesita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efort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intelectual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sustinut</a:t>
                      </a:r>
                      <a:r>
                        <a:rPr lang="ro-RO" dirty="0" smtClean="0"/>
                        <a:t> daca nu ii garanteaza</a:t>
                      </a:r>
                      <a:r>
                        <a:rPr lang="ro-RO" baseline="0" dirty="0" smtClean="0"/>
                        <a:t> apreciere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8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286</TotalTime>
  <Words>1045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Depth</vt:lpstr>
      <vt:lpstr>Cezar  Petreanu,  Grigorie- Theodor  Smarandache Cristian- Alexandru  Gusatu  </vt:lpstr>
      <vt:lpstr>PowerPoint Presentation</vt:lpstr>
      <vt:lpstr>ADHD</vt:lpstr>
      <vt:lpstr>ADHD</vt:lpstr>
      <vt:lpstr>PowerPoint Presentation</vt:lpstr>
      <vt:lpstr>Coleric</vt:lpstr>
      <vt:lpstr>PowerPoint Presentation</vt:lpstr>
      <vt:lpstr>Asemanari</vt:lpstr>
      <vt:lpstr>Deosebiri</vt:lpstr>
      <vt:lpstr>Sugestii</vt:lpstr>
      <vt:lpstr>Sugestii</vt:lpstr>
      <vt:lpstr>Sugestii</vt:lpstr>
      <vt:lpstr>Sugestii</vt:lpstr>
      <vt:lpstr>PowerPoint Presentation</vt:lpstr>
      <vt:lpstr>La povesti cu Grig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gusatu ana</dc:creator>
  <cp:lastModifiedBy>gusatu ana</cp:lastModifiedBy>
  <cp:revision>92</cp:revision>
  <dcterms:created xsi:type="dcterms:W3CDTF">2021-11-04T18:56:00Z</dcterms:created>
  <dcterms:modified xsi:type="dcterms:W3CDTF">2021-11-21T12:56:04Z</dcterms:modified>
</cp:coreProperties>
</file>