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67" r:id="rId5"/>
    <p:sldId id="274" r:id="rId6"/>
    <p:sldId id="273" r:id="rId7"/>
    <p:sldId id="268" r:id="rId8"/>
    <p:sldId id="275" r:id="rId9"/>
    <p:sldId id="277" r:id="rId10"/>
    <p:sldId id="260" r:id="rId11"/>
    <p:sldId id="261" r:id="rId12"/>
    <p:sldId id="265" r:id="rId13"/>
    <p:sldId id="266" r:id="rId14"/>
    <p:sldId id="271" r:id="rId15"/>
    <p:sldId id="272" r:id="rId16"/>
    <p:sldId id="262" r:id="rId17"/>
    <p:sldId id="263" r:id="rId18"/>
    <p:sldId id="26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8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47398A-FC4A-455B-8359-DE5F3E079A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ademia.edu/22450030/Pedagogie_ptr_def" TargetMode="External"/><Relationship Id="rId3" Type="http://schemas.openxmlformats.org/officeDocument/2006/relationships/hyperlink" Target="https://romanialuiradu.files.wordpress.com/2015/02/59770411-teorie-carstea.pdf" TargetMode="External"/><Relationship Id="rId7" Type="http://schemas.openxmlformats.org/officeDocument/2006/relationships/hyperlink" Target="https://www.scrigroup.com/didactica-pedagogie/Educatia-forme-formala-nonform23293.php" TargetMode="External"/><Relationship Id="rId2" Type="http://schemas.openxmlformats.org/officeDocument/2006/relationships/hyperlink" Target="https://www.qdidactic.com/didactica-scoala/didactica/dimensiunile-educatiei189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scribd.com/doc/85744254/Dimensiunile-educatiei" TargetMode="External"/><Relationship Id="rId5" Type="http://schemas.openxmlformats.org/officeDocument/2006/relationships/hyperlink" Target="https://dppd.tuiasi.ro/wp-content/uploads/2020/03/DIMENSIUNILE-EDUCATIEI-100-141.pdf" TargetMode="External"/><Relationship Id="rId4" Type="http://schemas.openxmlformats.org/officeDocument/2006/relationships/hyperlink" Target="https://www.scritub.com/profesor-scoala/PSIHOLOGIA-DIMENSIUNILOR-EDUCA64342.php" TargetMode="External"/><Relationship Id="rId9" Type="http://schemas.openxmlformats.org/officeDocument/2006/relationships/hyperlink" Target="https://profuldesport.ro/obiectivele-educatiei-fizi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94125"/>
            <a:ext cx="8825658" cy="2677648"/>
          </a:xfrm>
        </p:spPr>
        <p:txBody>
          <a:bodyPr/>
          <a:lstStyle/>
          <a:p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 smtClean="0"/>
              <a:t>educației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355" y="4689457"/>
            <a:ext cx="3953376" cy="861420"/>
          </a:xfrm>
        </p:spPr>
        <p:txBody>
          <a:bodyPr/>
          <a:lstStyle/>
          <a:p>
            <a:r>
              <a:rPr lang="en-US" dirty="0" smtClean="0"/>
              <a:t>G</a:t>
            </a:r>
            <a:r>
              <a:rPr lang="ro-RO" dirty="0" smtClean="0"/>
              <a:t>usatu cristian – alexandru</a:t>
            </a:r>
          </a:p>
          <a:p>
            <a:r>
              <a:rPr lang="ro-RO" dirty="0" smtClean="0"/>
              <a:t>Diaconescu luciano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1307355" y="4024173"/>
            <a:ext cx="3953376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fizică</a:t>
            </a:r>
            <a:r>
              <a:rPr lang="en-US" dirty="0" smtClean="0"/>
              <a:t>, </a:t>
            </a:r>
            <a:r>
              <a:rPr lang="en-US" dirty="0" err="1" smtClean="0"/>
              <a:t>estetică</a:t>
            </a:r>
            <a:r>
              <a:rPr lang="en-US" dirty="0" smtClean="0"/>
              <a:t>, </a:t>
            </a:r>
            <a:r>
              <a:rPr lang="en-US" dirty="0" err="1" smtClean="0"/>
              <a:t>profesională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Obiectivele educatiei fizice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lphaLcParenR"/>
            </a:pPr>
            <a:r>
              <a:rPr lang="ro-RO" dirty="0" smtClean="0"/>
              <a:t>mentinerea </a:t>
            </a:r>
            <a:r>
              <a:rPr lang="ro-RO" dirty="0"/>
              <a:t>unei stari optime de sanatate a celor care practica exercitiile fizice in mod constient si sistematic; in unele cazuri, acest obiectiv poate lua forma </a:t>
            </a:r>
            <a:r>
              <a:rPr lang="ro-RO" i="1" dirty="0"/>
              <a:t>ameliorarii starii de </a:t>
            </a:r>
            <a:r>
              <a:rPr lang="ro-RO" i="1" dirty="0" smtClean="0"/>
              <a:t>sanatate</a:t>
            </a:r>
            <a:endParaRPr lang="ro-RO" dirty="0" smtClean="0"/>
          </a:p>
          <a:p>
            <a:pPr>
              <a:buFont typeface="+mj-lt"/>
              <a:buAutoNum type="alphaLcParenR"/>
            </a:pPr>
            <a:r>
              <a:rPr lang="ro-RO" dirty="0"/>
              <a:t>favorizarea proceselor de crestere</a:t>
            </a:r>
            <a:r>
              <a:rPr lang="ro-RO" i="1" dirty="0"/>
              <a:t> </a:t>
            </a:r>
            <a:r>
              <a:rPr lang="ro-RO" dirty="0"/>
              <a:t>si optimizarea dezvoltarii corporale/fizice a subiectilor</a:t>
            </a:r>
            <a:endParaRPr lang="ro-RO" dirty="0" smtClean="0"/>
          </a:p>
          <a:p>
            <a:pPr>
              <a:buFont typeface="+mj-lt"/>
              <a:buAutoNum type="alphaLcParenR"/>
            </a:pPr>
            <a:r>
              <a:rPr lang="ro-RO" dirty="0" smtClean="0"/>
              <a:t>Invatarea miscarilor motrice si perfectionarea acestora din perspectiva unor finalitati specifice</a:t>
            </a:r>
          </a:p>
          <a:p>
            <a:pPr>
              <a:buFont typeface="+mj-lt"/>
              <a:buAutoNum type="alphaLcParenR"/>
            </a:pPr>
            <a:r>
              <a:rPr lang="ro-RO" dirty="0"/>
              <a:t>formarea obisnuintei de practicare sistematica, corecta si constienta a exercitiilor fizice, mai ales in timpul </a:t>
            </a:r>
            <a:r>
              <a:rPr lang="ro-RO" dirty="0" smtClean="0"/>
              <a:t>liber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Dezvoltarea unor insusiri si sentimente morale precum spiritul de echipa sentimentul de solidaritate, curajul, spiritul de initiativa, toleranta sau vointa.</a:t>
            </a:r>
          </a:p>
        </p:txBody>
      </p:sp>
    </p:spTree>
    <p:extLst>
      <p:ext uri="{BB962C8B-B14F-4D97-AF65-F5344CB8AC3E}">
        <p14:creationId xmlns:p14="http://schemas.microsoft.com/office/powerpoint/2010/main" val="39001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Rezultatele educatiei fizice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Dezvoltarea proceselor cognitive</a:t>
            </a:r>
          </a:p>
          <a:p>
            <a:r>
              <a:rPr lang="ro-RO" dirty="0" smtClean="0"/>
              <a:t>Dezvoltarea proceselor afective</a:t>
            </a:r>
          </a:p>
          <a:p>
            <a:r>
              <a:rPr lang="ro-RO" dirty="0" smtClean="0"/>
              <a:t>Educarea vointei</a:t>
            </a:r>
          </a:p>
          <a:p>
            <a:r>
              <a:rPr lang="ro-RO" dirty="0" smtClean="0"/>
              <a:t>Formarea unor trasaturi de personalitate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estetica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Este vazuta ca o pregatire sistematica a individului in vederea perceperii profunde si  in concordanta cu valori autentice a frumosului din natura,arta sau societate. </a:t>
            </a:r>
          </a:p>
          <a:p>
            <a:r>
              <a:rPr lang="ro-RO" dirty="0" smtClean="0"/>
              <a:t>Prin intermediul educatiei estetice omul isi dezvolta capabilitatea de a crea „esteticul”</a:t>
            </a:r>
          </a:p>
          <a:p>
            <a:r>
              <a:rPr lang="ro-RO" dirty="0" smtClean="0"/>
              <a:t>In zilele noastre, existenta umana nu mai poate fi perceputa fara expresia ei estetica.</a:t>
            </a:r>
          </a:p>
          <a:p>
            <a:r>
              <a:rPr lang="ro-RO" i="1" dirty="0" smtClean="0"/>
              <a:t>Estetica cuprinde </a:t>
            </a:r>
            <a:r>
              <a:rPr lang="ro-RO" i="1" dirty="0"/>
              <a:t>inclusiv frumosul realizat prin intermediul artelor, care au rol cu totul aparte in educatia estetica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Obiectivele educatiei estetice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lphaLcParenR"/>
            </a:pPr>
            <a:r>
              <a:rPr lang="ro-RO" dirty="0" smtClean="0"/>
              <a:t>f</a:t>
            </a:r>
            <a:r>
              <a:rPr lang="en-US" dirty="0" err="1" smtClean="0"/>
              <a:t>ormarea</a:t>
            </a:r>
            <a:r>
              <a:rPr lang="en-US" dirty="0" smtClean="0"/>
              <a:t> </a:t>
            </a:r>
            <a:r>
              <a:rPr lang="en-US" dirty="0" err="1"/>
              <a:t>capacitatii</a:t>
            </a:r>
            <a:r>
              <a:rPr lang="en-US" dirty="0"/>
              <a:t> de a </a:t>
            </a:r>
            <a:r>
              <a:rPr lang="en-US" dirty="0" err="1"/>
              <a:t>percepe</a:t>
            </a:r>
            <a:r>
              <a:rPr lang="en-US" dirty="0"/>
              <a:t>, a </a:t>
            </a:r>
            <a:r>
              <a:rPr lang="en-US" dirty="0" err="1"/>
              <a:t>insusi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adecvat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 smtClean="0"/>
              <a:t>estetic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 smtClean="0"/>
              <a:t>cultivarea</a:t>
            </a:r>
            <a:r>
              <a:rPr lang="en-US" dirty="0" smtClean="0"/>
              <a:t> </a:t>
            </a:r>
            <a:r>
              <a:rPr lang="en-US" dirty="0" err="1"/>
              <a:t>simtului</a:t>
            </a:r>
            <a:r>
              <a:rPr lang="en-US" dirty="0"/>
              <a:t> </a:t>
            </a:r>
            <a:r>
              <a:rPr lang="en-US" dirty="0" smtClean="0"/>
              <a:t>esthetic</a:t>
            </a:r>
            <a:endParaRPr lang="ro-RO" dirty="0" smtClean="0"/>
          </a:p>
          <a:p>
            <a:pPr>
              <a:buFont typeface="+mj-lt"/>
              <a:buAutoNum type="alphaLcParenR"/>
            </a:pPr>
            <a:r>
              <a:rPr lang="en-US" dirty="0" err="1" smtClean="0"/>
              <a:t>formarea</a:t>
            </a:r>
            <a:r>
              <a:rPr lang="en-US" dirty="0" smtClean="0"/>
              <a:t> </a:t>
            </a:r>
            <a:r>
              <a:rPr lang="en-US" dirty="0" err="1"/>
              <a:t>gustului</a:t>
            </a:r>
            <a:r>
              <a:rPr lang="en-US" dirty="0"/>
              <a:t> </a:t>
            </a:r>
            <a:r>
              <a:rPr lang="en-US" dirty="0" err="1" smtClean="0"/>
              <a:t>estetic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judecatii</a:t>
            </a:r>
            <a:r>
              <a:rPr lang="en-US" dirty="0"/>
              <a:t> </a:t>
            </a:r>
            <a:r>
              <a:rPr lang="en-US" dirty="0" err="1" smtClean="0"/>
              <a:t>estetice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atitudinii</a:t>
            </a:r>
            <a:r>
              <a:rPr lang="en-US" dirty="0"/>
              <a:t> </a:t>
            </a:r>
            <a:r>
              <a:rPr lang="en-US" dirty="0" err="1" smtClean="0"/>
              <a:t>estetice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ro-RO" dirty="0" smtClean="0"/>
              <a:t>d</a:t>
            </a:r>
            <a:r>
              <a:rPr lang="en-US" dirty="0" err="1" smtClean="0"/>
              <a:t>ezvoltarea</a:t>
            </a:r>
            <a:r>
              <a:rPr lang="en-US" dirty="0" smtClean="0"/>
              <a:t> </a:t>
            </a:r>
            <a:r>
              <a:rPr lang="en-US" dirty="0" err="1"/>
              <a:t>capacitatii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 smtClean="0"/>
              <a:t>estetice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cultivarea</a:t>
            </a:r>
            <a:r>
              <a:rPr lang="en-US" dirty="0"/>
              <a:t> </a:t>
            </a:r>
            <a:r>
              <a:rPr lang="en-US" dirty="0" err="1"/>
              <a:t>aptitudinilor</a:t>
            </a:r>
            <a:r>
              <a:rPr lang="en-US" dirty="0"/>
              <a:t> </a:t>
            </a:r>
            <a:r>
              <a:rPr lang="en-US" dirty="0" err="1" smtClean="0"/>
              <a:t>estetice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deprinderilor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smtClean="0"/>
              <a:t>artistic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insusirea</a:t>
            </a:r>
            <a:r>
              <a:rPr lang="en-US" dirty="0"/>
              <a:t> </a:t>
            </a:r>
            <a:r>
              <a:rPr lang="en-US" dirty="0" err="1"/>
              <a:t>tehnicilor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ro-RO" dirty="0" smtClean="0"/>
              <a:t> </a:t>
            </a:r>
            <a:r>
              <a:rPr lang="en-US" dirty="0" err="1" smtClean="0"/>
              <a:t>exprimare</a:t>
            </a:r>
            <a:r>
              <a:rPr lang="en-US" dirty="0" smtClean="0"/>
              <a:t> </a:t>
            </a:r>
            <a:r>
              <a:rPr lang="en-US" dirty="0" err="1" smtClean="0"/>
              <a:t>artistica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cultivarea</a:t>
            </a:r>
            <a:r>
              <a:rPr lang="en-US" dirty="0"/>
              <a:t> </a:t>
            </a:r>
            <a:r>
              <a:rPr lang="en-US" dirty="0" err="1"/>
              <a:t>stilului</a:t>
            </a:r>
            <a:r>
              <a:rPr lang="en-US" dirty="0"/>
              <a:t> individual, a </a:t>
            </a:r>
            <a:r>
              <a:rPr lang="en-US" dirty="0" err="1"/>
              <a:t>originalitatii</a:t>
            </a:r>
            <a:r>
              <a:rPr lang="en-US" dirty="0"/>
              <a:t>.</a:t>
            </a:r>
          </a:p>
          <a:p>
            <a:pPr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Cai si mijloace de realizare a educatiei estetice</a:t>
            </a:r>
            <a:r>
              <a:rPr lang="ro-RO" dirty="0"/>
              <a:t/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Alegerea </a:t>
            </a:r>
            <a:r>
              <a:rPr lang="ro-RO" dirty="0"/>
              <a:t>metodelor de educatie estetica se face in functie atat de specificul obiectivelor acesteia, cat si de particularitatile de varsta ale copiilor si elevilor</a:t>
            </a:r>
            <a:r>
              <a:rPr lang="ro-RO" dirty="0" smtClean="0"/>
              <a:t>.</a:t>
            </a:r>
          </a:p>
          <a:p>
            <a:r>
              <a:rPr lang="ro-RO" dirty="0" smtClean="0"/>
              <a:t>Cai si mijloace:</a:t>
            </a:r>
          </a:p>
          <a:p>
            <a:pPr lvl="1"/>
            <a:r>
              <a:rPr lang="ro-RO" dirty="0" smtClean="0"/>
              <a:t>Observarea mediului ambiant ( direct sau indirect ).</a:t>
            </a:r>
            <a:br>
              <a:rPr lang="ro-RO" dirty="0" smtClean="0"/>
            </a:br>
            <a:r>
              <a:rPr lang="ro-RO" dirty="0" smtClean="0"/>
              <a:t> Fiind bine cunoscuta  tendinta copiilor de a imita, este necesar sa li se ofere in locurile cele mai frecventate de ei, un mediu in care frumosul se afla la el acasa.</a:t>
            </a:r>
          </a:p>
          <a:p>
            <a:pPr lvl="1"/>
            <a:r>
              <a:rPr lang="ro-RO" dirty="0" smtClean="0"/>
              <a:t>Prin intermediul </a:t>
            </a:r>
            <a:r>
              <a:rPr lang="ro-RO" i="1" dirty="0" smtClean="0"/>
              <a:t>Disciplinelor scolare</a:t>
            </a:r>
            <a:br>
              <a:rPr lang="ro-RO" i="1" dirty="0" smtClean="0"/>
            </a:br>
            <a:r>
              <a:rPr lang="ro-RO" i="1" dirty="0" smtClean="0"/>
              <a:t>Toate disciplinele (dar  in special cele din aria curiculara Arte)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156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 estetica?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i="1" dirty="0" smtClean="0"/>
              <a:t>Disciplinele </a:t>
            </a:r>
            <a:r>
              <a:rPr lang="ro-RO" i="1" dirty="0"/>
              <a:t>artistice</a:t>
            </a:r>
            <a:r>
              <a:rPr lang="ro-RO" dirty="0"/>
              <a:t> au o contributie de exceptie in realizarea obiectivelor </a:t>
            </a:r>
            <a:r>
              <a:rPr lang="ro-RO" dirty="0" smtClean="0"/>
              <a:t>educatiei estetice.</a:t>
            </a:r>
          </a:p>
          <a:p>
            <a:r>
              <a:rPr lang="ro-RO" dirty="0" smtClean="0"/>
              <a:t> </a:t>
            </a:r>
            <a:r>
              <a:rPr lang="ro-RO" dirty="0"/>
              <a:t>In gradinita si in scoala, copiii si elevii iau cunostinta cu valori ale </a:t>
            </a:r>
            <a:r>
              <a:rPr lang="ro-RO" dirty="0" smtClean="0"/>
              <a:t>artelor:</a:t>
            </a:r>
          </a:p>
          <a:p>
            <a:pPr lvl="1"/>
            <a:r>
              <a:rPr lang="ro-RO" dirty="0" smtClean="0"/>
              <a:t>din </a:t>
            </a:r>
            <a:r>
              <a:rPr lang="ro-RO" dirty="0"/>
              <a:t>domeniul </a:t>
            </a:r>
            <a:r>
              <a:rPr lang="ro-RO" i="1" dirty="0"/>
              <a:t>literaturii</a:t>
            </a:r>
            <a:r>
              <a:rPr lang="ro-RO" dirty="0"/>
              <a:t> (creatiei literare) accesibile </a:t>
            </a:r>
            <a:r>
              <a:rPr lang="ro-RO" dirty="0" smtClean="0"/>
              <a:t>lor prin </a:t>
            </a:r>
            <a:r>
              <a:rPr lang="ro-RO" dirty="0"/>
              <a:t>povestiri, basme, legende - inclusiv istorice - fabule </a:t>
            </a:r>
            <a:r>
              <a:rPr lang="ro-RO" dirty="0" smtClean="0"/>
              <a:t>etc.</a:t>
            </a:r>
          </a:p>
          <a:p>
            <a:pPr lvl="1"/>
            <a:r>
              <a:rPr lang="ro-RO" i="1" dirty="0" smtClean="0"/>
              <a:t>compozitii </a:t>
            </a:r>
            <a:r>
              <a:rPr lang="ro-RO" i="1" dirty="0"/>
              <a:t>muzicale</a:t>
            </a:r>
            <a:r>
              <a:rPr lang="ro-RO" dirty="0"/>
              <a:t>: cantece </a:t>
            </a:r>
            <a:r>
              <a:rPr lang="ro-RO" dirty="0" smtClean="0"/>
              <a:t>apartinand </a:t>
            </a:r>
            <a:r>
              <a:rPr lang="ro-RO" dirty="0"/>
              <a:t>unor genuri diferite; </a:t>
            </a:r>
            <a:r>
              <a:rPr lang="ro-RO" i="1" dirty="0"/>
              <a:t>dansuri</a:t>
            </a:r>
            <a:r>
              <a:rPr lang="ro-RO" dirty="0"/>
              <a:t> insotite de acompaniamente muzicale</a:t>
            </a:r>
            <a:r>
              <a:rPr lang="ro-RO" dirty="0" smtClean="0"/>
              <a:t>;</a:t>
            </a:r>
          </a:p>
          <a:p>
            <a:pPr lvl="1"/>
            <a:r>
              <a:rPr lang="ro-RO" dirty="0" smtClean="0"/>
              <a:t> </a:t>
            </a:r>
            <a:r>
              <a:rPr lang="ro-RO" i="1" dirty="0"/>
              <a:t>arte plastice</a:t>
            </a:r>
            <a:r>
              <a:rPr lang="ro-RO" dirty="0"/>
              <a:t> cu folosirea unor materiale si tehnici de lucru diferite, inclusiv modelaj. </a:t>
            </a:r>
            <a:endParaRPr lang="ro-RO" dirty="0" smtClean="0"/>
          </a:p>
          <a:p>
            <a:r>
              <a:rPr lang="ro-RO" dirty="0" smtClean="0"/>
              <a:t>Ceea </a:t>
            </a:r>
            <a:r>
              <a:rPr lang="ro-RO" dirty="0"/>
              <a:t>ce au in comun aceste discipline este realizarea </a:t>
            </a:r>
            <a:r>
              <a:rPr lang="ro-RO" dirty="0" smtClean="0"/>
              <a:t>integrala si unitara </a:t>
            </a:r>
            <a:r>
              <a:rPr lang="ro-RO" dirty="0"/>
              <a:t>a obiectivelor cognitive, afective si </a:t>
            </a:r>
            <a:r>
              <a:rPr lang="ro-RO" dirty="0" smtClean="0"/>
              <a:t>creative.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Profesionala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educatiei</a:t>
            </a:r>
            <a:r>
              <a:rPr lang="en-US" dirty="0"/>
              <a:t> </a:t>
            </a:r>
            <a:r>
              <a:rPr lang="en-US" dirty="0" err="1"/>
              <a:t>profesionale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mentionat</a:t>
            </a:r>
            <a:r>
              <a:rPr lang="en-US" dirty="0"/>
              <a:t> in </a:t>
            </a:r>
            <a:r>
              <a:rPr lang="en-US" dirty="0" err="1"/>
              <a:t>legea</a:t>
            </a:r>
            <a:r>
              <a:rPr lang="en-US" dirty="0"/>
              <a:t> </a:t>
            </a:r>
            <a:r>
              <a:rPr lang="en-US" dirty="0" err="1" smtClean="0"/>
              <a:t>educatiei</a:t>
            </a:r>
            <a:r>
              <a:rPr lang="ro-RO" dirty="0" smtClean="0"/>
              <a:t>, acesta fiind </a:t>
            </a:r>
            <a:r>
              <a:rPr lang="en-US" dirty="0" err="1" smtClean="0"/>
              <a:t>profesionalizarea</a:t>
            </a:r>
            <a:r>
              <a:rPr lang="en-US" dirty="0" smtClean="0"/>
              <a:t> </a:t>
            </a:r>
            <a:r>
              <a:rPr lang="en-US" dirty="0" err="1"/>
              <a:t>tinerei</a:t>
            </a:r>
            <a:r>
              <a:rPr lang="en-US" dirty="0"/>
              <a:t> </a:t>
            </a:r>
            <a:r>
              <a:rPr lang="en-US" dirty="0" err="1"/>
              <a:t>generatii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desfasurarea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activitati</a:t>
            </a:r>
            <a:r>
              <a:rPr lang="en-US" dirty="0"/>
              <a:t> utile, </a:t>
            </a:r>
            <a:r>
              <a:rPr lang="en-US" dirty="0" err="1"/>
              <a:t>producatoare</a:t>
            </a:r>
            <a:r>
              <a:rPr lang="en-US" dirty="0"/>
              <a:t> de </a:t>
            </a:r>
            <a:r>
              <a:rPr lang="en-US" dirty="0" err="1"/>
              <a:t>bunuri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spirituale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ro-RO" dirty="0" smtClean="0"/>
              <a:t>Prin intermediul educatiei profesionale intelegem </a:t>
            </a:r>
            <a:r>
              <a:rPr lang="ro-RO" b="1" dirty="0" smtClean="0">
                <a:solidFill>
                  <a:srgbClr val="92D050"/>
                </a:solidFill>
              </a:rPr>
              <a:t>calificarea</a:t>
            </a:r>
            <a:r>
              <a:rPr lang="ro-RO" dirty="0" smtClean="0"/>
              <a:t> unei persoane intr-un domeniu.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este calificarea?</a:t>
            </a:r>
          </a:p>
          <a:p>
            <a:pPr lvl="1"/>
            <a:r>
              <a:rPr lang="ro-RO" dirty="0"/>
              <a:t>Calificarea reprezinta ansamblul de actiuni intreprinse in vederea pregatirii unei persoane pentru realizarea unor activitati specializate. </a:t>
            </a:r>
          </a:p>
          <a:p>
            <a:pPr lvl="1"/>
            <a:r>
              <a:rPr lang="ro-RO" b="1" dirty="0">
                <a:solidFill>
                  <a:srgbClr val="92D050"/>
                </a:solidFill>
              </a:rPr>
              <a:t>Rezultatul</a:t>
            </a:r>
            <a:r>
              <a:rPr lang="ro-RO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o-RO" b="1" dirty="0">
                <a:solidFill>
                  <a:srgbClr val="92D050"/>
                </a:solidFill>
              </a:rPr>
              <a:t>calificarii</a:t>
            </a:r>
            <a:r>
              <a:rPr lang="ro-RO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o-RO" dirty="0"/>
              <a:t>il reprezinta dobandirea </a:t>
            </a:r>
            <a:r>
              <a:rPr lang="ro-RO" b="1" dirty="0">
                <a:solidFill>
                  <a:srgbClr val="92D050"/>
                </a:solidFill>
              </a:rPr>
              <a:t>competentei</a:t>
            </a:r>
            <a:r>
              <a:rPr lang="ro-RO" dirty="0"/>
              <a:t> necesare in exercitarea unei profesii.</a:t>
            </a:r>
          </a:p>
          <a:p>
            <a:r>
              <a:rPr lang="ro-RO" dirty="0"/>
              <a:t>Ce este competenta?</a:t>
            </a:r>
          </a:p>
          <a:p>
            <a:pPr lvl="1"/>
            <a:r>
              <a:rPr lang="ro-RO" i="1" dirty="0"/>
              <a:t>Competenta</a:t>
            </a:r>
            <a:r>
              <a:rPr lang="ro-RO" dirty="0"/>
              <a:t> este </a:t>
            </a:r>
            <a:r>
              <a:rPr lang="ro-RO" i="1" dirty="0"/>
              <a:t>ansamblul unitar al capacitatilor de cunoastere si utilizare a cunostintelor teoretice si practice necesare rezolvarii corecte si competitive a problemelor specifice unei indeletniciri.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 educatiei profesionale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LcParenR"/>
            </a:pPr>
            <a:r>
              <a:rPr lang="ro-RO" dirty="0" smtClean="0"/>
              <a:t>Formarea orizontului cultural profesional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Formarea capacitatii practice necesare profesarii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Formarea premiselor necesare perfectionarii continue si dezvoltarii carierei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Pregatirea persoanei pentru integrarea autonoma strategica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Asumarea responsabilitatii pentru propria securitate ocupationala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www.qdidactic.com/didactica-scoala/didactica/dimensiunile-educatiei189.php</a:t>
            </a:r>
            <a:endParaRPr lang="ro-RO" dirty="0" smtClean="0"/>
          </a:p>
          <a:p>
            <a:r>
              <a:rPr lang="ro-RO" dirty="0">
                <a:hlinkClick r:id="rId3"/>
              </a:rPr>
              <a:t>https://</a:t>
            </a:r>
            <a:r>
              <a:rPr lang="ro-RO" dirty="0" smtClean="0">
                <a:hlinkClick r:id="rId3"/>
              </a:rPr>
              <a:t>romanialuiradu.files.wordpress.com/2015/02/59770411-teorie-carstea.pdf</a:t>
            </a:r>
            <a:endParaRPr lang="ro-RO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www.scritub.com/profesor-scoala/PSIHOLOGIA-DIMENSIUNILOR-EDUCA64342.php</a:t>
            </a:r>
            <a:endParaRPr lang="ro-RO" b="1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dppd.tuiasi.ro/wp-content/uploads/2020/03/DIMENSIUNILE-EDUCATIEI-100-141.pdf</a:t>
            </a:r>
            <a:endParaRPr lang="ro-RO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ro.scribd.com/doc/85744254/Dimensiunile-educatiei</a:t>
            </a:r>
            <a:endParaRPr lang="ro-RO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www.scrigroup.com/didactica-pedagogie/Educatia-forme-formala-nonform23293.php</a:t>
            </a:r>
            <a:endParaRPr lang="ro-RO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www.academia.edu/22450030/Pedagogie_ptr_def</a:t>
            </a:r>
            <a:endParaRPr lang="ro-RO" dirty="0" smtClean="0"/>
          </a:p>
          <a:p>
            <a:r>
              <a:rPr lang="en-US" dirty="0">
                <a:hlinkClick r:id="rId9"/>
              </a:rPr>
              <a:t>https://profuldesport.ro/obiectivele-educatiei-fizice</a:t>
            </a:r>
            <a:r>
              <a:rPr lang="en-US" dirty="0" smtClean="0">
                <a:hlinkClick r:id="rId9"/>
              </a:rPr>
              <a:t>/</a:t>
            </a:r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Educatia urmareste sa formeze si sa dezvolte personalitatea fiecaruia dintre noi intr-un sens cat mai pozitiv. Aceasta ne imbunatateste din punct de vedere intelectual, moral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ro-RO" dirty="0" smtClean="0"/>
              <a:t> estetic.</a:t>
            </a:r>
          </a:p>
          <a:p>
            <a:r>
              <a:rPr lang="ro-RO" dirty="0" smtClean="0"/>
              <a:t>In literatura de specialitate s-au delimitat mai multe dimensiuni ale educatiei, precum: educatia intelectuala, morala, </a:t>
            </a:r>
            <a:r>
              <a:rPr lang="ro-RO" dirty="0" smtClean="0">
                <a:solidFill>
                  <a:srgbClr val="92D050"/>
                </a:solidFill>
              </a:rPr>
              <a:t>fizica, estetica, profesionala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o-RO" dirty="0" smtClean="0"/>
              <a:t> religioasa, etc..</a:t>
            </a:r>
          </a:p>
        </p:txBody>
      </p:sp>
    </p:spTree>
    <p:extLst>
      <p:ext uri="{BB962C8B-B14F-4D97-AF65-F5344CB8AC3E}">
        <p14:creationId xmlns:p14="http://schemas.microsoft.com/office/powerpoint/2010/main" val="25877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fizica – idei principale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Este o dimensiune a educatiei care priveste toate varstele umane, pentru a raspunde unei duble trebuinte: individuala si sociala</a:t>
            </a:r>
          </a:p>
          <a:p>
            <a:r>
              <a:rPr lang="ro-RO" dirty="0" smtClean="0"/>
              <a:t>Aceasta are sopul de a exersa potentialul fizic al omului, de a dezvolta trasaturile de caracter si estetica corporala.</a:t>
            </a:r>
          </a:p>
          <a:p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8061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fizica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i="1" dirty="0" smtClean="0"/>
              <a:t>„Educatia fizica</a:t>
            </a:r>
            <a:r>
              <a:rPr lang="ro-RO" dirty="0" smtClean="0"/>
              <a:t> reprezinta </a:t>
            </a:r>
            <a:r>
              <a:rPr lang="ro-RO" i="1" dirty="0" smtClean="0"/>
              <a:t>activitatea care valorifica sistematic ansamblul formelor de practicare a exercitiilor fizice in scopul maririi, in principal, a potentialului biologic al omului in concordanta cu cerintele sociale</a:t>
            </a:r>
            <a:r>
              <a:rPr lang="ro-RO" dirty="0" smtClean="0"/>
              <a:t>" </a:t>
            </a:r>
          </a:p>
          <a:p>
            <a:r>
              <a:rPr lang="ro-RO" dirty="0" smtClean="0"/>
              <a:t>„ Metodica </a:t>
            </a:r>
            <a:r>
              <a:rPr lang="ro-RO" dirty="0"/>
              <a:t>educaţiei fizice şi sportului s-a constituit aproape simultan cu "</a:t>
            </a:r>
            <a:r>
              <a:rPr lang="ro-RO" dirty="0" smtClean="0"/>
              <a:t>Teoria" aceluiaşi domeniu, deşi - în fond - o urmează. ( Mai intai trebuie sa apara teoria si dupa aceea metodica) ”</a:t>
            </a:r>
          </a:p>
          <a:p>
            <a:r>
              <a:rPr lang="ro-RO" b="1" dirty="0" smtClean="0">
                <a:solidFill>
                  <a:srgbClr val="92D050"/>
                </a:solidFill>
              </a:rPr>
              <a:t>„ Metodica</a:t>
            </a:r>
            <a:r>
              <a:rPr lang="ro-RO" dirty="0" smtClean="0"/>
              <a:t> este o </a:t>
            </a:r>
            <a:r>
              <a:rPr lang="ro-RO" b="1" dirty="0" smtClean="0">
                <a:solidFill>
                  <a:srgbClr val="92D050"/>
                </a:solidFill>
              </a:rPr>
              <a:t>"teorie a practicii eficiente" </a:t>
            </a:r>
            <a:r>
              <a:rPr lang="ro-RO" dirty="0" smtClean="0"/>
              <a:t>sau o </a:t>
            </a:r>
            <a:r>
              <a:rPr lang="ro-RO" b="1" dirty="0" smtClean="0">
                <a:solidFill>
                  <a:srgbClr val="92D050"/>
                </a:solidFill>
              </a:rPr>
              <a:t>"teorie activă cu finalităţi practice".</a:t>
            </a:r>
            <a:r>
              <a:rPr lang="ro-RO" dirty="0" smtClean="0"/>
              <a:t>”</a:t>
            </a:r>
          </a:p>
          <a:p>
            <a:r>
              <a:rPr lang="ro-RO" dirty="0" smtClean="0"/>
              <a:t>„ Indiferent cum a fost denumită, această disciplină vizează, cu prioritate, realizarea în mod eficient a obiectivelor instructiv-educative specifice procesului de practicare sistematică şi ştiinţifică a exerciţiilor fizice. ”</a:t>
            </a:r>
          </a:p>
          <a:p>
            <a:r>
              <a:rPr lang="ro-RO" dirty="0" smtClean="0"/>
              <a:t>„ "Metodica„ porneşte de la înţelegerea unităţii şi dinamicii acestui proces şi îşi propune să generalizeze ceea ce este nou şi eficient, având în vedere o serie de variabile independente </a:t>
            </a:r>
            <a:r>
              <a:rPr lang="ro-RO" dirty="0"/>
              <a:t>(vârsta subiecţilor, baza materială, clima, tipul unităţii socio-umane etc</a:t>
            </a:r>
            <a:r>
              <a:rPr lang="ro-RO" dirty="0" smtClean="0"/>
              <a:t>.). ”</a:t>
            </a:r>
            <a:endParaRPr lang="ro-RO" dirty="0"/>
          </a:p>
          <a:p>
            <a:endParaRPr lang="ro-RO" dirty="0" smtClean="0"/>
          </a:p>
          <a:p>
            <a:pPr marL="0" indent="0" algn="r">
              <a:buNone/>
            </a:pPr>
            <a:r>
              <a:rPr lang="ro-RO" dirty="0" smtClean="0"/>
              <a:t>(</a:t>
            </a:r>
            <a:r>
              <a:rPr lang="ro-RO" dirty="0"/>
              <a:t>Gh. Carstea,</a:t>
            </a:r>
            <a:r>
              <a:rPr lang="it-IT" dirty="0"/>
              <a:t> TEORIA ŞI METODICA EDUCAŢIEI FIZICE ŞI</a:t>
            </a:r>
            <a:br>
              <a:rPr lang="it-IT" dirty="0"/>
            </a:br>
            <a:r>
              <a:rPr lang="it-IT" dirty="0"/>
              <a:t>SPORTULUI</a:t>
            </a:r>
            <a:r>
              <a:rPr lang="ro-RO" dirty="0" smtClean="0"/>
              <a:t>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7630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Karl Marx sustinea in 1866 că: „c</a:t>
            </a:r>
            <a:r>
              <a:rPr lang="en-US" dirty="0" err="1" smtClean="0"/>
              <a:t>ontribuţia</a:t>
            </a:r>
            <a:r>
              <a:rPr lang="en-US" dirty="0" smtClean="0"/>
              <a:t> </a:t>
            </a:r>
            <a:r>
              <a:rPr lang="en-US" dirty="0" err="1"/>
              <a:t>educaţiei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sportului</a:t>
            </a:r>
            <a:r>
              <a:rPr lang="en-US" dirty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,</a:t>
            </a:r>
            <a:r>
              <a:rPr lang="ro-RO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,</a:t>
            </a:r>
            <a:r>
              <a:rPr lang="ro-RO" dirty="0" smtClean="0"/>
              <a:t> </a:t>
            </a:r>
            <a:r>
              <a:rPr lang="en-US" dirty="0" err="1" smtClean="0"/>
              <a:t>evidentă</a:t>
            </a:r>
            <a:r>
              <a:rPr lang="en-US" dirty="0" smtClean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importantă</a:t>
            </a:r>
            <a:r>
              <a:rPr lang="en-US" dirty="0" smtClean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expresiv</a:t>
            </a:r>
            <a:r>
              <a:rPr lang="en-US" dirty="0"/>
              <a:t> </a:t>
            </a:r>
            <a:r>
              <a:rPr lang="en-US" dirty="0" err="1"/>
              <a:t>aportul</a:t>
            </a:r>
            <a:r>
              <a:rPr lang="en-US" dirty="0"/>
              <a:t> </a:t>
            </a:r>
            <a:r>
              <a:rPr lang="en-US" dirty="0" err="1"/>
              <a:t>adus</a:t>
            </a:r>
            <a:r>
              <a:rPr lang="en-US" dirty="0"/>
              <a:t>, direct, </a:t>
            </a:r>
            <a:r>
              <a:rPr lang="en-US" dirty="0" smtClean="0"/>
              <a:t>la</a:t>
            </a:r>
            <a:r>
              <a:rPr lang="ro-RO" dirty="0" smtClean="0"/>
              <a:t> </a:t>
            </a:r>
            <a:r>
              <a:rPr lang="en-US" dirty="0" err="1" smtClean="0"/>
              <a:t>creşterea</a:t>
            </a:r>
            <a:r>
              <a:rPr lang="en-US" dirty="0" smtClean="0"/>
              <a:t> </a:t>
            </a:r>
            <a:r>
              <a:rPr lang="en-US" dirty="0" err="1"/>
              <a:t>indicilor</a:t>
            </a:r>
            <a:r>
              <a:rPr lang="en-US" dirty="0"/>
              <a:t> </a:t>
            </a:r>
            <a:r>
              <a:rPr lang="en-US" dirty="0" err="1"/>
              <a:t>calităţilor</a:t>
            </a:r>
            <a:r>
              <a:rPr lang="en-US" dirty="0"/>
              <a:t> </a:t>
            </a:r>
            <a:r>
              <a:rPr lang="en-US" dirty="0" err="1"/>
              <a:t>motrice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exercitării</a:t>
            </a:r>
            <a:r>
              <a:rPr lang="en-US" dirty="0"/>
              <a:t> cu </a:t>
            </a:r>
            <a:r>
              <a:rPr lang="en-US" dirty="0" err="1"/>
              <a:t>eficienţă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en-US" dirty="0" err="1" smtClean="0"/>
              <a:t>profesiilor</a:t>
            </a:r>
            <a:r>
              <a:rPr lang="en-US" dirty="0" smtClean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ocupaţiilor</a:t>
            </a:r>
            <a:r>
              <a:rPr lang="en-US" dirty="0"/>
              <a:t> social-</a:t>
            </a:r>
            <a:r>
              <a:rPr lang="en-US" dirty="0" err="1"/>
              <a:t>economice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cultural-</a:t>
            </a:r>
            <a:r>
              <a:rPr lang="en-US" dirty="0" err="1"/>
              <a:t>artistice</a:t>
            </a:r>
            <a:r>
              <a:rPr lang="en-US" dirty="0" smtClean="0"/>
              <a:t>.</a:t>
            </a:r>
            <a:r>
              <a:rPr lang="ro-RO" dirty="0" smtClean="0"/>
              <a:t>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3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fizica - subsisteme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Educatia fizica dispune de cateva </a:t>
            </a:r>
            <a:r>
              <a:rPr lang="ro-RO" i="1" dirty="0"/>
              <a:t>subsisteme, acestea fiind:</a:t>
            </a:r>
          </a:p>
          <a:p>
            <a:pPr lvl="1"/>
            <a:r>
              <a:rPr lang="ro-RO" i="1" dirty="0"/>
              <a:t> </a:t>
            </a:r>
            <a:r>
              <a:rPr lang="ro-RO" dirty="0"/>
              <a:t>educatia fizica prescolara, scolara si universitara</a:t>
            </a:r>
          </a:p>
          <a:p>
            <a:pPr lvl="1"/>
            <a:r>
              <a:rPr lang="ro-RO" dirty="0"/>
              <a:t> educatia fizica militara</a:t>
            </a:r>
          </a:p>
          <a:p>
            <a:pPr lvl="1"/>
            <a:r>
              <a:rPr lang="ro-RO" dirty="0"/>
              <a:t> educatia fizica profesionala</a:t>
            </a:r>
          </a:p>
          <a:p>
            <a:pPr lvl="1"/>
            <a:r>
              <a:rPr lang="ro-RO" dirty="0"/>
              <a:t> educatia fizica a adultilor</a:t>
            </a:r>
          </a:p>
          <a:p>
            <a:pPr lvl="1"/>
            <a:r>
              <a:rPr lang="ro-RO" dirty="0"/>
              <a:t> educatia fizica a varstei a treia</a:t>
            </a:r>
          </a:p>
          <a:p>
            <a:pPr lvl="1"/>
            <a:r>
              <a:rPr lang="ro-RO" dirty="0"/>
              <a:t> educatia fizica independenta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400" i="1" dirty="0"/>
              <a:t>Mijloacele de realizare a educatiei fizice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i="1" dirty="0"/>
              <a:t>Mijloacele de realizare a educatiei fizice</a:t>
            </a:r>
            <a:r>
              <a:rPr lang="ro-RO" dirty="0"/>
              <a:t> </a:t>
            </a:r>
            <a:r>
              <a:rPr lang="ro-RO" dirty="0" smtClean="0"/>
              <a:t>sunt </a:t>
            </a:r>
            <a:r>
              <a:rPr lang="ro-RO" i="1" dirty="0"/>
              <a:t>exercitiile </a:t>
            </a:r>
            <a:r>
              <a:rPr lang="ro-RO" i="1" dirty="0" smtClean="0"/>
              <a:t>fizice</a:t>
            </a:r>
            <a:r>
              <a:rPr lang="ro-RO" dirty="0" smtClean="0"/>
              <a:t>. Acestea</a:t>
            </a:r>
            <a:r>
              <a:rPr lang="ro-RO" dirty="0"/>
              <a:t> </a:t>
            </a:r>
            <a:r>
              <a:rPr lang="ro-RO" dirty="0" smtClean="0"/>
              <a:t>reprezinta o gama variata, dar </a:t>
            </a:r>
            <a:r>
              <a:rPr lang="ro-RO" dirty="0"/>
              <a:t>se concentreaza in cadrul a doua modalitati majore</a:t>
            </a:r>
            <a:r>
              <a:rPr lang="ro-RO" dirty="0" smtClean="0"/>
              <a:t>:</a:t>
            </a:r>
          </a:p>
          <a:p>
            <a:pPr lvl="1"/>
            <a:r>
              <a:rPr lang="ro-RO" dirty="0" smtClean="0"/>
              <a:t> </a:t>
            </a:r>
            <a:r>
              <a:rPr lang="ro-RO" dirty="0"/>
              <a:t>educatia fizica ca proces instructiv-educativ </a:t>
            </a:r>
            <a:r>
              <a:rPr lang="ro-RO" dirty="0" smtClean="0"/>
              <a:t>bilateral</a:t>
            </a:r>
          </a:p>
          <a:p>
            <a:pPr lvl="2"/>
            <a:r>
              <a:rPr lang="ro-RO" dirty="0" smtClean="0"/>
              <a:t>se </a:t>
            </a:r>
            <a:r>
              <a:rPr lang="ro-RO" dirty="0"/>
              <a:t>desfasoara permanent si sistematic, in contextul specific oferit de un cadru institutionalizat si de relatia dintre </a:t>
            </a:r>
            <a:r>
              <a:rPr lang="ro-RO" dirty="0" smtClean="0"/>
              <a:t>profesor-conducator </a:t>
            </a:r>
            <a:r>
              <a:rPr lang="ro-RO" dirty="0"/>
              <a:t>si </a:t>
            </a:r>
            <a:r>
              <a:rPr lang="ro-RO" dirty="0" smtClean="0"/>
              <a:t>elevi. </a:t>
            </a:r>
          </a:p>
          <a:p>
            <a:pPr lvl="2"/>
            <a:r>
              <a:rPr lang="ro-RO" dirty="0" smtClean="0"/>
              <a:t>"</a:t>
            </a:r>
            <a:r>
              <a:rPr lang="ro-RO" dirty="0"/>
              <a:t>Conducatorul" </a:t>
            </a:r>
            <a:r>
              <a:rPr lang="ro-RO" dirty="0" smtClean="0"/>
              <a:t>are </a:t>
            </a:r>
            <a:r>
              <a:rPr lang="ro-RO" dirty="0"/>
              <a:t>atributii specifice, iar elevii participa constient si activ la propria pregatire</a:t>
            </a:r>
            <a:r>
              <a:rPr lang="ro-RO" dirty="0" smtClean="0"/>
              <a:t>.</a:t>
            </a:r>
          </a:p>
          <a:p>
            <a:pPr lvl="1"/>
            <a:r>
              <a:rPr lang="ro-RO" dirty="0" smtClean="0"/>
              <a:t> </a:t>
            </a:r>
            <a:r>
              <a:rPr lang="ro-RO" dirty="0"/>
              <a:t>educatia fizica ca activitate </a:t>
            </a:r>
            <a:r>
              <a:rPr lang="ro-RO" dirty="0" smtClean="0"/>
              <a:t>independenta.</a:t>
            </a:r>
          </a:p>
          <a:p>
            <a:pPr lvl="2"/>
            <a:r>
              <a:rPr lang="ro-RO" dirty="0" smtClean="0"/>
              <a:t>Poate fi realizata </a:t>
            </a:r>
            <a:r>
              <a:rPr lang="ro-RO" dirty="0"/>
              <a:t>in grup sau </a:t>
            </a:r>
            <a:r>
              <a:rPr lang="ro-RO" dirty="0" smtClean="0"/>
              <a:t>individual si se </a:t>
            </a:r>
            <a:r>
              <a:rPr lang="ro-RO" dirty="0"/>
              <a:t>desfasoara in timpul liber al subiectilor si in absenta profesorului-conducator</a:t>
            </a:r>
            <a:r>
              <a:rPr lang="ro-RO" dirty="0" smtClean="0"/>
              <a:t>.</a:t>
            </a:r>
          </a:p>
          <a:p>
            <a:pPr lvl="2"/>
            <a:r>
              <a:rPr lang="ro-RO" dirty="0" smtClean="0"/>
              <a:t> </a:t>
            </a:r>
            <a:r>
              <a:rPr lang="ro-RO" dirty="0"/>
              <a:t>Aceasta activitate poate fi pregatita in cadrul procesului instructiv-educativ bilateral, dat fiind faptul ca putem vorbi de educatie fizica independenta numai </a:t>
            </a:r>
            <a:r>
              <a:rPr lang="ro-RO" dirty="0" smtClean="0"/>
              <a:t>dupa </a:t>
            </a:r>
            <a:r>
              <a:rPr lang="ro-RO" dirty="0"/>
              <a:t>castigarea unei </a:t>
            </a:r>
            <a:r>
              <a:rPr lang="ro-RO" dirty="0" smtClean="0"/>
              <a:t>oarecare experiente.</a:t>
            </a:r>
          </a:p>
          <a:p>
            <a:pPr lvl="2"/>
            <a:r>
              <a:rPr lang="ro-RO" dirty="0" smtClean="0"/>
              <a:t>Nu orice miscare </a:t>
            </a:r>
            <a:r>
              <a:rPr lang="ro-RO" dirty="0"/>
              <a:t>in timpul liber, fara reguli stiintifice, poate fi considerata educatie </a:t>
            </a:r>
            <a:r>
              <a:rPr lang="ro-RO" dirty="0" smtClean="0"/>
              <a:t>fizica.</a:t>
            </a:r>
            <a:endParaRPr lang="ro-R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538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Sistemul de educatie fizica in România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	</a:t>
            </a:r>
            <a:r>
              <a:rPr lang="ro-RO" dirty="0" smtClean="0"/>
              <a:t>Primul sistem de educatie fizica si sport din tara noastra a fost sistemul suedez.</a:t>
            </a:r>
          </a:p>
          <a:p>
            <a:r>
              <a:rPr lang="ro-RO" dirty="0" smtClean="0"/>
              <a:t>Acesta a fost vizibil la noi in tara la inceputul secolului XX si s-a intensificat in perioada interbelica.</a:t>
            </a:r>
          </a:p>
          <a:p>
            <a:r>
              <a:rPr lang="ro-RO" dirty="0" smtClean="0"/>
              <a:t>Dupa anul 1948 s-a efectuat o Reforma a invatamantului iar sistemul suedez a fost schimbat cu sistemul sovietic.</a:t>
            </a:r>
          </a:p>
          <a:p>
            <a:r>
              <a:rPr lang="ro-RO" dirty="0" smtClean="0"/>
              <a:t>Dupa anul 1989, odata cu ideea unei noi „Reforme” a fost abordat sistemul francez, care a suferit si inca sufera schimbari.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5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Sistemul de educatie fizica in România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ale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românesc</a:t>
            </a:r>
            <a:r>
              <a:rPr lang="en-US" dirty="0"/>
              <a:t> de </a:t>
            </a:r>
            <a:r>
              <a:rPr lang="en-US" dirty="0" err="1"/>
              <a:t>educaţie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smtClean="0"/>
              <a:t>sport</a:t>
            </a:r>
            <a:r>
              <a:rPr lang="ro-RO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/>
              <a:t>următoarele</a:t>
            </a:r>
            <a:r>
              <a:rPr lang="en-US" dirty="0" smtClean="0"/>
              <a:t>:</a:t>
            </a:r>
            <a:endParaRPr lang="ro-RO" dirty="0" smtClean="0"/>
          </a:p>
          <a:p>
            <a:pPr lvl="1"/>
            <a:r>
              <a:rPr lang="pt-BR" dirty="0"/>
              <a:t>Beneficiază de o temeinică fundamentare ştiinţifică a fenomenului </a:t>
            </a:r>
            <a:r>
              <a:rPr lang="pt-BR" dirty="0" smtClean="0"/>
              <a:t>de</a:t>
            </a:r>
            <a:r>
              <a:rPr lang="ro-RO" dirty="0" smtClean="0"/>
              <a:t> </a:t>
            </a:r>
            <a:r>
              <a:rPr lang="pt-BR" dirty="0" smtClean="0"/>
              <a:t>practicare </a:t>
            </a:r>
            <a:r>
              <a:rPr lang="pt-BR" dirty="0"/>
              <a:t>a exerciţiilor fizice</a:t>
            </a:r>
            <a:r>
              <a:rPr lang="pt-BR" dirty="0" smtClean="0"/>
              <a:t>.</a:t>
            </a:r>
            <a:endParaRPr lang="ro-RO" dirty="0" smtClean="0"/>
          </a:p>
          <a:p>
            <a:pPr lvl="1"/>
            <a:r>
              <a:rPr lang="en-US" dirty="0"/>
              <a:t>Are un evident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naţional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ancorat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realităţile</a:t>
            </a:r>
            <a:r>
              <a:rPr lang="en-US" dirty="0"/>
              <a:t> </a:t>
            </a:r>
            <a:r>
              <a:rPr lang="en-US" dirty="0" err="1"/>
              <a:t>etapei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o</a:t>
            </a:r>
            <a:br>
              <a:rPr lang="en-US" dirty="0"/>
            </a:b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ţara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valorificând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tradiţii</a:t>
            </a:r>
            <a:r>
              <a:rPr lang="en-US" dirty="0"/>
              <a:t> </a:t>
            </a:r>
            <a:endParaRPr lang="ro-RO" dirty="0" smtClean="0"/>
          </a:p>
          <a:p>
            <a:pPr lvl="1"/>
            <a:r>
              <a:rPr lang="en-US" dirty="0"/>
              <a:t>Are un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deschis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dinamic</a:t>
            </a:r>
            <a:r>
              <a:rPr lang="en-US" dirty="0"/>
              <a:t>.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receptiv</a:t>
            </a:r>
            <a:r>
              <a:rPr lang="en-US" dirty="0"/>
              <a:t> la </a:t>
            </a:r>
            <a:r>
              <a:rPr lang="en-US" dirty="0" err="1"/>
              <a:t>influenţele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interne</a:t>
            </a:r>
            <a:endParaRPr lang="ro-RO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capacitate de </a:t>
            </a:r>
            <a:r>
              <a:rPr lang="en-US" dirty="0" err="1"/>
              <a:t>reglare</a:t>
            </a:r>
            <a:r>
              <a:rPr lang="en-US" dirty="0"/>
              <a:t> ,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autoreglare</a:t>
            </a:r>
            <a:r>
              <a:rPr lang="en-US" dirty="0"/>
              <a:t>. </a:t>
            </a:r>
            <a:r>
              <a:rPr lang="en-US" dirty="0" err="1"/>
              <a:t>atât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"</a:t>
            </a:r>
            <a:r>
              <a:rPr lang="en-US" dirty="0" err="1"/>
              <a:t>întregului</a:t>
            </a:r>
            <a:r>
              <a:rPr lang="en-US" dirty="0"/>
              <a:t>",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al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părţilor</a:t>
            </a:r>
            <a:r>
              <a:rPr lang="en-US" dirty="0"/>
              <a:t>" (</a:t>
            </a:r>
            <a:r>
              <a:rPr lang="en-US" dirty="0" err="1" smtClean="0"/>
              <a:t>subsistemelor</a:t>
            </a:r>
            <a:r>
              <a:rPr lang="ro-RO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0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276</TotalTime>
  <Words>1173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Tipurile educației</vt:lpstr>
      <vt:lpstr>Educatia</vt:lpstr>
      <vt:lpstr>Educatia fizica – idei principale</vt:lpstr>
      <vt:lpstr>Educatia fizica </vt:lpstr>
      <vt:lpstr>Fun facts</vt:lpstr>
      <vt:lpstr>Educatia fizica - subsisteme</vt:lpstr>
      <vt:lpstr>Mijloacele de realizare a educatiei fizice</vt:lpstr>
      <vt:lpstr>Sistemul de educatie fizica in România</vt:lpstr>
      <vt:lpstr>Sistemul de educatie fizica in România</vt:lpstr>
      <vt:lpstr>Obiectivele educatiei fizice</vt:lpstr>
      <vt:lpstr>Rezultatele educatiei fizice</vt:lpstr>
      <vt:lpstr>Educatia estetica</vt:lpstr>
      <vt:lpstr>Obiectivele educatiei estetice</vt:lpstr>
      <vt:lpstr>Cai si mijloace de realizare a educatiei estetice </vt:lpstr>
      <vt:lpstr>Cum estetica?</vt:lpstr>
      <vt:lpstr>Educatia Profesionala</vt:lpstr>
      <vt:lpstr>PowerPoint Presentation</vt:lpstr>
      <vt:lpstr>Obiective educatiei profesionale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Tipurile educației</dc:title>
  <dc:creator>gusatu ana</dc:creator>
  <cp:lastModifiedBy>gusatu ana</cp:lastModifiedBy>
  <cp:revision>78</cp:revision>
  <dcterms:created xsi:type="dcterms:W3CDTF">2022-03-16T17:39:08Z</dcterms:created>
  <dcterms:modified xsi:type="dcterms:W3CDTF">2022-03-19T18:53:24Z</dcterms:modified>
</cp:coreProperties>
</file>