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9" r:id="rId4"/>
    <p:sldId id="262" r:id="rId5"/>
    <p:sldId id="271" r:id="rId6"/>
    <p:sldId id="298" r:id="rId7"/>
    <p:sldId id="301" r:id="rId8"/>
    <p:sldId id="299" r:id="rId9"/>
    <p:sldId id="280" r:id="rId10"/>
    <p:sldId id="281" r:id="rId11"/>
    <p:sldId id="282" r:id="rId12"/>
    <p:sldId id="283" r:id="rId13"/>
    <p:sldId id="297" r:id="rId14"/>
    <p:sldId id="284" r:id="rId15"/>
    <p:sldId id="285" r:id="rId16"/>
    <p:sldId id="286" r:id="rId17"/>
    <p:sldId id="287" r:id="rId18"/>
    <p:sldId id="289" r:id="rId19"/>
    <p:sldId id="290" r:id="rId20"/>
    <p:sldId id="291" r:id="rId21"/>
    <p:sldId id="292" r:id="rId22"/>
    <p:sldId id="293" r:id="rId23"/>
    <p:sldId id="294" r:id="rId24"/>
    <p:sldId id="295" r:id="rId25"/>
    <p:sldId id="296" r:id="rId26"/>
    <p:sldId id="302" r:id="rId2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24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34"/>
            <a:ext cx="103632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3064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21420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7"/>
            <a:ext cx="27432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09600" y="274647"/>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264936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56160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9"/>
            <a:ext cx="103632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48273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200462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189240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146258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116486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3" y="273050"/>
            <a:ext cx="4011084"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93014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9B177C0-60D0-4BAF-9D55-5833608563AB}" type="datetimeFigureOut">
              <a:rPr lang="es-MX" smtClean="0"/>
              <a:t>21/11/2019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79365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177C0-60D0-4BAF-9D55-5833608563AB}" type="datetimeFigureOut">
              <a:rPr lang="es-MX" smtClean="0"/>
              <a:t>21/11/2019</a:t>
            </a:fld>
            <a:endParaRPr lang="es-MX"/>
          </a:p>
        </p:txBody>
      </p:sp>
      <p:sp>
        <p:nvSpPr>
          <p:cNvPr id="5" name="4 Marcador de pie de página"/>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E1339-79BB-457D-85DA-DC9D37661643}" type="slidenum">
              <a:rPr lang="es-MX" smtClean="0"/>
              <a:t>‹Nº›</a:t>
            </a:fld>
            <a:endParaRPr lang="es-MX"/>
          </a:p>
        </p:txBody>
      </p:sp>
    </p:spTree>
    <p:extLst>
      <p:ext uri="{BB962C8B-B14F-4D97-AF65-F5344CB8AC3E}">
        <p14:creationId xmlns:p14="http://schemas.microsoft.com/office/powerpoint/2010/main" val="8098675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76400" y="1540412"/>
            <a:ext cx="9144000" cy="1132522"/>
          </a:xfrm>
        </p:spPr>
        <p:txBody>
          <a:bodyPr>
            <a:normAutofit/>
          </a:bodyPr>
          <a:lstStyle/>
          <a:p>
            <a:r>
              <a:rPr lang="es-MX" sz="6000" dirty="0">
                <a:solidFill>
                  <a:srgbClr val="FFFF00"/>
                </a:solidFill>
              </a:rPr>
              <a:t>El R</a:t>
            </a:r>
            <a:r>
              <a:rPr lang="es-MX" sz="6000" dirty="0" smtClean="0">
                <a:solidFill>
                  <a:srgbClr val="FFFF00"/>
                </a:solidFill>
              </a:rPr>
              <a:t>egistro de Windows</a:t>
            </a:r>
            <a:endParaRPr lang="es-MX" sz="6000" dirty="0">
              <a:solidFill>
                <a:srgbClr val="FFFF00"/>
              </a:solidFill>
            </a:endParaRPr>
          </a:p>
        </p:txBody>
      </p:sp>
      <p:sp>
        <p:nvSpPr>
          <p:cNvPr id="3" name="Subtítulo 2"/>
          <p:cNvSpPr>
            <a:spLocks noGrp="1"/>
          </p:cNvSpPr>
          <p:nvPr>
            <p:ph type="subTitle" idx="1"/>
          </p:nvPr>
        </p:nvSpPr>
        <p:spPr/>
        <p:txBody>
          <a:bodyPr/>
          <a:lstStyle/>
          <a:p>
            <a:r>
              <a:rPr lang="es-MX" dirty="0" smtClean="0">
                <a:solidFill>
                  <a:srgbClr val="FFFF00"/>
                </a:solidFill>
              </a:rPr>
              <a:t>González Pastor José Agustín</a:t>
            </a:r>
          </a:p>
          <a:p>
            <a:r>
              <a:rPr lang="es-MX" dirty="0" smtClean="0">
                <a:solidFill>
                  <a:srgbClr val="FFFF00"/>
                </a:solidFill>
              </a:rPr>
              <a:t>Peralta Espinosa Carlos Alejandro </a:t>
            </a:r>
            <a:endParaRPr lang="es-MX" dirty="0">
              <a:solidFill>
                <a:srgbClr val="FFFF00"/>
              </a:solidFill>
            </a:endParaRPr>
          </a:p>
        </p:txBody>
      </p:sp>
    </p:spTree>
    <p:extLst>
      <p:ext uri="{BB962C8B-B14F-4D97-AF65-F5344CB8AC3E}">
        <p14:creationId xmlns:p14="http://schemas.microsoft.com/office/powerpoint/2010/main" val="31080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lstStyle/>
          <a:p>
            <a:r>
              <a:rPr lang="es-MX" dirty="0" smtClean="0">
                <a:solidFill>
                  <a:srgbClr val="FFFF00"/>
                </a:solidFill>
              </a:rPr>
              <a:t>Ya estamos en REGEDIT</a:t>
            </a:r>
          </a:p>
          <a:p>
            <a:endParaRPr lang="es-MX" dirty="0"/>
          </a:p>
        </p:txBody>
      </p:sp>
      <p:sp>
        <p:nvSpPr>
          <p:cNvPr id="4" name="3 Marcador de contenido"/>
          <p:cNvSpPr>
            <a:spLocks noGrp="1"/>
          </p:cNvSpPr>
          <p:nvPr>
            <p:ph sz="half" idx="2"/>
          </p:nvPr>
        </p:nvSpPr>
        <p:spPr/>
        <p:txBody>
          <a:bodyPr/>
          <a:lstStyle/>
          <a:p>
            <a:r>
              <a:rPr lang="es-MX" dirty="0" smtClean="0">
                <a:solidFill>
                  <a:srgbClr val="FFFF00"/>
                </a:solidFill>
              </a:rPr>
              <a:t>Buscar la clave</a:t>
            </a:r>
          </a:p>
          <a:p>
            <a:endParaRPr lang="es-MX"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85" y="2730277"/>
            <a:ext cx="4669352" cy="273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6 Imagen"/>
          <p:cNvPicPr/>
          <p:nvPr/>
        </p:nvPicPr>
        <p:blipFill>
          <a:blip r:embed="rId4">
            <a:extLst>
              <a:ext uri="{28A0092B-C50C-407E-A947-70E740481C1C}">
                <a14:useLocalDpi xmlns:a14="http://schemas.microsoft.com/office/drawing/2010/main" val="0"/>
              </a:ext>
            </a:extLst>
          </a:blip>
          <a:srcRect/>
          <a:stretch>
            <a:fillRect/>
          </a:stretch>
        </p:blipFill>
        <p:spPr bwMode="auto">
          <a:xfrm>
            <a:off x="7443787" y="3119437"/>
            <a:ext cx="3000979" cy="976023"/>
          </a:xfrm>
          <a:prstGeom prst="rect">
            <a:avLst/>
          </a:prstGeom>
          <a:noFill/>
          <a:ln>
            <a:noFill/>
          </a:ln>
        </p:spPr>
      </p:pic>
    </p:spTree>
    <p:extLst>
      <p:ext uri="{BB962C8B-B14F-4D97-AF65-F5344CB8AC3E}">
        <p14:creationId xmlns:p14="http://schemas.microsoft.com/office/powerpoint/2010/main" val="257529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lstStyle/>
          <a:p>
            <a:r>
              <a:rPr lang="es-MX" dirty="0" smtClean="0">
                <a:solidFill>
                  <a:srgbClr val="FFFF00"/>
                </a:solidFill>
              </a:rPr>
              <a:t>Si no esta la clave </a:t>
            </a:r>
            <a:r>
              <a:rPr lang="es-MX" dirty="0" err="1" smtClean="0">
                <a:solidFill>
                  <a:srgbClr val="FFFF00"/>
                </a:solidFill>
              </a:rPr>
              <a:t>system</a:t>
            </a:r>
            <a:r>
              <a:rPr lang="es-MX" dirty="0" smtClean="0">
                <a:solidFill>
                  <a:srgbClr val="FFFF00"/>
                </a:solidFill>
              </a:rPr>
              <a:t>. Nos situamos sobre sobre </a:t>
            </a:r>
            <a:r>
              <a:rPr lang="es-MX" dirty="0" err="1" smtClean="0">
                <a:solidFill>
                  <a:srgbClr val="FFFF00"/>
                </a:solidFill>
              </a:rPr>
              <a:t>Policies</a:t>
            </a:r>
            <a:r>
              <a:rPr lang="es-MX" dirty="0" smtClean="0">
                <a:solidFill>
                  <a:srgbClr val="FFFF00"/>
                </a:solidFill>
              </a:rPr>
              <a:t> y con el botón derecho aparecerán varias  opciones, selecciona </a:t>
            </a:r>
          </a:p>
          <a:p>
            <a:pPr marL="0" indent="0">
              <a:buNone/>
            </a:pPr>
            <a:endParaRPr lang="es-MX" dirty="0" smtClean="0">
              <a:solidFill>
                <a:srgbClr val="FFFF00"/>
              </a:solidFill>
            </a:endParaRPr>
          </a:p>
          <a:p>
            <a:r>
              <a:rPr lang="es-MX" dirty="0" smtClean="0">
                <a:solidFill>
                  <a:srgbClr val="FFFF00"/>
                </a:solidFill>
              </a:rPr>
              <a:t>Nuevo</a:t>
            </a:r>
            <a:r>
              <a:rPr lang="es-MX" dirty="0" smtClean="0">
                <a:solidFill>
                  <a:srgbClr val="FFFF00"/>
                </a:solidFill>
                <a:sym typeface="Wingdings" panose="05000000000000000000" pitchFamily="2" charset="2"/>
              </a:rPr>
              <a:t> Clave</a:t>
            </a:r>
          </a:p>
          <a:p>
            <a:pPr marL="0" indent="0">
              <a:buNone/>
            </a:pPr>
            <a:endParaRPr lang="es-MX" dirty="0" smtClean="0">
              <a:solidFill>
                <a:srgbClr val="FFFF00"/>
              </a:solidFill>
              <a:sym typeface="Wingdings" panose="05000000000000000000" pitchFamily="2" charset="2"/>
            </a:endParaRPr>
          </a:p>
          <a:p>
            <a:r>
              <a:rPr lang="es-MX" dirty="0" smtClean="0">
                <a:solidFill>
                  <a:srgbClr val="FFFF00"/>
                </a:solidFill>
                <a:sym typeface="Wingdings" panose="05000000000000000000" pitchFamily="2" charset="2"/>
              </a:rPr>
              <a:t>La llamaremos </a:t>
            </a:r>
            <a:r>
              <a:rPr lang="es-MX" dirty="0" err="1" smtClean="0">
                <a:solidFill>
                  <a:srgbClr val="FFFF00"/>
                </a:solidFill>
                <a:sym typeface="Wingdings" panose="05000000000000000000" pitchFamily="2" charset="2"/>
              </a:rPr>
              <a:t>System</a:t>
            </a:r>
            <a:endParaRPr lang="es-MX" dirty="0" smtClean="0">
              <a:solidFill>
                <a:srgbClr val="FFFF00"/>
              </a:solidFill>
              <a:sym typeface="Wingdings" panose="05000000000000000000" pitchFamily="2" charset="2"/>
            </a:endParaRPr>
          </a:p>
        </p:txBody>
      </p:sp>
      <p:pic>
        <p:nvPicPr>
          <p:cNvPr id="307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57961" y="1600200"/>
            <a:ext cx="526407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02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normAutofit/>
          </a:bodyPr>
          <a:lstStyle/>
          <a:p>
            <a:pPr algn="just"/>
            <a:r>
              <a:rPr lang="es-MX" sz="3200" dirty="0" smtClean="0">
                <a:solidFill>
                  <a:srgbClr val="FFFF00"/>
                </a:solidFill>
              </a:rPr>
              <a:t>En esta clave, crearemos un valor de tipo </a:t>
            </a:r>
            <a:r>
              <a:rPr lang="es-MX" sz="3200" b="1" dirty="0" err="1" smtClean="0">
                <a:solidFill>
                  <a:srgbClr val="FFFF00"/>
                </a:solidFill>
              </a:rPr>
              <a:t>dword</a:t>
            </a:r>
            <a:r>
              <a:rPr lang="es-MX" sz="3200" b="1" dirty="0" smtClean="0">
                <a:solidFill>
                  <a:srgbClr val="FFFF00"/>
                </a:solidFill>
              </a:rPr>
              <a:t> </a:t>
            </a:r>
            <a:r>
              <a:rPr lang="es-MX" sz="3200" dirty="0" smtClean="0">
                <a:solidFill>
                  <a:srgbClr val="FFFF00"/>
                </a:solidFill>
              </a:rPr>
              <a:t>que se llame </a:t>
            </a:r>
            <a:r>
              <a:rPr lang="es-MX" sz="3200" b="1" dirty="0" err="1" smtClean="0">
                <a:solidFill>
                  <a:srgbClr val="FFFF00"/>
                </a:solidFill>
              </a:rPr>
              <a:t>DisableRegistryTools</a:t>
            </a:r>
            <a:r>
              <a:rPr lang="es-MX" sz="3200" b="1" dirty="0" smtClean="0">
                <a:solidFill>
                  <a:srgbClr val="FFFF00"/>
                </a:solidFill>
              </a:rPr>
              <a:t> </a:t>
            </a:r>
            <a:r>
              <a:rPr lang="es-MX" sz="3200" dirty="0" smtClean="0">
                <a:solidFill>
                  <a:srgbClr val="FFFF00"/>
                </a:solidFill>
              </a:rPr>
              <a:t>. El cual trae por defecto el valor 0.</a:t>
            </a:r>
          </a:p>
          <a:p>
            <a:pPr marL="0" indent="0" algn="just">
              <a:buNone/>
            </a:pPr>
            <a:endParaRPr lang="es-MX" sz="3200" dirty="0" smtClean="0">
              <a:solidFill>
                <a:srgbClr val="FFFF00"/>
              </a:solidFill>
            </a:endParaRPr>
          </a:p>
          <a:p>
            <a:pPr algn="just"/>
            <a:r>
              <a:rPr lang="es-MX" sz="3200" dirty="0" smtClean="0">
                <a:solidFill>
                  <a:srgbClr val="FFFF00"/>
                </a:solidFill>
              </a:rPr>
              <a:t>Lo cambiaremos por 1</a:t>
            </a:r>
            <a:endParaRPr lang="es-MX" sz="3200" dirty="0">
              <a:solidFill>
                <a:srgbClr val="FFFF00"/>
              </a:solidFill>
            </a:endParaRPr>
          </a:p>
        </p:txBody>
      </p:sp>
      <p:pic>
        <p:nvPicPr>
          <p:cNvPr id="4098"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37800" y="2253803"/>
            <a:ext cx="4435509" cy="26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57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solidFill>
                  <a:srgbClr val="FFFF00"/>
                </a:solidFill>
              </a:rPr>
              <a:t>Valor DWORD</a:t>
            </a:r>
            <a:endParaRPr lang="es-MX" dirty="0">
              <a:solidFill>
                <a:srgbClr val="FFFF00"/>
              </a:solidFill>
            </a:endParaRPr>
          </a:p>
        </p:txBody>
      </p:sp>
      <p:sp>
        <p:nvSpPr>
          <p:cNvPr id="3" name="2 Marcador de contenido"/>
          <p:cNvSpPr>
            <a:spLocks noGrp="1"/>
          </p:cNvSpPr>
          <p:nvPr>
            <p:ph sz="half" idx="1"/>
          </p:nvPr>
        </p:nvSpPr>
        <p:spPr/>
        <p:txBody>
          <a:bodyPr>
            <a:normAutofit fontScale="70000" lnSpcReduction="20000"/>
          </a:bodyPr>
          <a:lstStyle/>
          <a:p>
            <a:r>
              <a:rPr lang="es-MX" b="1" dirty="0" smtClean="0">
                <a:solidFill>
                  <a:srgbClr val="FFFF00"/>
                </a:solidFill>
              </a:rPr>
              <a:t>Tipo de </a:t>
            </a:r>
            <a:r>
              <a:rPr lang="es-MX" b="1" dirty="0" err="1" smtClean="0">
                <a:solidFill>
                  <a:srgbClr val="FFFF00"/>
                </a:solidFill>
              </a:rPr>
              <a:t>datos:</a:t>
            </a:r>
            <a:r>
              <a:rPr lang="es-MX" dirty="0" err="1" smtClean="0">
                <a:solidFill>
                  <a:srgbClr val="FFFF00"/>
                </a:solidFill>
              </a:rPr>
              <a:t>REG_DWORD</a:t>
            </a:r>
            <a:endParaRPr lang="es-MX" dirty="0" smtClean="0">
              <a:solidFill>
                <a:srgbClr val="FFFF00"/>
              </a:solidFill>
            </a:endParaRPr>
          </a:p>
          <a:p>
            <a:r>
              <a:rPr lang="es-MX" b="1" i="1" dirty="0" err="1" smtClean="0">
                <a:solidFill>
                  <a:srgbClr val="FFFF00"/>
                </a:solidFill>
              </a:rPr>
              <a:t>Descripcion</a:t>
            </a:r>
            <a:r>
              <a:rPr lang="es-MX" i="1" dirty="0" smtClean="0">
                <a:solidFill>
                  <a:srgbClr val="FFFF00"/>
                </a:solidFill>
              </a:rPr>
              <a:t>: Datos representados por un número de 4 bytes de longitud (un valor entero de 32 bits). Muchos parámetros de controladores de dispositivo y servicios son de este tipo y se muestran en el Editor del Registro en formato binario, hexadecimal o decimal. DWORD_LITTLE_ENDIAN (el byte menos significativo está en la dirección inferior) y REG_DWORD_BIG_ENDIAN (el byte menos significativo está en la dirección superior) son valores relacionados</a:t>
            </a:r>
          </a:p>
          <a:p>
            <a:endParaRPr lang="es-MX" i="1" dirty="0" smtClean="0">
              <a:solidFill>
                <a:srgbClr val="FFFF00"/>
              </a:solidFill>
            </a:endParaRPr>
          </a:p>
          <a:p>
            <a:r>
              <a:rPr lang="es-MX" b="1" dirty="0" smtClean="0">
                <a:solidFill>
                  <a:srgbClr val="FFFF00"/>
                </a:solidFill>
              </a:rPr>
              <a:t>Información obtenida de sitio Web de Microsoft: http://msdn2.microsoft.com/es-es/library/ms954395.aspx</a:t>
            </a:r>
          </a:p>
          <a:p>
            <a:endParaRPr lang="es-MX" i="1" dirty="0"/>
          </a:p>
        </p:txBody>
      </p:sp>
      <p:pic>
        <p:nvPicPr>
          <p:cNvPr id="5" name="Marcador de contenido 4"/>
          <p:cNvPicPr>
            <a:picLocks noGrp="1" noChangeAspect="1"/>
          </p:cNvPicPr>
          <p:nvPr>
            <p:ph sz="half" idx="2"/>
          </p:nvPr>
        </p:nvPicPr>
        <p:blipFill>
          <a:blip r:embed="rId3"/>
          <a:stretch>
            <a:fillRect/>
          </a:stretch>
        </p:blipFill>
        <p:spPr>
          <a:xfrm>
            <a:off x="7256462" y="2677319"/>
            <a:ext cx="3267075" cy="2371725"/>
          </a:xfrm>
          <a:prstGeom prst="rect">
            <a:avLst/>
          </a:prstGeom>
        </p:spPr>
      </p:pic>
    </p:spTree>
    <p:extLst>
      <p:ext uri="{BB962C8B-B14F-4D97-AF65-F5344CB8AC3E}">
        <p14:creationId xmlns:p14="http://schemas.microsoft.com/office/powerpoint/2010/main" val="132932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5122"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173756" y="2867087"/>
            <a:ext cx="4256487" cy="1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708653" y="2707712"/>
            <a:ext cx="4362694" cy="231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52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normAutofit/>
          </a:bodyPr>
          <a:lstStyle/>
          <a:p>
            <a:r>
              <a:rPr lang="es-MX" sz="3200" dirty="0" smtClean="0">
                <a:solidFill>
                  <a:srgbClr val="FFFF00"/>
                </a:solidFill>
              </a:rPr>
              <a:t>Al cerrar y ejecutar nuevamente el REGEDIT aparece esto</a:t>
            </a:r>
            <a:endParaRPr lang="es-MX" sz="3200" dirty="0">
              <a:solidFill>
                <a:srgbClr val="FFFF00"/>
              </a:solidFill>
            </a:endParaRPr>
          </a:p>
        </p:txBody>
      </p:sp>
      <p:pic>
        <p:nvPicPr>
          <p:cNvPr id="614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71204" y="1600200"/>
            <a:ext cx="523759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142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solidFill>
                  <a:srgbClr val="FFFF00"/>
                </a:solidFill>
              </a:rPr>
              <a:t>Segundo punto</a:t>
            </a:r>
            <a:endParaRPr lang="es-MX" dirty="0">
              <a:solidFill>
                <a:srgbClr val="FFFF00"/>
              </a:solidFill>
            </a:endParaRPr>
          </a:p>
        </p:txBody>
      </p:sp>
      <p:sp>
        <p:nvSpPr>
          <p:cNvPr id="3" name="2 Marcador de contenido"/>
          <p:cNvSpPr>
            <a:spLocks noGrp="1"/>
          </p:cNvSpPr>
          <p:nvPr>
            <p:ph sz="half" idx="1"/>
          </p:nvPr>
        </p:nvSpPr>
        <p:spPr/>
        <p:txBody>
          <a:bodyPr/>
          <a:lstStyle/>
          <a:p>
            <a:pPr algn="just"/>
            <a:r>
              <a:rPr lang="es-MX" dirty="0" smtClean="0">
                <a:solidFill>
                  <a:srgbClr val="FFFF00"/>
                </a:solidFill>
              </a:rPr>
              <a:t>Tomemos la copia de REGEDIT.exe de la carpeta de Windows (nunca utilizar el original) y utilicemos un programa </a:t>
            </a:r>
            <a:r>
              <a:rPr lang="es-MX" dirty="0" err="1" smtClean="0">
                <a:solidFill>
                  <a:srgbClr val="FFFF00"/>
                </a:solidFill>
              </a:rPr>
              <a:t>desamblador</a:t>
            </a:r>
            <a:r>
              <a:rPr lang="es-MX" dirty="0" smtClean="0">
                <a:solidFill>
                  <a:srgbClr val="FFFF00"/>
                </a:solidFill>
              </a:rPr>
              <a:t> (en este caso es W32Dism+++).</a:t>
            </a:r>
          </a:p>
          <a:p>
            <a:pPr algn="just"/>
            <a:r>
              <a:rPr lang="es-MX" dirty="0" smtClean="0">
                <a:solidFill>
                  <a:srgbClr val="FFFF00"/>
                </a:solidFill>
              </a:rPr>
              <a:t>En el </a:t>
            </a:r>
            <a:r>
              <a:rPr lang="es-MX" dirty="0" err="1" smtClean="0">
                <a:solidFill>
                  <a:srgbClr val="FFFF00"/>
                </a:solidFill>
              </a:rPr>
              <a:t>menu</a:t>
            </a:r>
            <a:r>
              <a:rPr lang="es-MX" dirty="0" smtClean="0">
                <a:solidFill>
                  <a:srgbClr val="FFFF00"/>
                </a:solidFill>
              </a:rPr>
              <a:t> </a:t>
            </a:r>
            <a:r>
              <a:rPr lang="es-MX" dirty="0" err="1" smtClean="0">
                <a:solidFill>
                  <a:srgbClr val="FFFF00"/>
                </a:solidFill>
              </a:rPr>
              <a:t>Disassembler</a:t>
            </a:r>
            <a:r>
              <a:rPr lang="es-MX" dirty="0" err="1" smtClean="0">
                <a:solidFill>
                  <a:srgbClr val="FFFF00"/>
                </a:solidFill>
                <a:sym typeface="Wingdings" panose="05000000000000000000" pitchFamily="2" charset="2"/>
              </a:rPr>
              <a:t>open</a:t>
            </a:r>
            <a:r>
              <a:rPr lang="es-MX" dirty="0" smtClean="0">
                <a:solidFill>
                  <a:srgbClr val="FFFF00"/>
                </a:solidFill>
                <a:sym typeface="Wingdings" panose="05000000000000000000" pitchFamily="2" charset="2"/>
              </a:rPr>
              <a:t> file to </a:t>
            </a:r>
            <a:r>
              <a:rPr lang="es-MX" dirty="0" err="1" smtClean="0">
                <a:solidFill>
                  <a:srgbClr val="FFFF00"/>
                </a:solidFill>
                <a:sym typeface="Wingdings" panose="05000000000000000000" pitchFamily="2" charset="2"/>
              </a:rPr>
              <a:t>Dissasemble</a:t>
            </a:r>
            <a:r>
              <a:rPr lang="es-MX" dirty="0" smtClean="0">
                <a:solidFill>
                  <a:srgbClr val="FFFF00"/>
                </a:solidFill>
                <a:sym typeface="Wingdings" panose="05000000000000000000" pitchFamily="2" charset="2"/>
              </a:rPr>
              <a:t>, buscamos la copia de </a:t>
            </a:r>
            <a:r>
              <a:rPr lang="es-MX" dirty="0" smtClean="0">
                <a:solidFill>
                  <a:srgbClr val="FFFF00"/>
                </a:solidFill>
              </a:rPr>
              <a:t>REGEDIT.exe </a:t>
            </a:r>
          </a:p>
        </p:txBody>
      </p:sp>
      <p:pic>
        <p:nvPicPr>
          <p:cNvPr id="717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97600" y="1867437"/>
            <a:ext cx="5384800" cy="360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84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lstStyle/>
          <a:p>
            <a:pPr algn="just"/>
            <a:r>
              <a:rPr lang="es-MX" sz="3200" dirty="0" smtClean="0">
                <a:solidFill>
                  <a:srgbClr val="FFFF00"/>
                </a:solidFill>
              </a:rPr>
              <a:t>Aparece algo de este estilo.</a:t>
            </a:r>
          </a:p>
          <a:p>
            <a:pPr algn="just"/>
            <a:r>
              <a:rPr lang="es-MX" sz="3200" i="1" dirty="0" smtClean="0">
                <a:solidFill>
                  <a:srgbClr val="FFFF00"/>
                </a:solidFill>
              </a:rPr>
              <a:t>el W32Dasm nos permite ver las cadenas de un ejecutable a buscar o buscar el listado de las referencias a dichas cadenas</a:t>
            </a:r>
          </a:p>
          <a:p>
            <a:pPr marL="0" indent="0" algn="r">
              <a:buNone/>
            </a:pPr>
            <a:endParaRPr lang="es-MX" dirty="0"/>
          </a:p>
        </p:txBody>
      </p:sp>
      <p:pic>
        <p:nvPicPr>
          <p:cNvPr id="819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97600" y="1906074"/>
            <a:ext cx="5384800" cy="368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65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lstStyle/>
          <a:p>
            <a:pPr algn="just"/>
            <a:r>
              <a:rPr lang="es-MX" dirty="0" smtClean="0">
                <a:solidFill>
                  <a:srgbClr val="FFFF00"/>
                </a:solidFill>
              </a:rPr>
              <a:t>Como se ve esta dividido en tres columnas: la primera es la dirección de la memoria en la que esta la instrucción, la segunda es el código de la instrucción en lenguaje maquina y la tercera es la instrucción en ensamblador </a:t>
            </a:r>
            <a:endParaRPr lang="es-MX" dirty="0">
              <a:solidFill>
                <a:srgbClr val="FFFF00"/>
              </a:solidFill>
            </a:endParaRPr>
          </a:p>
        </p:txBody>
      </p:sp>
      <p:pic>
        <p:nvPicPr>
          <p:cNvPr id="9218"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97600" y="2305318"/>
            <a:ext cx="5384800" cy="2498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054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normAutofit fontScale="92500" lnSpcReduction="20000"/>
          </a:bodyPr>
          <a:lstStyle/>
          <a:p>
            <a:r>
              <a:rPr lang="es-MX" dirty="0" smtClean="0">
                <a:solidFill>
                  <a:srgbClr val="FFFF00"/>
                </a:solidFill>
              </a:rPr>
              <a:t>Pongamos atención a las instrucciones de salto.</a:t>
            </a:r>
          </a:p>
          <a:p>
            <a:r>
              <a:rPr lang="es-MX" dirty="0" smtClean="0">
                <a:solidFill>
                  <a:srgbClr val="FFFF00"/>
                </a:solidFill>
              </a:rPr>
              <a:t>Recordaremos que </a:t>
            </a:r>
            <a:r>
              <a:rPr lang="es-MX" b="1" dirty="0" smtClean="0">
                <a:solidFill>
                  <a:srgbClr val="FFFF00"/>
                </a:solidFill>
              </a:rPr>
              <a:t>je </a:t>
            </a:r>
            <a:r>
              <a:rPr lang="es-MX" dirty="0" smtClean="0">
                <a:solidFill>
                  <a:srgbClr val="FFFF00"/>
                </a:solidFill>
              </a:rPr>
              <a:t>es una instrucción de salto.</a:t>
            </a:r>
          </a:p>
          <a:p>
            <a:r>
              <a:rPr lang="es-MX" dirty="0" smtClean="0">
                <a:solidFill>
                  <a:srgbClr val="FFFF00"/>
                </a:solidFill>
              </a:rPr>
              <a:t>Veamos la estructura</a:t>
            </a:r>
          </a:p>
          <a:p>
            <a:pPr marL="0" indent="0">
              <a:buNone/>
            </a:pPr>
            <a:r>
              <a:rPr lang="es-MX" i="1" dirty="0" smtClean="0">
                <a:solidFill>
                  <a:srgbClr val="FFFF00"/>
                </a:solidFill>
              </a:rPr>
              <a:t>Comprobar una condición</a:t>
            </a:r>
            <a:endParaRPr lang="es-MX" i="1" dirty="0">
              <a:solidFill>
                <a:srgbClr val="FFFF00"/>
              </a:solidFill>
            </a:endParaRPr>
          </a:p>
          <a:p>
            <a:pPr marL="0" indent="0">
              <a:buNone/>
            </a:pPr>
            <a:r>
              <a:rPr lang="es-MX" i="1" dirty="0" smtClean="0">
                <a:solidFill>
                  <a:srgbClr val="FFFF00"/>
                </a:solidFill>
              </a:rPr>
              <a:t>Test </a:t>
            </a:r>
            <a:r>
              <a:rPr lang="es-MX" i="1" dirty="0" err="1" smtClean="0">
                <a:solidFill>
                  <a:srgbClr val="FFFF00"/>
                </a:solidFill>
              </a:rPr>
              <a:t>eax</a:t>
            </a:r>
            <a:r>
              <a:rPr lang="es-MX" i="1" dirty="0" smtClean="0">
                <a:solidFill>
                  <a:srgbClr val="FFFF00"/>
                </a:solidFill>
              </a:rPr>
              <a:t>, </a:t>
            </a:r>
            <a:r>
              <a:rPr lang="es-MX" i="1" dirty="0" err="1" smtClean="0">
                <a:solidFill>
                  <a:srgbClr val="FFFF00"/>
                </a:solidFill>
              </a:rPr>
              <a:t>eax</a:t>
            </a:r>
            <a:endParaRPr lang="es-MX" i="1" dirty="0" smtClean="0">
              <a:solidFill>
                <a:srgbClr val="FFFF00"/>
              </a:solidFill>
            </a:endParaRPr>
          </a:p>
          <a:p>
            <a:pPr marL="0" indent="0">
              <a:buNone/>
            </a:pPr>
            <a:r>
              <a:rPr lang="es-MX" i="1" dirty="0" smtClean="0">
                <a:solidFill>
                  <a:srgbClr val="FFFF00"/>
                </a:solidFill>
              </a:rPr>
              <a:t>Je  continuar</a:t>
            </a:r>
          </a:p>
          <a:p>
            <a:pPr marL="0" indent="0">
              <a:buNone/>
            </a:pPr>
            <a:r>
              <a:rPr lang="es-MX" i="1" dirty="0" smtClean="0">
                <a:solidFill>
                  <a:srgbClr val="FFFF00"/>
                </a:solidFill>
              </a:rPr>
              <a:t>Mostrar mensaje y salir</a:t>
            </a:r>
          </a:p>
          <a:p>
            <a:pPr marL="0" indent="0">
              <a:buNone/>
            </a:pPr>
            <a:r>
              <a:rPr lang="es-MX" i="1" dirty="0" smtClean="0">
                <a:solidFill>
                  <a:srgbClr val="FFFF00"/>
                </a:solidFill>
              </a:rPr>
              <a:t>Continuar:</a:t>
            </a:r>
          </a:p>
          <a:p>
            <a:pPr marL="0" indent="0">
              <a:buNone/>
            </a:pPr>
            <a:r>
              <a:rPr lang="es-MX" i="1" dirty="0" smtClean="0">
                <a:solidFill>
                  <a:srgbClr val="FFFF00"/>
                </a:solidFill>
              </a:rPr>
              <a:t>Resto del programa</a:t>
            </a:r>
          </a:p>
          <a:p>
            <a:pPr marL="0" indent="0">
              <a:buNone/>
            </a:pPr>
            <a:endParaRPr lang="es-MX" dirty="0" smtClean="0"/>
          </a:p>
          <a:p>
            <a:pPr marL="0" indent="0">
              <a:buNone/>
            </a:pPr>
            <a:endParaRPr lang="es-MX" dirty="0" smtClean="0"/>
          </a:p>
          <a:p>
            <a:endParaRPr lang="es-MX" dirty="0"/>
          </a:p>
        </p:txBody>
      </p:sp>
      <p:pic>
        <p:nvPicPr>
          <p:cNvPr id="10242"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81104" y="1867437"/>
            <a:ext cx="4351356" cy="408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08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99251" y="860274"/>
            <a:ext cx="10297550" cy="4487593"/>
          </a:xfrm>
        </p:spPr>
        <p:txBody>
          <a:bodyPr>
            <a:noAutofit/>
          </a:bodyPr>
          <a:lstStyle/>
          <a:p>
            <a:pPr algn="just"/>
            <a:r>
              <a:rPr lang="es-MX" sz="3200" dirty="0" smtClean="0">
                <a:solidFill>
                  <a:srgbClr val="FFFF00"/>
                </a:solidFill>
                <a:latin typeface="+mn-lt"/>
              </a:rPr>
              <a:t/>
            </a:r>
            <a:br>
              <a:rPr lang="es-MX" sz="3200" dirty="0" smtClean="0">
                <a:solidFill>
                  <a:srgbClr val="FFFF00"/>
                </a:solidFill>
                <a:latin typeface="+mn-lt"/>
              </a:rPr>
            </a:br>
            <a:r>
              <a:rPr lang="es-MX" sz="2800" dirty="0" smtClean="0">
                <a:solidFill>
                  <a:srgbClr val="FFFF00"/>
                </a:solidFill>
                <a:latin typeface="+mn-lt"/>
              </a:rPr>
              <a:t/>
            </a:r>
            <a:br>
              <a:rPr lang="es-MX" sz="2800" dirty="0" smtClean="0">
                <a:solidFill>
                  <a:srgbClr val="FFFF00"/>
                </a:solidFill>
                <a:latin typeface="+mn-lt"/>
              </a:rPr>
            </a:br>
            <a:r>
              <a:rPr lang="es-MX" sz="2800" dirty="0" smtClean="0">
                <a:solidFill>
                  <a:srgbClr val="FFFF00"/>
                </a:solidFill>
                <a:latin typeface="+mn-lt"/>
              </a:rPr>
              <a:t>El registro de Windows almacena una amplia variedad de información, incluidas las configuraciones centrales del sistema , la configuración específica del usuario, la información sobre las aplicaciones instaladas y las credenciales del usuario. </a:t>
            </a:r>
            <a:br>
              <a:rPr lang="es-MX" sz="2800" dirty="0" smtClean="0">
                <a:solidFill>
                  <a:srgbClr val="FFFF00"/>
                </a:solidFill>
                <a:latin typeface="+mn-lt"/>
              </a:rPr>
            </a:br>
            <a:r>
              <a:rPr lang="es-MX" sz="2800" dirty="0" smtClean="0">
                <a:solidFill>
                  <a:srgbClr val="FFFF00"/>
                </a:solidFill>
                <a:latin typeface="+mn-lt"/>
              </a:rPr>
              <a:t/>
            </a:r>
            <a:br>
              <a:rPr lang="es-MX" sz="2800" dirty="0" smtClean="0">
                <a:solidFill>
                  <a:srgbClr val="FFFF00"/>
                </a:solidFill>
                <a:latin typeface="+mn-lt"/>
              </a:rPr>
            </a:br>
            <a:r>
              <a:rPr lang="es-MX" sz="2800" dirty="0" smtClean="0">
                <a:solidFill>
                  <a:srgbClr val="FFFF00"/>
                </a:solidFill>
                <a:latin typeface="+mn-lt"/>
              </a:rPr>
              <a:t>Además, cada clave de registro registra una marca de tiempo cuando se modifica, lo que puede ayudar en la reconstrucción de eventos.</a:t>
            </a:r>
            <a:br>
              <a:rPr lang="es-MX" sz="2800" dirty="0" smtClean="0">
                <a:solidFill>
                  <a:srgbClr val="FFFF00"/>
                </a:solidFill>
                <a:latin typeface="+mn-lt"/>
              </a:rPr>
            </a:br>
            <a:r>
              <a:rPr lang="es-MX" sz="2800" dirty="0" smtClean="0">
                <a:solidFill>
                  <a:srgbClr val="FFFF00"/>
                </a:solidFill>
                <a:latin typeface="+mn-lt"/>
              </a:rPr>
              <a:t> </a:t>
            </a:r>
            <a:br>
              <a:rPr lang="es-MX" sz="2800" dirty="0" smtClean="0">
                <a:solidFill>
                  <a:srgbClr val="FFFF00"/>
                </a:solidFill>
                <a:latin typeface="+mn-lt"/>
              </a:rPr>
            </a:br>
            <a:r>
              <a:rPr lang="es-MX" sz="2800" dirty="0" smtClean="0">
                <a:solidFill>
                  <a:srgbClr val="FFFF00"/>
                </a:solidFill>
                <a:latin typeface="+mn-lt"/>
              </a:rPr>
              <a:t>Esto hace que el registro de Windows sea un recurso crítico para las investigaciones digitales realizadas contra la plataforma de Windows.</a:t>
            </a:r>
            <a:r>
              <a:rPr lang="es-MX" sz="3200" dirty="0" smtClean="0">
                <a:solidFill>
                  <a:srgbClr val="FFFF00"/>
                </a:solidFill>
                <a:latin typeface="+mn-lt"/>
              </a:rPr>
              <a:t/>
            </a:r>
            <a:br>
              <a:rPr lang="es-MX" sz="3200" dirty="0" smtClean="0">
                <a:solidFill>
                  <a:srgbClr val="FFFF00"/>
                </a:solidFill>
                <a:latin typeface="+mn-lt"/>
              </a:rPr>
            </a:br>
            <a:endParaRPr lang="es-MX" sz="3200" dirty="0" smtClean="0">
              <a:solidFill>
                <a:srgbClr val="FFFF00"/>
              </a:solidFill>
              <a:latin typeface="+mn-lt"/>
            </a:endParaRPr>
          </a:p>
        </p:txBody>
      </p:sp>
      <p:sp>
        <p:nvSpPr>
          <p:cNvPr id="3" name="Rectángulo 2"/>
          <p:cNvSpPr/>
          <p:nvPr/>
        </p:nvSpPr>
        <p:spPr>
          <a:xfrm>
            <a:off x="4439220" y="262194"/>
            <a:ext cx="3217612" cy="769441"/>
          </a:xfrm>
          <a:prstGeom prst="rect">
            <a:avLst/>
          </a:prstGeom>
        </p:spPr>
        <p:txBody>
          <a:bodyPr wrap="none">
            <a:spAutoFit/>
          </a:bodyPr>
          <a:lstStyle/>
          <a:p>
            <a:r>
              <a:rPr lang="es-MX" sz="4400" dirty="0">
                <a:solidFill>
                  <a:srgbClr val="FFFF00"/>
                </a:solidFill>
              </a:rPr>
              <a:t> Introducción</a:t>
            </a:r>
            <a:endParaRPr lang="es-MX" sz="4400" dirty="0"/>
          </a:p>
        </p:txBody>
      </p:sp>
      <p:sp>
        <p:nvSpPr>
          <p:cNvPr id="4" name="Rectángulo 3"/>
          <p:cNvSpPr/>
          <p:nvPr/>
        </p:nvSpPr>
        <p:spPr>
          <a:xfrm>
            <a:off x="2784321" y="6041257"/>
            <a:ext cx="8412480" cy="369332"/>
          </a:xfrm>
          <a:prstGeom prst="rect">
            <a:avLst/>
          </a:prstGeom>
        </p:spPr>
        <p:txBody>
          <a:bodyPr wrap="square">
            <a:spAutoFit/>
          </a:bodyPr>
          <a:lstStyle/>
          <a:p>
            <a:pPr algn="r"/>
            <a:r>
              <a:rPr lang="es-MX" b="1" dirty="0" smtClean="0">
                <a:solidFill>
                  <a:srgbClr val="FFFF00"/>
                </a:solidFill>
              </a:rPr>
              <a:t>Timothy </a:t>
            </a:r>
            <a:r>
              <a:rPr lang="es-MX" b="1" dirty="0">
                <a:solidFill>
                  <a:srgbClr val="FFFF00"/>
                </a:solidFill>
              </a:rPr>
              <a:t>D. </a:t>
            </a:r>
            <a:r>
              <a:rPr lang="es-MX" b="1" dirty="0" smtClean="0">
                <a:solidFill>
                  <a:srgbClr val="FFFF00"/>
                </a:solidFill>
              </a:rPr>
              <a:t>Morgan, 2008  </a:t>
            </a:r>
            <a:r>
              <a:rPr lang="es-MX" b="1" dirty="0" err="1" smtClean="0">
                <a:solidFill>
                  <a:srgbClr val="FFFF00"/>
                </a:solidFill>
              </a:rPr>
              <a:t>The</a:t>
            </a:r>
            <a:r>
              <a:rPr lang="es-MX" b="1" dirty="0" smtClean="0">
                <a:solidFill>
                  <a:srgbClr val="FFFF00"/>
                </a:solidFill>
              </a:rPr>
              <a:t> </a:t>
            </a:r>
            <a:r>
              <a:rPr lang="es-MX" b="1" dirty="0">
                <a:solidFill>
                  <a:srgbClr val="FFFF00"/>
                </a:solidFill>
              </a:rPr>
              <a:t>Windows </a:t>
            </a:r>
            <a:r>
              <a:rPr lang="es-MX" b="1" dirty="0" smtClean="0">
                <a:solidFill>
                  <a:srgbClr val="FFFF00"/>
                </a:solidFill>
              </a:rPr>
              <a:t>NT </a:t>
            </a:r>
            <a:r>
              <a:rPr lang="es-MX" b="1" dirty="0" err="1" smtClean="0">
                <a:solidFill>
                  <a:srgbClr val="FFFF00"/>
                </a:solidFill>
              </a:rPr>
              <a:t>Registry</a:t>
            </a:r>
            <a:r>
              <a:rPr lang="es-MX" b="1" dirty="0" smtClean="0">
                <a:solidFill>
                  <a:srgbClr val="FFFF00"/>
                </a:solidFill>
              </a:rPr>
              <a:t> File </a:t>
            </a:r>
            <a:r>
              <a:rPr lang="es-MX" b="1" dirty="0" err="1" smtClean="0">
                <a:solidFill>
                  <a:srgbClr val="FFFF00"/>
                </a:solidFill>
              </a:rPr>
              <a:t>Format</a:t>
            </a:r>
            <a:endParaRPr lang="es-MX" b="1" dirty="0">
              <a:solidFill>
                <a:srgbClr val="FFFF00"/>
              </a:solidFill>
            </a:endParaRPr>
          </a:p>
        </p:txBody>
      </p:sp>
    </p:spTree>
    <p:extLst>
      <p:ext uri="{BB962C8B-B14F-4D97-AF65-F5344CB8AC3E}">
        <p14:creationId xmlns:p14="http://schemas.microsoft.com/office/powerpoint/2010/main" val="265330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lstStyle/>
          <a:p>
            <a:r>
              <a:rPr lang="es-MX" dirty="0" smtClean="0">
                <a:solidFill>
                  <a:srgbClr val="FFFF00"/>
                </a:solidFill>
              </a:rPr>
              <a:t>Lo importante para entender es  lo siguiente. </a:t>
            </a:r>
          </a:p>
          <a:p>
            <a:r>
              <a:rPr lang="es-MX" i="1" dirty="0" smtClean="0">
                <a:solidFill>
                  <a:srgbClr val="FFFF00"/>
                </a:solidFill>
              </a:rPr>
              <a:t>Esta información pertenece a </a:t>
            </a:r>
            <a:r>
              <a:rPr lang="es-MX" i="1" dirty="0" err="1" smtClean="0">
                <a:solidFill>
                  <a:srgbClr val="FFFF00"/>
                </a:solidFill>
              </a:rPr>
              <a:t>herborx</a:t>
            </a:r>
            <a:endParaRPr lang="es-MX" i="1" dirty="0">
              <a:solidFill>
                <a:srgbClr val="FFFF00"/>
              </a:solidFill>
            </a:endParaRPr>
          </a:p>
        </p:txBody>
      </p:sp>
      <p:pic>
        <p:nvPicPr>
          <p:cNvPr id="1126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74287" y="1760422"/>
            <a:ext cx="3839549" cy="3816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913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normAutofit fontScale="92500" lnSpcReduction="10000"/>
          </a:bodyPr>
          <a:lstStyle/>
          <a:p>
            <a:pPr algn="just"/>
            <a:r>
              <a:rPr lang="es-MX" dirty="0" smtClean="0">
                <a:solidFill>
                  <a:srgbClr val="FFFF00"/>
                </a:solidFill>
              </a:rPr>
              <a:t>Lo interesante, es que vamos a sobre escribir. Pero pongamos atención de no equivocarnos de poner una instrucción por ejemplo que ocupa 2 bytes por otra que ocupa mas. Windows cantaría su canción favorita: “el programa a efectuado una operación no permitida”.</a:t>
            </a:r>
          </a:p>
          <a:p>
            <a:pPr algn="just"/>
            <a:r>
              <a:rPr lang="es-MX" dirty="0" smtClean="0">
                <a:solidFill>
                  <a:srgbClr val="FFFF00"/>
                </a:solidFill>
              </a:rPr>
              <a:t>Así que tenemos que cambiar el salto condiciona de 2 bytes por un salto incondicional de 2 bytes</a:t>
            </a:r>
            <a:endParaRPr lang="es-MX" dirty="0">
              <a:solidFill>
                <a:srgbClr val="FFFF00"/>
              </a:solidFill>
            </a:endParaRPr>
          </a:p>
        </p:txBody>
      </p:sp>
      <p:pic>
        <p:nvPicPr>
          <p:cNvPr id="1229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98521" y="2102087"/>
            <a:ext cx="4182958" cy="352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710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lstStyle/>
          <a:p>
            <a:r>
              <a:rPr lang="es-MX" dirty="0" smtClean="0">
                <a:solidFill>
                  <a:srgbClr val="FFFF00"/>
                </a:solidFill>
              </a:rPr>
              <a:t>Se observa que hay que cambiar  el 74 por EB</a:t>
            </a:r>
          </a:p>
          <a:p>
            <a:r>
              <a:rPr lang="es-MX" dirty="0" smtClean="0">
                <a:solidFill>
                  <a:srgbClr val="FFFF00"/>
                </a:solidFill>
              </a:rPr>
              <a:t>Tomar nota del offset ya que es donde esta el salto dentro del ejecutable</a:t>
            </a:r>
            <a:endParaRPr lang="es-MX" dirty="0">
              <a:solidFill>
                <a:srgbClr val="FFFF00"/>
              </a:solidFill>
            </a:endParaRPr>
          </a:p>
        </p:txBody>
      </p:sp>
      <p:pic>
        <p:nvPicPr>
          <p:cNvPr id="1331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95249" y="2936383"/>
            <a:ext cx="4535127" cy="115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296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lstStyle/>
          <a:p>
            <a:pPr algn="just"/>
            <a:r>
              <a:rPr lang="es-MX" dirty="0" smtClean="0">
                <a:solidFill>
                  <a:srgbClr val="FFFF00"/>
                </a:solidFill>
              </a:rPr>
              <a:t>Abramos REGEDIT con un editor hexadecimal y tendremos lo siguiente  en este caso se utilice ultraedit-32</a:t>
            </a:r>
            <a:endParaRPr lang="es-MX" dirty="0">
              <a:solidFill>
                <a:srgbClr val="FFFF00"/>
              </a:solidFill>
            </a:endParaRPr>
          </a:p>
        </p:txBody>
      </p:sp>
      <p:pic>
        <p:nvPicPr>
          <p:cNvPr id="14338"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97600" y="1959524"/>
            <a:ext cx="5384800" cy="380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73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normAutofit/>
          </a:bodyPr>
          <a:lstStyle/>
          <a:p>
            <a:r>
              <a:rPr lang="es-MX" sz="3200" dirty="0" smtClean="0">
                <a:solidFill>
                  <a:srgbClr val="FFFF00"/>
                </a:solidFill>
              </a:rPr>
              <a:t>Ir a la menú </a:t>
            </a:r>
            <a:r>
              <a:rPr lang="es-MX" sz="3200" dirty="0" smtClean="0">
                <a:solidFill>
                  <a:srgbClr val="FFFF00"/>
                </a:solidFill>
                <a:sym typeface="Wingdings" panose="05000000000000000000" pitchFamily="2" charset="2"/>
              </a:rPr>
              <a:t></a:t>
            </a:r>
            <a:r>
              <a:rPr lang="es-MX" sz="3200" dirty="0" smtClean="0">
                <a:solidFill>
                  <a:srgbClr val="FFFF00"/>
                </a:solidFill>
              </a:rPr>
              <a:t> buscar</a:t>
            </a:r>
            <a:r>
              <a:rPr lang="es-MX" sz="3200" dirty="0" smtClean="0">
                <a:solidFill>
                  <a:srgbClr val="FFFF00"/>
                </a:solidFill>
                <a:sym typeface="Wingdings" panose="05000000000000000000" pitchFamily="2" charset="2"/>
              </a:rPr>
              <a:t> ir a línea/pagina.</a:t>
            </a:r>
          </a:p>
          <a:p>
            <a:r>
              <a:rPr lang="es-MX" sz="3200" dirty="0" smtClean="0">
                <a:solidFill>
                  <a:srgbClr val="FFFF00"/>
                </a:solidFill>
                <a:sym typeface="Wingdings" panose="05000000000000000000" pitchFamily="2" charset="2"/>
              </a:rPr>
              <a:t>Poner la dirección de offset</a:t>
            </a:r>
            <a:endParaRPr lang="es-MX" sz="3200" dirty="0">
              <a:solidFill>
                <a:srgbClr val="FFFF00"/>
              </a:solidFill>
            </a:endParaRPr>
          </a:p>
        </p:txBody>
      </p:sp>
      <p:pic>
        <p:nvPicPr>
          <p:cNvPr id="15362"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18312" y="2663031"/>
            <a:ext cx="41433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943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half" idx="1"/>
          </p:nvPr>
        </p:nvSpPr>
        <p:spPr/>
        <p:txBody>
          <a:bodyPr/>
          <a:lstStyle/>
          <a:p>
            <a:pPr algn="just"/>
            <a:r>
              <a:rPr lang="es-MX" dirty="0" smtClean="0">
                <a:solidFill>
                  <a:srgbClr val="FFFF00"/>
                </a:solidFill>
              </a:rPr>
              <a:t>Cambiamos el 74 por EB y guardamos y ya esta la copia de REGEDIT, lo ejecutamos  y vamos a cambiar el valor de 1 por 0 del REGEDIT original o puede borrar el </a:t>
            </a:r>
            <a:r>
              <a:rPr lang="es-MX" dirty="0" err="1" smtClean="0">
                <a:solidFill>
                  <a:srgbClr val="FFFF00"/>
                </a:solidFill>
              </a:rPr>
              <a:t>DisableRegistryTools</a:t>
            </a:r>
            <a:endParaRPr lang="es-MX" dirty="0">
              <a:solidFill>
                <a:srgbClr val="FFFF00"/>
              </a:solidFill>
            </a:endParaRPr>
          </a:p>
        </p:txBody>
      </p:sp>
      <p:pic>
        <p:nvPicPr>
          <p:cNvPr id="1638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80200" y="1931831"/>
            <a:ext cx="4419600" cy="3554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7215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solidFill>
                  <a:srgbClr val="FFFF00"/>
                </a:solidFill>
              </a:rPr>
              <a:t>Referencias</a:t>
            </a:r>
            <a:endParaRPr lang="es-MX" dirty="0"/>
          </a:p>
        </p:txBody>
      </p:sp>
      <p:sp>
        <p:nvSpPr>
          <p:cNvPr id="3" name="2 Marcador de contenido"/>
          <p:cNvSpPr>
            <a:spLocks noGrp="1"/>
          </p:cNvSpPr>
          <p:nvPr>
            <p:ph sz="half" idx="1"/>
          </p:nvPr>
        </p:nvSpPr>
        <p:spPr>
          <a:xfrm>
            <a:off x="609600" y="1600206"/>
            <a:ext cx="10241280" cy="4525963"/>
          </a:xfrm>
        </p:spPr>
        <p:txBody>
          <a:bodyPr>
            <a:normAutofit lnSpcReduction="10000"/>
          </a:bodyPr>
          <a:lstStyle/>
          <a:p>
            <a:r>
              <a:rPr lang="es-MX" b="1" dirty="0">
                <a:solidFill>
                  <a:srgbClr val="FFFF00"/>
                </a:solidFill>
              </a:rPr>
              <a:t>Información obtenida de sitio Web de Microsoft: </a:t>
            </a:r>
            <a:endParaRPr lang="es-MX" b="1" dirty="0" smtClean="0">
              <a:solidFill>
                <a:srgbClr val="FFFF00"/>
              </a:solidFill>
            </a:endParaRPr>
          </a:p>
          <a:p>
            <a:pPr marL="0" indent="0">
              <a:buNone/>
            </a:pPr>
            <a:r>
              <a:rPr lang="es-MX" b="1" dirty="0" smtClean="0">
                <a:solidFill>
                  <a:srgbClr val="FFFF00"/>
                </a:solidFill>
              </a:rPr>
              <a:t>       http</a:t>
            </a:r>
            <a:r>
              <a:rPr lang="es-MX" b="1" dirty="0">
                <a:solidFill>
                  <a:srgbClr val="FFFF00"/>
                </a:solidFill>
              </a:rPr>
              <a:t>://</a:t>
            </a:r>
            <a:r>
              <a:rPr lang="es-MX" b="1" dirty="0" smtClean="0">
                <a:solidFill>
                  <a:srgbClr val="FFFF00"/>
                </a:solidFill>
              </a:rPr>
              <a:t>msdn2.microsoft.com/es-es/library/ms954395.aspx</a:t>
            </a:r>
          </a:p>
          <a:p>
            <a:pPr marL="0" indent="0">
              <a:buNone/>
            </a:pPr>
            <a:endParaRPr lang="es-MX" b="1" dirty="0">
              <a:solidFill>
                <a:srgbClr val="FFFF00"/>
              </a:solidFill>
            </a:endParaRPr>
          </a:p>
          <a:p>
            <a:endParaRPr lang="es-MX" b="1" dirty="0">
              <a:solidFill>
                <a:srgbClr val="FFFF00"/>
              </a:solidFill>
            </a:endParaRPr>
          </a:p>
          <a:p>
            <a:r>
              <a:rPr lang="es-MX" b="1" dirty="0">
                <a:solidFill>
                  <a:srgbClr val="FFFF00"/>
                </a:solidFill>
              </a:rPr>
              <a:t>Morgan, </a:t>
            </a:r>
            <a:r>
              <a:rPr lang="es-MX" b="1" dirty="0" smtClean="0">
                <a:solidFill>
                  <a:srgbClr val="FFFF00"/>
                </a:solidFill>
              </a:rPr>
              <a:t>2008  Timothy </a:t>
            </a:r>
            <a:r>
              <a:rPr lang="es-MX" b="1" dirty="0">
                <a:solidFill>
                  <a:srgbClr val="FFFF00"/>
                </a:solidFill>
              </a:rPr>
              <a:t>D. Morgan</a:t>
            </a:r>
          </a:p>
          <a:p>
            <a:pPr marL="0" indent="0">
              <a:buNone/>
            </a:pPr>
            <a:r>
              <a:rPr lang="es-MX" b="1" dirty="0" smtClean="0">
                <a:solidFill>
                  <a:srgbClr val="FFFF00"/>
                </a:solidFill>
              </a:rPr>
              <a:t>    </a:t>
            </a:r>
            <a:r>
              <a:rPr lang="es-MX" b="1" dirty="0" err="1" smtClean="0">
                <a:solidFill>
                  <a:srgbClr val="FFFF00"/>
                </a:solidFill>
              </a:rPr>
              <a:t>The</a:t>
            </a:r>
            <a:r>
              <a:rPr lang="es-MX" b="1" dirty="0" smtClean="0">
                <a:solidFill>
                  <a:srgbClr val="FFFF00"/>
                </a:solidFill>
              </a:rPr>
              <a:t> </a:t>
            </a:r>
            <a:r>
              <a:rPr lang="es-MX" b="1" dirty="0">
                <a:solidFill>
                  <a:srgbClr val="FFFF00"/>
                </a:solidFill>
              </a:rPr>
              <a:t>Windows NT </a:t>
            </a:r>
            <a:r>
              <a:rPr lang="es-MX" b="1" dirty="0" err="1">
                <a:solidFill>
                  <a:srgbClr val="FFFF00"/>
                </a:solidFill>
              </a:rPr>
              <a:t>Registry</a:t>
            </a:r>
            <a:r>
              <a:rPr lang="es-MX" b="1" dirty="0">
                <a:solidFill>
                  <a:srgbClr val="FFFF00"/>
                </a:solidFill>
              </a:rPr>
              <a:t> File </a:t>
            </a:r>
            <a:r>
              <a:rPr lang="es-MX" b="1" dirty="0" err="1" smtClean="0">
                <a:solidFill>
                  <a:srgbClr val="FFFF00"/>
                </a:solidFill>
              </a:rPr>
              <a:t>Format</a:t>
            </a:r>
            <a:endParaRPr lang="es-MX" b="1" dirty="0" smtClean="0">
              <a:solidFill>
                <a:srgbClr val="FFFF00"/>
              </a:solidFill>
            </a:endParaRPr>
          </a:p>
          <a:p>
            <a:pPr marL="0" indent="0">
              <a:buNone/>
            </a:pPr>
            <a:r>
              <a:rPr lang="es-MX" b="1" dirty="0" smtClean="0">
                <a:solidFill>
                  <a:srgbClr val="FFFF00"/>
                </a:solidFill>
              </a:rPr>
              <a:t>     ( </a:t>
            </a:r>
            <a:r>
              <a:rPr lang="es-MX" b="1" dirty="0">
                <a:solidFill>
                  <a:srgbClr val="FFFF00"/>
                </a:solidFill>
              </a:rPr>
              <a:t>Agosto de 2008 )</a:t>
            </a:r>
          </a:p>
          <a:p>
            <a:pPr marL="0" indent="0">
              <a:buNone/>
            </a:pPr>
            <a:r>
              <a:rPr lang="es-MX" b="1" dirty="0" smtClean="0">
                <a:solidFill>
                  <a:srgbClr val="FFFF00"/>
                </a:solidFill>
              </a:rPr>
              <a:t>     Disponible de:</a:t>
            </a:r>
          </a:p>
          <a:p>
            <a:pPr marL="0" indent="0">
              <a:buNone/>
            </a:pPr>
            <a:r>
              <a:rPr lang="es-MX" b="1" dirty="0" smtClean="0">
                <a:solidFill>
                  <a:srgbClr val="FFFF00"/>
                </a:solidFill>
              </a:rPr>
              <a:t>     http://www.sentinelchicken.com/research/registry_format/</a:t>
            </a:r>
          </a:p>
          <a:p>
            <a:endParaRPr lang="es-MX" b="1" dirty="0">
              <a:solidFill>
                <a:srgbClr val="FFFF00"/>
              </a:solidFill>
            </a:endParaRPr>
          </a:p>
          <a:p>
            <a:endParaRPr lang="es-MX" b="1" dirty="0">
              <a:solidFill>
                <a:srgbClr val="FFFF00"/>
              </a:solidFill>
            </a:endParaRPr>
          </a:p>
        </p:txBody>
      </p:sp>
    </p:spTree>
    <p:extLst>
      <p:ext uri="{BB962C8B-B14F-4D97-AF65-F5344CB8AC3E}">
        <p14:creationId xmlns:p14="http://schemas.microsoft.com/office/powerpoint/2010/main" val="172584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109826" y="1595295"/>
            <a:ext cx="10259213" cy="4058603"/>
          </a:xfrm>
        </p:spPr>
        <p:txBody>
          <a:bodyPr>
            <a:noAutofit/>
          </a:bodyPr>
          <a:lstStyle/>
          <a:p>
            <a:pPr algn="just"/>
            <a:r>
              <a:rPr lang="es-MX" sz="3200" dirty="0" smtClean="0">
                <a:solidFill>
                  <a:srgbClr val="FFFF00"/>
                </a:solidFill>
                <a:latin typeface="+mn-lt"/>
              </a:rPr>
              <a:t/>
            </a:r>
            <a:br>
              <a:rPr lang="es-MX" sz="3200" dirty="0" smtClean="0">
                <a:solidFill>
                  <a:srgbClr val="FFFF00"/>
                </a:solidFill>
                <a:latin typeface="+mn-lt"/>
              </a:rPr>
            </a:br>
            <a:r>
              <a:rPr lang="es-MX" sz="3200" dirty="0" smtClean="0">
                <a:solidFill>
                  <a:srgbClr val="FFFF00"/>
                </a:solidFill>
                <a:latin typeface="+mn-lt"/>
              </a:rPr>
              <a:t>El registro de Windows sirve como ubicación de almacenamiento principal para las configuraciones del sistema, además proporciona una gran cantidad de información</a:t>
            </a:r>
            <a:br>
              <a:rPr lang="es-MX" sz="3200" dirty="0" smtClean="0">
                <a:solidFill>
                  <a:srgbClr val="FFFF00"/>
                </a:solidFill>
                <a:latin typeface="+mn-lt"/>
              </a:rPr>
            </a:br>
            <a:r>
              <a:rPr lang="es-MX" sz="3200" dirty="0" smtClean="0">
                <a:solidFill>
                  <a:srgbClr val="FFFF00"/>
                </a:solidFill>
                <a:latin typeface="+mn-lt"/>
              </a:rPr>
              <a:t/>
            </a:r>
            <a:br>
              <a:rPr lang="es-MX" sz="3200" dirty="0" smtClean="0">
                <a:solidFill>
                  <a:srgbClr val="FFFF00"/>
                </a:solidFill>
                <a:latin typeface="+mn-lt"/>
              </a:rPr>
            </a:br>
            <a:r>
              <a:rPr lang="es-MX" sz="3200" dirty="0" smtClean="0">
                <a:solidFill>
                  <a:srgbClr val="FFFF00"/>
                </a:solidFill>
              </a:rPr>
              <a:t>Es posible usar el "Editor de Registro" para hacer cambios en las entradas de registro de la computadora, lo cual puede ser útil para solucionar problemas de hardware y eliminar virus.</a:t>
            </a:r>
            <a:br>
              <a:rPr lang="es-MX" sz="3200" dirty="0" smtClean="0">
                <a:solidFill>
                  <a:srgbClr val="FFFF00"/>
                </a:solidFill>
              </a:rPr>
            </a:br>
            <a:r>
              <a:rPr lang="es-MX" sz="3200" dirty="0" smtClean="0">
                <a:solidFill>
                  <a:srgbClr val="FFFF00"/>
                </a:solidFill>
              </a:rPr>
              <a:t/>
            </a:r>
            <a:br>
              <a:rPr lang="es-MX" sz="3200" dirty="0" smtClean="0">
                <a:solidFill>
                  <a:srgbClr val="FFFF00"/>
                </a:solidFill>
              </a:rPr>
            </a:br>
            <a:endParaRPr lang="es-MX" sz="3200" dirty="0">
              <a:solidFill>
                <a:srgbClr val="FFFF00"/>
              </a:solidFill>
              <a:latin typeface="+mn-lt"/>
            </a:endParaRPr>
          </a:p>
        </p:txBody>
      </p:sp>
      <p:sp>
        <p:nvSpPr>
          <p:cNvPr id="4" name="Rectángulo 3"/>
          <p:cNvSpPr/>
          <p:nvPr/>
        </p:nvSpPr>
        <p:spPr>
          <a:xfrm>
            <a:off x="4253542" y="328809"/>
            <a:ext cx="5190979" cy="830997"/>
          </a:xfrm>
          <a:prstGeom prst="rect">
            <a:avLst/>
          </a:prstGeom>
        </p:spPr>
        <p:txBody>
          <a:bodyPr wrap="square">
            <a:spAutoFit/>
          </a:bodyPr>
          <a:lstStyle/>
          <a:p>
            <a:r>
              <a:rPr lang="es-MX" sz="4800" dirty="0" smtClean="0">
                <a:solidFill>
                  <a:srgbClr val="FFFF00"/>
                </a:solidFill>
              </a:rPr>
              <a:t>¿Para que sirve?</a:t>
            </a:r>
            <a:endParaRPr lang="es-MX" sz="4800" dirty="0">
              <a:solidFill>
                <a:srgbClr val="FFFF00"/>
              </a:solidFill>
            </a:endParaRPr>
          </a:p>
        </p:txBody>
      </p:sp>
    </p:spTree>
    <p:extLst>
      <p:ext uri="{BB962C8B-B14F-4D97-AF65-F5344CB8AC3E}">
        <p14:creationId xmlns:p14="http://schemas.microsoft.com/office/powerpoint/2010/main" val="320786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95115" y="1282504"/>
            <a:ext cx="10658039" cy="4958936"/>
          </a:xfrm>
        </p:spPr>
        <p:txBody>
          <a:bodyPr>
            <a:noAutofit/>
          </a:bodyPr>
          <a:lstStyle/>
          <a:p>
            <a:pPr algn="just"/>
            <a:r>
              <a:rPr lang="es-MX" sz="2800" dirty="0" smtClean="0">
                <a:solidFill>
                  <a:srgbClr val="FFFF00"/>
                </a:solidFill>
                <a:latin typeface="+mn-lt"/>
              </a:rPr>
              <a:t>El registro de Windows está organizado en una estructura de árbol y es análogo a un sistema de archivos. Por ejemplo, los valores de registro son similares a los archivos en un sistema de archivos, ya que almacenan información de nombre y tipo para porciones discretas de datos sin procesar. </a:t>
            </a:r>
            <a:br>
              <a:rPr lang="es-MX" sz="2800" dirty="0" smtClean="0">
                <a:solidFill>
                  <a:srgbClr val="FFFF00"/>
                </a:solidFill>
                <a:latin typeface="+mn-lt"/>
              </a:rPr>
            </a:br>
            <a:r>
              <a:rPr lang="es-MX" sz="2800" dirty="0">
                <a:solidFill>
                  <a:srgbClr val="FFFF00"/>
                </a:solidFill>
                <a:latin typeface="+mn-lt"/>
              </a:rPr>
              <a:t/>
            </a:r>
            <a:br>
              <a:rPr lang="es-MX" sz="2800" dirty="0">
                <a:solidFill>
                  <a:srgbClr val="FFFF00"/>
                </a:solidFill>
                <a:latin typeface="+mn-lt"/>
              </a:rPr>
            </a:br>
            <a:endParaRPr lang="es-MX" sz="2800" dirty="0">
              <a:solidFill>
                <a:srgbClr val="FFFF00"/>
              </a:solidFill>
              <a:latin typeface="+mn-lt"/>
            </a:endParaRPr>
          </a:p>
        </p:txBody>
      </p:sp>
      <p:sp>
        <p:nvSpPr>
          <p:cNvPr id="4" name="Rectángulo 3"/>
          <p:cNvSpPr/>
          <p:nvPr/>
        </p:nvSpPr>
        <p:spPr>
          <a:xfrm>
            <a:off x="3494601" y="665463"/>
            <a:ext cx="5259068" cy="769441"/>
          </a:xfrm>
          <a:prstGeom prst="rect">
            <a:avLst/>
          </a:prstGeom>
        </p:spPr>
        <p:txBody>
          <a:bodyPr wrap="none">
            <a:spAutoFit/>
          </a:bodyPr>
          <a:lstStyle/>
          <a:p>
            <a:r>
              <a:rPr lang="es-MX" sz="4400" dirty="0">
                <a:solidFill>
                  <a:srgbClr val="FFFF00"/>
                </a:solidFill>
              </a:rPr>
              <a:t>E</a:t>
            </a:r>
            <a:r>
              <a:rPr lang="es-MX" sz="4400" dirty="0" smtClean="0">
                <a:solidFill>
                  <a:srgbClr val="FFFF00"/>
                </a:solidFill>
              </a:rPr>
              <a:t>structura del registro</a:t>
            </a:r>
            <a:endParaRPr lang="es-MX" sz="4400" dirty="0">
              <a:solidFill>
                <a:srgbClr val="FFFF00"/>
              </a:solidFill>
            </a:endParaRPr>
          </a:p>
        </p:txBody>
      </p:sp>
    </p:spTree>
    <p:extLst>
      <p:ext uri="{BB962C8B-B14F-4D97-AF65-F5344CB8AC3E}">
        <p14:creationId xmlns:p14="http://schemas.microsoft.com/office/powerpoint/2010/main" val="138513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96639" y="1708057"/>
            <a:ext cx="11225732" cy="3749039"/>
          </a:xfrm>
        </p:spPr>
        <p:txBody>
          <a:bodyPr>
            <a:noAutofit/>
          </a:bodyPr>
          <a:lstStyle/>
          <a:p>
            <a:pPr algn="just"/>
            <a:r>
              <a:rPr lang="es-MX" sz="2800" dirty="0" smtClean="0">
                <a:solidFill>
                  <a:srgbClr val="FFFF00"/>
                </a:solidFill>
                <a:latin typeface="+mn-lt"/>
              </a:rPr>
              <a:t>Al elegir una plataforma de prueba para determinar los cambios inducidos por las eliminaciones de clave y valor se podrían usar las herramientas estándar distribuidas con Windows (como regedit.exe y reg.exe)</a:t>
            </a:r>
            <a:br>
              <a:rPr lang="es-MX" sz="2800" dirty="0" smtClean="0">
                <a:solidFill>
                  <a:srgbClr val="FFFF00"/>
                </a:solidFill>
                <a:latin typeface="+mn-lt"/>
              </a:rPr>
            </a:br>
            <a:r>
              <a:rPr lang="es-MX" sz="2800" dirty="0">
                <a:solidFill>
                  <a:srgbClr val="FFFF00"/>
                </a:solidFill>
                <a:latin typeface="+mn-lt"/>
              </a:rPr>
              <a:t/>
            </a:r>
            <a:br>
              <a:rPr lang="es-MX" sz="2800" dirty="0">
                <a:solidFill>
                  <a:srgbClr val="FFFF00"/>
                </a:solidFill>
                <a:latin typeface="+mn-lt"/>
              </a:rPr>
            </a:br>
            <a:r>
              <a:rPr lang="es-MX" sz="2800" dirty="0" smtClean="0">
                <a:solidFill>
                  <a:srgbClr val="FFFF00"/>
                </a:solidFill>
                <a:latin typeface="+mn-lt"/>
              </a:rPr>
              <a:t>El enfoque tiene la ventaja de que es más probable simular escenarios del mundo real y permitiría probar los comportamientos de las herramientas comunes. </a:t>
            </a:r>
            <a:r>
              <a:rPr lang="es-MX" sz="2800" dirty="0" smtClean="0">
                <a:solidFill>
                  <a:srgbClr val="FFFF00"/>
                </a:solidFill>
              </a:rPr>
              <a:t/>
            </a:r>
            <a:br>
              <a:rPr lang="es-MX" sz="2800" dirty="0" smtClean="0">
                <a:solidFill>
                  <a:srgbClr val="FFFF00"/>
                </a:solidFill>
              </a:rPr>
            </a:br>
            <a:endParaRPr lang="es-MX" sz="2800" dirty="0">
              <a:solidFill>
                <a:srgbClr val="FFFF00"/>
              </a:solidFill>
              <a:latin typeface="+mn-lt"/>
            </a:endParaRPr>
          </a:p>
        </p:txBody>
      </p:sp>
      <p:sp>
        <p:nvSpPr>
          <p:cNvPr id="4" name="Rectángulo 3"/>
          <p:cNvSpPr/>
          <p:nvPr/>
        </p:nvSpPr>
        <p:spPr>
          <a:xfrm>
            <a:off x="3490931" y="543337"/>
            <a:ext cx="5088509" cy="707886"/>
          </a:xfrm>
          <a:prstGeom prst="rect">
            <a:avLst/>
          </a:prstGeom>
        </p:spPr>
        <p:txBody>
          <a:bodyPr wrap="none">
            <a:spAutoFit/>
          </a:bodyPr>
          <a:lstStyle/>
          <a:p>
            <a:r>
              <a:rPr lang="es-MX" sz="4000" dirty="0" smtClean="0">
                <a:solidFill>
                  <a:srgbClr val="FFFF00"/>
                </a:solidFill>
              </a:rPr>
              <a:t>Metodología de prueba</a:t>
            </a:r>
            <a:endParaRPr lang="es-MX" sz="4000" dirty="0">
              <a:solidFill>
                <a:srgbClr val="FFFF00"/>
              </a:solidFill>
            </a:endParaRPr>
          </a:p>
        </p:txBody>
      </p:sp>
      <p:sp>
        <p:nvSpPr>
          <p:cNvPr id="5" name="Rectángulo 4"/>
          <p:cNvSpPr/>
          <p:nvPr/>
        </p:nvSpPr>
        <p:spPr>
          <a:xfrm>
            <a:off x="3365088" y="6016543"/>
            <a:ext cx="8412480" cy="369332"/>
          </a:xfrm>
          <a:prstGeom prst="rect">
            <a:avLst/>
          </a:prstGeom>
        </p:spPr>
        <p:txBody>
          <a:bodyPr wrap="square">
            <a:spAutoFit/>
          </a:bodyPr>
          <a:lstStyle/>
          <a:p>
            <a:pPr algn="r"/>
            <a:r>
              <a:rPr lang="es-MX" b="1" dirty="0" smtClean="0">
                <a:solidFill>
                  <a:srgbClr val="FFFF00"/>
                </a:solidFill>
              </a:rPr>
              <a:t>Timothy </a:t>
            </a:r>
            <a:r>
              <a:rPr lang="es-MX" b="1" dirty="0">
                <a:solidFill>
                  <a:srgbClr val="FFFF00"/>
                </a:solidFill>
              </a:rPr>
              <a:t>D. </a:t>
            </a:r>
            <a:r>
              <a:rPr lang="es-MX" b="1" dirty="0" smtClean="0">
                <a:solidFill>
                  <a:srgbClr val="FFFF00"/>
                </a:solidFill>
              </a:rPr>
              <a:t>Morgan, 2008  </a:t>
            </a:r>
            <a:r>
              <a:rPr lang="es-MX" b="1" dirty="0" err="1" smtClean="0">
                <a:solidFill>
                  <a:srgbClr val="FFFF00"/>
                </a:solidFill>
              </a:rPr>
              <a:t>The</a:t>
            </a:r>
            <a:r>
              <a:rPr lang="es-MX" b="1" dirty="0" smtClean="0">
                <a:solidFill>
                  <a:srgbClr val="FFFF00"/>
                </a:solidFill>
              </a:rPr>
              <a:t> </a:t>
            </a:r>
            <a:r>
              <a:rPr lang="es-MX" b="1" dirty="0">
                <a:solidFill>
                  <a:srgbClr val="FFFF00"/>
                </a:solidFill>
              </a:rPr>
              <a:t>Windows </a:t>
            </a:r>
            <a:r>
              <a:rPr lang="es-MX" b="1" dirty="0" smtClean="0">
                <a:solidFill>
                  <a:srgbClr val="FFFF00"/>
                </a:solidFill>
              </a:rPr>
              <a:t>NT </a:t>
            </a:r>
            <a:r>
              <a:rPr lang="es-MX" b="1" dirty="0" err="1" smtClean="0">
                <a:solidFill>
                  <a:srgbClr val="FFFF00"/>
                </a:solidFill>
              </a:rPr>
              <a:t>Registry</a:t>
            </a:r>
            <a:r>
              <a:rPr lang="es-MX" b="1" dirty="0" smtClean="0">
                <a:solidFill>
                  <a:srgbClr val="FFFF00"/>
                </a:solidFill>
              </a:rPr>
              <a:t> File </a:t>
            </a:r>
            <a:r>
              <a:rPr lang="es-MX" b="1" dirty="0" err="1" smtClean="0">
                <a:solidFill>
                  <a:srgbClr val="FFFF00"/>
                </a:solidFill>
              </a:rPr>
              <a:t>Format</a:t>
            </a:r>
            <a:endParaRPr lang="es-MX" b="1" dirty="0">
              <a:solidFill>
                <a:srgbClr val="FFFF00"/>
              </a:solidFill>
            </a:endParaRPr>
          </a:p>
        </p:txBody>
      </p:sp>
    </p:spTree>
    <p:extLst>
      <p:ext uri="{BB962C8B-B14F-4D97-AF65-F5344CB8AC3E}">
        <p14:creationId xmlns:p14="http://schemas.microsoft.com/office/powerpoint/2010/main" val="151838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1 Título"/>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smtClean="0">
                <a:solidFill>
                  <a:srgbClr val="FFFF00"/>
                </a:solidFill>
              </a:rPr>
              <a:t>Hablemos de la restricción de seguridad</a:t>
            </a:r>
            <a:endParaRPr lang="es-MX" dirty="0">
              <a:solidFill>
                <a:srgbClr val="FFFF00"/>
              </a:solidFill>
            </a:endParaRPr>
          </a:p>
        </p:txBody>
      </p:sp>
      <p:sp>
        <p:nvSpPr>
          <p:cNvPr id="5" name="2 Marcador de contenido"/>
          <p:cNvSpPr txBox="1">
            <a:spLocks/>
          </p:cNvSpPr>
          <p:nvPr/>
        </p:nvSpPr>
        <p:spPr>
          <a:xfrm>
            <a:off x="609600" y="1600206"/>
            <a:ext cx="10972800" cy="452596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r>
              <a:rPr lang="es-MX" sz="2800" dirty="0" smtClean="0">
                <a:solidFill>
                  <a:srgbClr val="FFFF00"/>
                </a:solidFill>
              </a:rPr>
              <a:t>Windows permite controlar la ejecución de algunos programas colocando ciertos valores en el registro  de Windows.</a:t>
            </a:r>
          </a:p>
          <a:p>
            <a:pPr algn="just"/>
            <a:endParaRPr lang="es-MX" sz="2800" dirty="0" smtClean="0">
              <a:solidFill>
                <a:srgbClr val="FFFF00"/>
              </a:solidFill>
            </a:endParaRPr>
          </a:p>
          <a:p>
            <a:pPr algn="just"/>
            <a:r>
              <a:rPr lang="es-MX" sz="2800" dirty="0" smtClean="0">
                <a:solidFill>
                  <a:srgbClr val="FFFF00"/>
                </a:solidFill>
              </a:rPr>
              <a:t>Cuando ejecutamos un programa este primero comprueba los valores del registro de Windows, </a:t>
            </a:r>
            <a:r>
              <a:rPr lang="es-MX" sz="2800" b="1" dirty="0" smtClean="0">
                <a:solidFill>
                  <a:srgbClr val="FFFF00"/>
                </a:solidFill>
              </a:rPr>
              <a:t>si en registro existe tal valor</a:t>
            </a:r>
            <a:r>
              <a:rPr lang="es-MX" sz="2800" dirty="0" smtClean="0">
                <a:solidFill>
                  <a:srgbClr val="FFFF00"/>
                </a:solidFill>
              </a:rPr>
              <a:t> el programa negara a ejecutarse </a:t>
            </a:r>
            <a:r>
              <a:rPr lang="es-MX" sz="2800" b="1" dirty="0" smtClean="0">
                <a:solidFill>
                  <a:srgbClr val="FFFF00"/>
                </a:solidFill>
              </a:rPr>
              <a:t>de lo contrario si existe el otro valor </a:t>
            </a:r>
            <a:r>
              <a:rPr lang="es-MX" sz="2800" dirty="0" smtClean="0">
                <a:solidFill>
                  <a:srgbClr val="FFFF00"/>
                </a:solidFill>
              </a:rPr>
              <a:t>se ejecutara sin problemas.</a:t>
            </a:r>
          </a:p>
          <a:p>
            <a:pPr algn="just"/>
            <a:endParaRPr lang="es-MX" sz="2800" dirty="0" smtClean="0">
              <a:solidFill>
                <a:srgbClr val="FFFF00"/>
              </a:solidFill>
            </a:endParaRPr>
          </a:p>
          <a:p>
            <a:pPr algn="just"/>
            <a:r>
              <a:rPr lang="es-MX" sz="2800" dirty="0" smtClean="0">
                <a:solidFill>
                  <a:srgbClr val="FFFF00"/>
                </a:solidFill>
              </a:rPr>
              <a:t>En esto consisten las restricciones de seguridad.</a:t>
            </a:r>
            <a:r>
              <a:rPr lang="es-MX" sz="2800" b="1" dirty="0" smtClean="0">
                <a:solidFill>
                  <a:srgbClr val="FFFF00"/>
                </a:solidFill>
              </a:rPr>
              <a:t> Dicen que se trata de un sistema poco efectivo </a:t>
            </a:r>
            <a:r>
              <a:rPr lang="es-MX" sz="2800" dirty="0" smtClean="0">
                <a:solidFill>
                  <a:srgbClr val="FFFF00"/>
                </a:solidFill>
              </a:rPr>
              <a:t>que resulta muy fácil de saltar</a:t>
            </a:r>
            <a:endParaRPr lang="es-MX" sz="2800" dirty="0">
              <a:solidFill>
                <a:srgbClr val="FFFF00"/>
              </a:solidFill>
            </a:endParaRPr>
          </a:p>
        </p:txBody>
      </p:sp>
    </p:spTree>
    <p:extLst>
      <p:ext uri="{BB962C8B-B14F-4D97-AF65-F5344CB8AC3E}">
        <p14:creationId xmlns:p14="http://schemas.microsoft.com/office/powerpoint/2010/main" val="77685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1 Título"/>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smtClean="0">
                <a:solidFill>
                  <a:srgbClr val="FFFF00"/>
                </a:solidFill>
              </a:rPr>
              <a:t>El truco esta…</a:t>
            </a:r>
            <a:endParaRPr lang="es-MX" dirty="0">
              <a:solidFill>
                <a:srgbClr val="FFFF00"/>
              </a:solidFill>
            </a:endParaRPr>
          </a:p>
        </p:txBody>
      </p:sp>
      <p:sp>
        <p:nvSpPr>
          <p:cNvPr id="5" name="2 Marcador de contenido"/>
          <p:cNvSpPr txBox="1">
            <a:spLocks/>
          </p:cNvSpPr>
          <p:nvPr/>
        </p:nvSpPr>
        <p:spPr>
          <a:xfrm>
            <a:off x="609600" y="1600206"/>
            <a:ext cx="109728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r>
              <a:rPr lang="es-MX" dirty="0" smtClean="0">
                <a:solidFill>
                  <a:srgbClr val="FFFF00"/>
                </a:solidFill>
              </a:rPr>
              <a:t>Que es el propio programa el que comprueba  si eso valores existen en el registro de Windows. Aquí esta el punto débil: si hacemos que el programa no compruebe nada, la restricción será inútil</a:t>
            </a:r>
            <a:endParaRPr lang="es-MX" dirty="0">
              <a:solidFill>
                <a:srgbClr val="FFFF00"/>
              </a:solidFill>
            </a:endParaRPr>
          </a:p>
        </p:txBody>
      </p:sp>
    </p:spTree>
    <p:extLst>
      <p:ext uri="{BB962C8B-B14F-4D97-AF65-F5344CB8AC3E}">
        <p14:creationId xmlns:p14="http://schemas.microsoft.com/office/powerpoint/2010/main" val="313262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1 Título"/>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smtClean="0">
                <a:solidFill>
                  <a:srgbClr val="FFFF00"/>
                </a:solidFill>
              </a:rPr>
              <a:t>Manos a la obra</a:t>
            </a:r>
            <a:endParaRPr lang="es-MX" dirty="0">
              <a:solidFill>
                <a:srgbClr val="FFFF00"/>
              </a:solidFill>
            </a:endParaRPr>
          </a:p>
        </p:txBody>
      </p:sp>
      <p:sp>
        <p:nvSpPr>
          <p:cNvPr id="5" name="2 Marcador de contenido"/>
          <p:cNvSpPr txBox="1">
            <a:spLocks/>
          </p:cNvSpPr>
          <p:nvPr/>
        </p:nvSpPr>
        <p:spPr>
          <a:xfrm>
            <a:off x="609600" y="1600206"/>
            <a:ext cx="109728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s-MX" dirty="0" smtClean="0">
                <a:solidFill>
                  <a:srgbClr val="FFFF00"/>
                </a:solidFill>
              </a:rPr>
              <a:t>Primero vamos a darle valor a REGEDIT para que no pueda ser ejecutado y de esta manera nadie podrá cambiar nuestro registro de Windows </a:t>
            </a:r>
          </a:p>
          <a:p>
            <a:pPr algn="just"/>
            <a:endParaRPr lang="es-MX" dirty="0" smtClean="0">
              <a:solidFill>
                <a:srgbClr val="FFFF00"/>
              </a:solidFill>
            </a:endParaRPr>
          </a:p>
          <a:p>
            <a:pPr marL="457200" indent="-457200" algn="just">
              <a:buFont typeface="Arial" panose="020B0604020202020204" pitchFamily="34" charset="0"/>
              <a:buChar char="•"/>
            </a:pPr>
            <a:r>
              <a:rPr lang="es-MX" dirty="0" smtClean="0">
                <a:solidFill>
                  <a:srgbClr val="FFFF00"/>
                </a:solidFill>
              </a:rPr>
              <a:t>Segundo, veremos como eludir esta protección</a:t>
            </a:r>
            <a:endParaRPr lang="es-MX" dirty="0">
              <a:solidFill>
                <a:srgbClr val="FFFF00"/>
              </a:solidFill>
            </a:endParaRPr>
          </a:p>
        </p:txBody>
      </p:sp>
    </p:spTree>
    <p:extLst>
      <p:ext uri="{BB962C8B-B14F-4D97-AF65-F5344CB8AC3E}">
        <p14:creationId xmlns:p14="http://schemas.microsoft.com/office/powerpoint/2010/main" val="298506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solidFill>
                  <a:srgbClr val="FFFF00"/>
                </a:solidFill>
              </a:rPr>
              <a:t>Comencemos </a:t>
            </a:r>
            <a:endParaRPr lang="es-MX" dirty="0">
              <a:solidFill>
                <a:srgbClr val="FFFF00"/>
              </a:solidFill>
            </a:endParaRPr>
          </a:p>
        </p:txBody>
      </p:sp>
      <p:sp>
        <p:nvSpPr>
          <p:cNvPr id="3" name="2 Marcador de contenido"/>
          <p:cNvSpPr>
            <a:spLocks noGrp="1"/>
          </p:cNvSpPr>
          <p:nvPr>
            <p:ph sz="half" idx="1"/>
          </p:nvPr>
        </p:nvSpPr>
        <p:spPr/>
        <p:txBody>
          <a:bodyPr/>
          <a:lstStyle/>
          <a:p>
            <a:r>
              <a:rPr lang="es-MX" dirty="0" smtClean="0">
                <a:solidFill>
                  <a:srgbClr val="FFFF00"/>
                </a:solidFill>
              </a:rPr>
              <a:t>Abrir el REGEDIT</a:t>
            </a:r>
            <a:endParaRPr lang="es-MX" dirty="0">
              <a:solidFill>
                <a:srgbClr val="FFFF00"/>
              </a:solidFill>
            </a:endParaRPr>
          </a:p>
        </p:txBody>
      </p:sp>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37161" y="2388437"/>
            <a:ext cx="5022759" cy="289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8044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344</TotalTime>
  <Words>830</Words>
  <Application>Microsoft Office PowerPoint</Application>
  <PresentationFormat>Panorámica</PresentationFormat>
  <Paragraphs>79</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Wingdings</vt:lpstr>
      <vt:lpstr>Tema de Office</vt:lpstr>
      <vt:lpstr>El Registro de Windows</vt:lpstr>
      <vt:lpstr>  El registro de Windows almacena una amplia variedad de información, incluidas las configuraciones centrales del sistema , la configuración específica del usuario, la información sobre las aplicaciones instaladas y las credenciales del usuario.   Además, cada clave de registro registra una marca de tiempo cuando se modifica, lo que puede ayudar en la reconstrucción de eventos.   Esto hace que el registro de Windows sea un recurso crítico para las investigaciones digitales realizadas contra la plataforma de Windows. </vt:lpstr>
      <vt:lpstr> El registro de Windows sirve como ubicación de almacenamiento principal para las configuraciones del sistema, además proporciona una gran cantidad de información  Es posible usar el "Editor de Registro" para hacer cambios en las entradas de registro de la computadora, lo cual puede ser útil para solucionar problemas de hardware y eliminar virus.  </vt:lpstr>
      <vt:lpstr>El registro de Windows está organizado en una estructura de árbol y es análogo a un sistema de archivos. Por ejemplo, los valores de registro son similares a los archivos en un sistema de archivos, ya que almacenan información de nombre y tipo para porciones discretas de datos sin procesar.   </vt:lpstr>
      <vt:lpstr>Al elegir una plataforma de prueba para determinar los cambios inducidos por las eliminaciones de clave y valor se podrían usar las herramientas estándar distribuidas con Windows (como regedit.exe y reg.exe)  El enfoque tiene la ventaja de que es más probable simular escenarios del mundo real y permitiría probar los comportamientos de las herramientas comunes.  </vt:lpstr>
      <vt:lpstr>Presentación de PowerPoint</vt:lpstr>
      <vt:lpstr>Presentación de PowerPoint</vt:lpstr>
      <vt:lpstr>Presentación de PowerPoint</vt:lpstr>
      <vt:lpstr>Comencemos </vt:lpstr>
      <vt:lpstr>Presentación de PowerPoint</vt:lpstr>
      <vt:lpstr>Presentación de PowerPoint</vt:lpstr>
      <vt:lpstr>Presentación de PowerPoint</vt:lpstr>
      <vt:lpstr>Valor DWORD</vt:lpstr>
      <vt:lpstr>Presentación de PowerPoint</vt:lpstr>
      <vt:lpstr>Presentación de PowerPoint</vt:lpstr>
      <vt:lpstr>Segundo punto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registro de Windows</dc:title>
  <dc:creator>compaq</dc:creator>
  <cp:lastModifiedBy>sony1</cp:lastModifiedBy>
  <cp:revision>45</cp:revision>
  <dcterms:created xsi:type="dcterms:W3CDTF">2019-11-17T00:07:00Z</dcterms:created>
  <dcterms:modified xsi:type="dcterms:W3CDTF">2019-11-21T08:08:55Z</dcterms:modified>
</cp:coreProperties>
</file>