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9" r:id="rId3"/>
    <p:sldId id="258" r:id="rId4"/>
    <p:sldId id="257"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7" r:id="rId19"/>
    <p:sldId id="278" r:id="rId20"/>
    <p:sldId id="279" r:id="rId21"/>
    <p:sldId id="280" r:id="rId22"/>
    <p:sldId id="281" r:id="rId23"/>
    <p:sldId id="282" r:id="rId24"/>
    <p:sldId id="264" r:id="rId25"/>
    <p:sldId id="263" r:id="rId26"/>
    <p:sldId id="283" r:id="rId27"/>
    <p:sldId id="284" r:id="rId28"/>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667" autoAdjust="0"/>
  </p:normalViewPr>
  <p:slideViewPr>
    <p:cSldViewPr>
      <p:cViewPr varScale="1">
        <p:scale>
          <a:sx n="68" d="100"/>
          <a:sy n="68" d="100"/>
        </p:scale>
        <p:origin x="-223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F45B38-D4FD-4AD3-8144-456A219595A9}" type="datetimeFigureOut">
              <a:rPr lang="sv-SE" smtClean="0"/>
              <a:pPr/>
              <a:t>2011-06-09</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DD6EF-D13D-4A0E-B1EA-269509895324}"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In</a:t>
            </a:r>
            <a:r>
              <a:rPr lang="sv-SE" baseline="0" dirty="0" smtClean="0"/>
              <a:t> todays presentation, you will learn what Java 7, and to some extent Java 8 will mean do you.</a:t>
            </a:r>
          </a:p>
          <a:p>
            <a:r>
              <a:rPr lang="sv-SE" baseline="0" dirty="0" smtClean="0"/>
              <a:t>What ”You” means can differ a bit, so I have grouped different ”You”s in 3 groups – IT professionals, Non java developers and Java developers. Not surprising, the Java Developer part will get the most slides. </a:t>
            </a:r>
          </a:p>
          <a:p>
            <a:r>
              <a:rPr lang="sv-SE" baseline="0" dirty="0" smtClean="0"/>
              <a:t>Finally, I will speak a little about the Oracle specific parts of the Java SE world. </a:t>
            </a:r>
            <a:endParaRPr lang="sv-SE" dirty="0"/>
          </a:p>
        </p:txBody>
      </p:sp>
      <p:sp>
        <p:nvSpPr>
          <p:cNvPr id="4" name="Slide Number Placeholder 3"/>
          <p:cNvSpPr>
            <a:spLocks noGrp="1"/>
          </p:cNvSpPr>
          <p:nvPr>
            <p:ph type="sldNum" sz="quarter" idx="10"/>
          </p:nvPr>
        </p:nvSpPr>
        <p:spPr/>
        <p:txBody>
          <a:bodyPr/>
          <a:lstStyle/>
          <a:p>
            <a:fld id="{376DD6EF-D13D-4A0E-B1EA-269509895324}" type="slidenum">
              <a:rPr lang="sv-SE" smtClean="0"/>
              <a:pPr/>
              <a:t>2</a:t>
            </a:fld>
            <a:endParaRPr lang="sv-S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sv-SE" dirty="0" smtClean="0">
                <a:latin typeface="Arial" charset="0"/>
              </a:rPr>
              <a:t>You</a:t>
            </a:r>
            <a:r>
              <a:rPr lang="sv-SE" baseline="0" dirty="0" smtClean="0">
                <a:latin typeface="Arial" charset="0"/>
              </a:rPr>
              <a:t> will be able to use underscores in your literals, and we are introducing the binary literal.</a:t>
            </a:r>
          </a:p>
          <a:p>
            <a:r>
              <a:rPr lang="sv-SE" baseline="0" dirty="0" smtClean="0">
                <a:latin typeface="Arial" charset="0"/>
              </a:rPr>
              <a:t>It will not change your life, but it may make your constants a little more easy to read. </a:t>
            </a:r>
          </a:p>
          <a:p>
            <a:endParaRPr lang="sv-SE" baseline="0"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sv-SE" dirty="0" smtClean="0">
                <a:latin typeface="Arial" charset="0"/>
              </a:rPr>
              <a:t>Slightly</a:t>
            </a:r>
            <a:r>
              <a:rPr lang="sv-SE" baseline="0" dirty="0" smtClean="0">
                <a:latin typeface="Arial" charset="0"/>
              </a:rPr>
              <a:t> bigger news – You will be able to catch multiple exception types in a single catch clause. </a:t>
            </a:r>
          </a:p>
          <a:p>
            <a:r>
              <a:rPr lang="sv-SE" baseline="0" dirty="0" smtClean="0">
                <a:latin typeface="Arial" charset="0"/>
              </a:rPr>
              <a:t>&lt;Leave people time to read the code&gt;</a:t>
            </a:r>
          </a:p>
          <a:p>
            <a:r>
              <a:rPr lang="sv-SE" baseline="0" dirty="0" smtClean="0">
                <a:latin typeface="Arial" charset="0"/>
              </a:rPr>
              <a:t>To the left – Old style catch. It was either this, or you could try catching a common super class, but this would be inexact and could lead a whole new bag of problems.</a:t>
            </a:r>
          </a:p>
          <a:p>
            <a:r>
              <a:rPr lang="sv-SE" dirty="0" smtClean="0">
                <a:latin typeface="Arial" charset="0"/>
              </a:rPr>
              <a:t>To</a:t>
            </a:r>
            <a:r>
              <a:rPr lang="sv-SE" baseline="0" dirty="0" smtClean="0">
                <a:latin typeface="Arial" charset="0"/>
              </a:rPr>
              <a:t> the right – Java 7 style. Using the ”Or” operator in the catch clause you can catch multiple exception types.</a:t>
            </a:r>
            <a:endParaRPr lang="sv-SE"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en-US" noProof="0" dirty="0" smtClean="0">
                <a:latin typeface="Arial" charset="0"/>
              </a:rPr>
              <a:t>I</a:t>
            </a:r>
            <a:r>
              <a:rPr lang="en-US" baseline="0" noProof="0" dirty="0" smtClean="0">
                <a:latin typeface="Arial" charset="0"/>
              </a:rPr>
              <a:t> know you have been annoyed about this one. Having to retype the type on both sides of the initialization. </a:t>
            </a:r>
          </a:p>
          <a:p>
            <a:r>
              <a:rPr lang="en-US" baseline="0" noProof="0" dirty="0" smtClean="0">
                <a:latin typeface="Arial" charset="0"/>
              </a:rPr>
              <a:t>With the diamond operator, you can write a little less boilerplate code. </a:t>
            </a:r>
          </a:p>
          <a:p>
            <a:r>
              <a:rPr lang="en-US" baseline="0" noProof="0" dirty="0" smtClean="0">
                <a:latin typeface="Arial" charset="0"/>
              </a:rPr>
              <a:t>More readable code, less boilerplate and hopefully one less place to introduce a bug.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sv-SE" dirty="0" smtClean="0">
                <a:latin typeface="Arial" charset="0"/>
              </a:rPr>
              <a:t>Try with Resources.</a:t>
            </a:r>
          </a:p>
          <a:p>
            <a:r>
              <a:rPr lang="sv-SE" dirty="0" smtClean="0">
                <a:latin typeface="Arial" charset="0"/>
              </a:rPr>
              <a:t>There</a:t>
            </a:r>
            <a:r>
              <a:rPr lang="sv-SE" baseline="0" dirty="0" smtClean="0">
                <a:latin typeface="Arial" charset="0"/>
              </a:rPr>
              <a:t> are a number of resources, dabase connections, file handles, output streams, that you want to close once you are done using them. If you forget to do this, it typically leads to very bad things for your system.</a:t>
            </a:r>
          </a:p>
          <a:p>
            <a:r>
              <a:rPr lang="sv-SE" baseline="0" dirty="0" smtClean="0">
                <a:latin typeface="Arial" charset="0"/>
              </a:rPr>
              <a:t>You must also ensure that the resource is closed if you get an error, if an exception is thrown. </a:t>
            </a:r>
          </a:p>
          <a:p>
            <a:r>
              <a:rPr lang="sv-SE" baseline="0" dirty="0" smtClean="0">
                <a:latin typeface="Arial" charset="0"/>
              </a:rPr>
              <a:t>One of the best patterns for this was to have a try clause where the resource was opened, and the in a ”finally” clause it would be closed. Good way of solving it, if you only remembered to always add the finally clause. Well, you always did, but your colleagues...</a:t>
            </a:r>
          </a:p>
          <a:p>
            <a:r>
              <a:rPr lang="sv-SE" baseline="0" dirty="0" smtClean="0">
                <a:latin typeface="Arial" charset="0"/>
              </a:rPr>
              <a:t>Try-with-resources can be seen as a syntactic sugar for that pattern. If your resource implements the ”autoclosable” interface, you can add the resource directly to your try clause, and it will be automatically closed for you before the try exits. </a:t>
            </a:r>
          </a:p>
          <a:p>
            <a:r>
              <a:rPr lang="sv-SE" baseline="0" dirty="0" smtClean="0">
                <a:latin typeface="Arial" charset="0"/>
              </a:rPr>
              <a:t>Less bugs, clearer code. Whats not to like?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dirty="0" smtClean="0"/>
              <a:t>All you have noticed that processors are</a:t>
            </a:r>
            <a:r>
              <a:rPr lang="en-US" baseline="0" dirty="0" smtClean="0"/>
              <a:t> getting more cores, but not really getting any faster, right?</a:t>
            </a:r>
          </a:p>
          <a:p>
            <a:pPr eaLnBrk="1" hangingPunct="1"/>
            <a:r>
              <a:rPr lang="en-US" baseline="0" dirty="0" smtClean="0"/>
              <a:t>In general this is probably a good thing. Well, no matter what you and I think of it, it’s a fact so there you are. </a:t>
            </a:r>
          </a:p>
          <a:p>
            <a:pPr eaLnBrk="1" hangingPunct="1"/>
            <a:r>
              <a:rPr lang="en-US" baseline="0" dirty="0" smtClean="0"/>
              <a:t>To use these increasing numbers of cores, future programs needs to be parallelized.  Parallelized programming leads to more bugs than memory management led to in the days before automatic garbage collection. Its difficult in just about any language, and Java is not one of the easiest languages for this. </a:t>
            </a:r>
          </a:p>
          <a:p>
            <a:pPr eaLnBrk="1" hangingPunct="1"/>
            <a:endParaRPr lang="en-US" baseline="0" dirty="0" smtClean="0"/>
          </a:p>
          <a:p>
            <a:pPr eaLnBrk="1" hangingPunct="1"/>
            <a:r>
              <a:rPr lang="en-US" baseline="0" dirty="0" smtClean="0"/>
              <a:t>JSR 166y introduces a </a:t>
            </a:r>
            <a:r>
              <a:rPr lang="en-US" dirty="0" smtClean="0"/>
              <a:t>Framework for automating parallel divide-and-conquer.</a:t>
            </a:r>
            <a:r>
              <a:rPr lang="en-US" baseline="0" dirty="0" smtClean="0"/>
              <a:t> The </a:t>
            </a:r>
            <a:r>
              <a:rPr lang="en-US" dirty="0" smtClean="0">
                <a:ea typeface="ＭＳ Ｐゴシック" charset="-128"/>
              </a:rPr>
              <a:t>programmer specifies problem decomposition, and the framework does the rest. </a:t>
            </a:r>
          </a:p>
          <a:p>
            <a:pPr eaLnBrk="1" hangingPunct="1"/>
            <a:r>
              <a:rPr lang="en-US" dirty="0" smtClean="0"/>
              <a:t>It will give automatic load balancing across dozens or hundreds of cores,</a:t>
            </a:r>
            <a:r>
              <a:rPr lang="en-US" baseline="0" dirty="0" smtClean="0"/>
              <a:t> and is </a:t>
            </a:r>
            <a:r>
              <a:rPr lang="en-US" dirty="0" smtClean="0"/>
              <a:t>suitable for many searching, sorting, and computational problems.</a:t>
            </a:r>
          </a:p>
          <a:p>
            <a:pPr eaLnBrk="1" hangingPunct="1"/>
            <a:endParaRPr lang="en-US" dirty="0" smtClean="0"/>
          </a:p>
          <a:p>
            <a:pPr eaLnBrk="1" hangingPunct="1"/>
            <a:r>
              <a:rPr lang="en-US" dirty="0" smtClean="0"/>
              <a:t>It will not solve</a:t>
            </a:r>
            <a:r>
              <a:rPr lang="en-US" baseline="0" dirty="0" smtClean="0"/>
              <a:t> all of your problems today, but it’s a good start, and I would expect to see more Java innovation in this direction. </a:t>
            </a:r>
            <a:endParaRPr lang="en-US" dirty="0" smtClean="0"/>
          </a:p>
          <a:p>
            <a:endParaRPr lang="sv-SE"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r>
              <a:rPr lang="sv-SE" dirty="0" smtClean="0">
                <a:latin typeface="Arial" charset="0"/>
              </a:rPr>
              <a:t>JSR</a:t>
            </a:r>
            <a:r>
              <a:rPr lang="sv-SE" baseline="0" dirty="0" smtClean="0">
                <a:latin typeface="Arial" charset="0"/>
              </a:rPr>
              <a:t> 203 gives us a long awaited NIO update.</a:t>
            </a:r>
          </a:p>
          <a:p>
            <a:r>
              <a:rPr lang="sv-SE" baseline="0" dirty="0" smtClean="0">
                <a:latin typeface="Arial" charset="0"/>
              </a:rPr>
              <a:t>Among other things, you will get a filesystem provider for ZIP and JAR archives, so you can handle them just as you would an extra drive. </a:t>
            </a:r>
          </a:p>
          <a:p>
            <a:r>
              <a:rPr lang="sv-SE" baseline="0" dirty="0" smtClean="0">
                <a:latin typeface="Arial" charset="0"/>
              </a:rPr>
              <a:t>Support for new protocols, </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latin typeface="Arial" charset="0"/>
              </a:rPr>
              <a:t>SCTP is used in Solaris</a:t>
            </a:r>
          </a:p>
          <a:p>
            <a:pPr algn="just"/>
            <a:r>
              <a:rPr lang="sv-SE" dirty="0" smtClean="0">
                <a:latin typeface="Arial" charset="0"/>
              </a:rPr>
              <a:t>SDP is an Infiniband protocol.</a:t>
            </a:r>
            <a:r>
              <a:rPr lang="sv-SE" baseline="0" dirty="0" smtClean="0">
                <a:latin typeface="Arial" charset="0"/>
              </a:rPr>
              <a:t>  As an aside – The Exadata, and the coming Exalogic machines run Infiniband. Just saying. </a:t>
            </a:r>
          </a:p>
          <a:p>
            <a:endParaRPr lang="sv-SE" dirty="0" smtClean="0">
              <a:latin typeface="Arial" charset="0"/>
            </a:endParaRPr>
          </a:p>
          <a:p>
            <a:r>
              <a:rPr lang="sv-SE" dirty="0" smtClean="0">
                <a:latin typeface="Arial" charset="0"/>
              </a:rPr>
              <a:t>You will be able to use Redirection for sub process, redirecting stdout and stderr for that sub process</a:t>
            </a:r>
            <a:r>
              <a:rPr lang="sv-SE" baseline="0" dirty="0" smtClean="0">
                <a:latin typeface="Arial" charset="0"/>
              </a:rPr>
              <a:t> only.</a:t>
            </a:r>
          </a:p>
          <a:p>
            <a:endParaRPr lang="sv-SE" baseline="0" dirty="0" smtClean="0">
              <a:latin typeface="Arial" charset="0"/>
            </a:endParaRPr>
          </a:p>
          <a:p>
            <a:r>
              <a:rPr lang="sv-SE" dirty="0" smtClean="0">
                <a:latin typeface="Arial" charset="0"/>
              </a:rPr>
              <a:t>Better use of the Windows</a:t>
            </a:r>
            <a:r>
              <a:rPr lang="sv-SE" baseline="0" dirty="0" smtClean="0">
                <a:latin typeface="Arial" charset="0"/>
              </a:rPr>
              <a:t> vista IPv6 stack.</a:t>
            </a:r>
          </a:p>
          <a:p>
            <a:endParaRPr lang="sv-SE" baseline="0" dirty="0" smtClean="0">
              <a:latin typeface="Arial" charset="0"/>
            </a:endParaRPr>
          </a:p>
          <a:p>
            <a:r>
              <a:rPr lang="sv-SE" dirty="0" smtClean="0">
                <a:latin typeface="Arial" charset="0"/>
              </a:rPr>
              <a:t>The</a:t>
            </a:r>
            <a:r>
              <a:rPr lang="sv-SE" baseline="0" dirty="0" smtClean="0">
                <a:latin typeface="Arial" charset="0"/>
              </a:rPr>
              <a:t> first of the things taken from the JRockit side of the house – an enhanced JMX agent. The current implementation has issues if you wish to use it through a firewall. The negotiation port is predictable, so you can open your firewall to that port, but once the negotiation is done, communication will take place over a different port, and there is no simple way to predict or configure which. So you could chose between opening all ports, which kind of defeated the purpose of a firewall, or you could write your own JMX agent. This was ”easy” according to our devs, but we felt it wasnt a good use of your time to do what we should have done for you.</a:t>
            </a:r>
            <a:endParaRPr lang="sv-SE"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en-US" noProof="0" dirty="0" smtClean="0">
                <a:latin typeface="Arial" charset="0"/>
              </a:rPr>
              <a:t>Elliptic</a:t>
            </a:r>
            <a:r>
              <a:rPr lang="en-US" baseline="0" noProof="0" dirty="0" smtClean="0">
                <a:latin typeface="Arial" charset="0"/>
              </a:rPr>
              <a:t> curve cryptography has been around since 1995. Its an alternative to RSA as a public key cryptosystem, but it achieves the same level of security with smaller key sizes, faster computation, lower power </a:t>
            </a:r>
            <a:r>
              <a:rPr lang="en-US" sz="1800" noProof="0" dirty="0" smtClean="0">
                <a:ea typeface="ＭＳ Ｐゴシック" charset="-128"/>
              </a:rPr>
              <a:t>consumption, and with memory and bandwidth savings.</a:t>
            </a:r>
          </a:p>
          <a:p>
            <a:endParaRPr lang="en-US" sz="1200" b="0" noProof="0" dirty="0" smtClean="0">
              <a:latin typeface="Arial" charset="0"/>
              <a:ea typeface="+mn-ea"/>
            </a:endParaRPr>
          </a:p>
          <a:p>
            <a:r>
              <a:rPr lang="en-US" sz="1200" b="0" noProof="0" dirty="0" smtClean="0">
                <a:latin typeface="Arial" charset="0"/>
                <a:ea typeface="+mn-ea"/>
              </a:rPr>
              <a:t>TLS</a:t>
            </a:r>
            <a:r>
              <a:rPr lang="en-US" sz="1200" b="0" baseline="0" noProof="0" dirty="0" smtClean="0">
                <a:latin typeface="Arial" charset="0"/>
                <a:ea typeface="+mn-ea"/>
              </a:rPr>
              <a:t> is the successor of SSL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noProof="0" dirty="0" smtClean="0">
              <a:ea typeface="ＭＳ Ｐゴシック"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noProof="0" dirty="0" smtClean="0">
                <a:ea typeface="ＭＳ Ｐゴシック" charset="-128"/>
              </a:rPr>
              <a:t>ASLR</a:t>
            </a:r>
            <a:r>
              <a:rPr lang="en-US" sz="1800" baseline="0" noProof="0" dirty="0" smtClean="0">
                <a:ea typeface="ＭＳ Ｐゴシック" charset="-128"/>
              </a:rPr>
              <a:t> . According to </a:t>
            </a:r>
            <a:r>
              <a:rPr lang="en-US" sz="1800" baseline="0" noProof="0" dirty="0" err="1" smtClean="0">
                <a:ea typeface="ＭＳ Ｐゴシック" charset="-128"/>
              </a:rPr>
              <a:t>wikipedia</a:t>
            </a:r>
            <a:r>
              <a:rPr lang="en-US" sz="1800" baseline="0" noProof="0" dirty="0" smtClean="0">
                <a:ea typeface="ＭＳ Ｐゴシック" charset="-128"/>
              </a:rPr>
              <a:t>, ASLR is “Address space layout randomization (ASLR) is a computer security technique which involves randomly arranging the positions of key data areas, usually including the base of the executable and position of libraries, heap, and stack, in a process's address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noProof="0" dirty="0" smtClean="0">
                <a:ea typeface="ＭＳ Ｐゴシック" charset="-128"/>
              </a:rPr>
              <a:t>Basically making buffer overrun exploits harder to do, since it’s less predicable what will be at the end of the buffer.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baseline="0" noProof="0" dirty="0" smtClean="0">
              <a:ea typeface="ＭＳ Ｐゴシック"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800" baseline="0" noProof="0" dirty="0" smtClean="0">
                <a:ea typeface="ＭＳ Ｐゴシック" charset="-128"/>
              </a:rPr>
              <a:t>DEP -</a:t>
            </a:r>
            <a:r>
              <a:rPr lang="en-US" sz="1800" noProof="0" dirty="0" smtClean="0">
                <a:ea typeface="ＭＳ Ｐゴシック" charset="-128"/>
              </a:rPr>
              <a:t>Prevent an application or service from executing code from a non-executable memory region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aseline="0" noProof="0" dirty="0" smtClean="0">
              <a:ea typeface="ＭＳ Ｐゴシック"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noProof="0" dirty="0" smtClean="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noProof="0" dirty="0" smtClean="0">
                <a:latin typeface="Arial" charset="0"/>
              </a:rPr>
              <a:t>We move up to Unicode 6,</a:t>
            </a:r>
            <a:r>
              <a:rPr lang="en-US" baseline="0" noProof="0" dirty="0" smtClean="0">
                <a:latin typeface="Arial" charset="0"/>
              </a:rPr>
              <a:t> which includes, among other things,  astronomical glyphs. </a:t>
            </a:r>
            <a:r>
              <a:rPr lang="en-US" baseline="0" noProof="0" dirty="0" err="1" smtClean="0">
                <a:latin typeface="Arial" charset="0"/>
              </a:rPr>
              <a:t>Klingon</a:t>
            </a:r>
            <a:r>
              <a:rPr lang="en-US" baseline="0" noProof="0" dirty="0" smtClean="0">
                <a:latin typeface="Arial" charset="0"/>
              </a:rPr>
              <a:t>, sadly, has not yet made it into </a:t>
            </a:r>
            <a:r>
              <a:rPr lang="en-US" baseline="0" noProof="0" dirty="0" err="1" smtClean="0">
                <a:latin typeface="Arial" charset="0"/>
              </a:rPr>
              <a:t>unicode</a:t>
            </a:r>
            <a:r>
              <a:rPr lang="en-US" baseline="0" noProof="0" dirty="0" smtClean="0">
                <a:latin typeface="Arial" charset="0"/>
              </a:rPr>
              <a:t>. </a:t>
            </a:r>
          </a:p>
          <a:p>
            <a:endParaRPr lang="en-US" noProof="0" dirty="0" smtClean="0">
              <a:latin typeface="Arial" charset="0"/>
            </a:endParaRPr>
          </a:p>
          <a:p>
            <a:r>
              <a:rPr lang="en-US" noProof="0" dirty="0" smtClean="0">
                <a:latin typeface="Arial" charset="0"/>
              </a:rPr>
              <a:t>IETF BCP47 and UTR35 allows us to handle</a:t>
            </a:r>
            <a:r>
              <a:rPr lang="en-US" baseline="0" noProof="0" dirty="0" smtClean="0">
                <a:latin typeface="Arial" charset="0"/>
              </a:rPr>
              <a:t> things like Japanese better. One single language, but with 3 traditional and one foreign character set. </a:t>
            </a:r>
            <a:r>
              <a:rPr lang="en-US" baseline="0" noProof="0" dirty="0" err="1" smtClean="0">
                <a:latin typeface="Arial" charset="0"/>
              </a:rPr>
              <a:t>Roamji</a:t>
            </a:r>
            <a:r>
              <a:rPr lang="en-US" baseline="0" noProof="0" dirty="0" smtClean="0">
                <a:latin typeface="Arial" charset="0"/>
              </a:rPr>
              <a:t> is “</a:t>
            </a:r>
            <a:r>
              <a:rPr lang="en-US" baseline="0" noProof="0" dirty="0" err="1" smtClean="0">
                <a:latin typeface="Arial" charset="0"/>
              </a:rPr>
              <a:t>latin</a:t>
            </a:r>
            <a:r>
              <a:rPr lang="en-US" baseline="0" noProof="0" dirty="0" smtClean="0">
                <a:latin typeface="Arial" charset="0"/>
              </a:rPr>
              <a:t>” alphabet. The world has grown since Java 1.0, or at least the granularity of the world when it comes to localization, so we have added 3 letter language codes and 3 digit region codes.</a:t>
            </a:r>
          </a:p>
          <a:p>
            <a:endParaRPr lang="en-US" baseline="0" noProof="0" dirty="0" smtClean="0">
              <a:latin typeface="Arial" charset="0"/>
            </a:endParaRPr>
          </a:p>
          <a:p>
            <a:r>
              <a:rPr lang="en-US" baseline="0" noProof="0" dirty="0" smtClean="0">
                <a:latin typeface="Arial" charset="0"/>
              </a:rPr>
              <a:t>Separate local and user interface locale will help anyone that wants to have an </a:t>
            </a:r>
            <a:r>
              <a:rPr lang="en-US" baseline="0" noProof="0" dirty="0" err="1" smtClean="0">
                <a:latin typeface="Arial" charset="0"/>
              </a:rPr>
              <a:t>english</a:t>
            </a:r>
            <a:r>
              <a:rPr lang="en-US" baseline="0" noProof="0" dirty="0" smtClean="0">
                <a:latin typeface="Arial" charset="0"/>
              </a:rPr>
              <a:t> user interface, but use their normal keyboard layout. This is true for just about anyone in </a:t>
            </a:r>
            <a:r>
              <a:rPr lang="en-US" baseline="0" noProof="0" dirty="0" err="1" smtClean="0">
                <a:latin typeface="Arial" charset="0"/>
              </a:rPr>
              <a:t>europe</a:t>
            </a:r>
            <a:r>
              <a:rPr lang="en-US" baseline="0" noProof="0" dirty="0" smtClean="0">
                <a:latin typeface="Arial" charset="0"/>
              </a:rPr>
              <a:t> for instance. </a:t>
            </a:r>
          </a:p>
          <a:p>
            <a:endParaRPr lang="en-US" baseline="0" noProof="0" dirty="0" smtClean="0">
              <a:latin typeface="Arial" charset="0"/>
            </a:endParaRPr>
          </a:p>
          <a:p>
            <a:r>
              <a:rPr lang="en-US" baseline="0" noProof="0" dirty="0" smtClean="0">
                <a:latin typeface="Arial" charset="0"/>
              </a:rPr>
              <a:t>We are switching from </a:t>
            </a:r>
            <a:r>
              <a:rPr lang="en-US" dirty="0" smtClean="0">
                <a:ea typeface="ＭＳ Ｐゴシック" charset="-128"/>
              </a:rPr>
              <a:t>hard coded currency</a:t>
            </a:r>
            <a:r>
              <a:rPr lang="en-US" baseline="0" dirty="0" smtClean="0">
                <a:ea typeface="ＭＳ Ｐゴシック" charset="-128"/>
              </a:rPr>
              <a:t> </a:t>
            </a:r>
            <a:r>
              <a:rPr lang="en-US" dirty="0" smtClean="0">
                <a:ea typeface="ＭＳ Ｐゴシック" charset="-128"/>
              </a:rPr>
              <a:t>data to a model similar to the one used for time zone data. This will make is a lot easier</a:t>
            </a:r>
            <a:r>
              <a:rPr lang="en-US" baseline="0" dirty="0" smtClean="0">
                <a:ea typeface="ＭＳ Ｐゴシック" charset="-128"/>
              </a:rPr>
              <a:t> to </a:t>
            </a:r>
            <a:r>
              <a:rPr lang="en-US" dirty="0" smtClean="0">
                <a:ea typeface="ＭＳ Ｐゴシック" charset="-128"/>
              </a:rPr>
              <a:t>keep currency data up to date</a:t>
            </a:r>
          </a:p>
          <a:p>
            <a:endParaRPr lang="en-US" baseline="0" noProof="0" dirty="0" smtClean="0">
              <a:latin typeface="Arial" charset="0"/>
            </a:endParaRPr>
          </a:p>
          <a:p>
            <a:endParaRPr lang="en-US" baseline="0" noProof="0" dirty="0" smtClean="0">
              <a:latin typeface="Arial" charset="0"/>
            </a:endParaRPr>
          </a:p>
          <a:p>
            <a:endParaRPr lang="en-US" noProof="0"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sv-SE" dirty="0" smtClean="0">
                <a:latin typeface="Arial" charset="0"/>
              </a:rPr>
              <a:t>&lt;its all in the slide. Can</a:t>
            </a:r>
            <a:r>
              <a:rPr lang="sv-SE" baseline="0" dirty="0" smtClean="0">
                <a:latin typeface="Arial" charset="0"/>
              </a:rPr>
              <a:t> be made more ”fun” in a future presentation release&gt;</a:t>
            </a:r>
            <a:endParaRPr lang="sv-SE"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sv-SE" dirty="0" smtClean="0">
                <a:latin typeface="Arial" charset="0"/>
              </a:rPr>
              <a:t>&lt;its all in the slide. Can</a:t>
            </a:r>
            <a:r>
              <a:rPr lang="sv-SE" baseline="0" dirty="0" smtClean="0">
                <a:latin typeface="Arial" charset="0"/>
              </a:rPr>
              <a:t> be made more ”fun” in a future presentation release&gt;</a:t>
            </a:r>
            <a:endParaRPr lang="sv-SE"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0082619-1A4C-403F-8804-D77802A2161E}" type="slidenum">
              <a:rPr lang="en-US"/>
              <a:pPr/>
              <a:t>3</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sv-SE" dirty="0" smtClean="0"/>
              <a:t>So,</a:t>
            </a:r>
            <a:r>
              <a:rPr lang="sv-SE" baseline="0" dirty="0" smtClean="0"/>
              <a:t> as anyone working in IT, in any position...</a:t>
            </a:r>
            <a:endParaRPr lang="sv-SE"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sv-SE" dirty="0" smtClean="0">
                <a:latin typeface="Arial" charset="0"/>
              </a:rPr>
              <a:t>&lt;Give people a few seconds to read&gt;</a:t>
            </a:r>
          </a:p>
          <a:p>
            <a:r>
              <a:rPr lang="sv-SE" dirty="0" smtClean="0">
                <a:latin typeface="Arial" charset="0"/>
              </a:rPr>
              <a:t>Your takeaway</a:t>
            </a:r>
            <a:r>
              <a:rPr lang="sv-SE" baseline="0" dirty="0" smtClean="0">
                <a:latin typeface="Arial" charset="0"/>
              </a:rPr>
              <a:t> from this slide is that Java will be available on the plaforms you expect it to. </a:t>
            </a:r>
          </a:p>
          <a:p>
            <a:r>
              <a:rPr lang="sv-SE" baseline="0" dirty="0" smtClean="0">
                <a:latin typeface="Arial" charset="0"/>
              </a:rPr>
              <a:t>Java 7 for the Mac will not be done by the time we release JDK7, but we are working on getting it back to the mac as soon as possible. </a:t>
            </a:r>
            <a:endParaRPr lang="sv-SE"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r>
              <a:rPr lang="sv-SE" dirty="0" smtClean="0">
                <a:latin typeface="Arial" charset="0"/>
              </a:rPr>
              <a:t>We have passed the</a:t>
            </a:r>
            <a:r>
              <a:rPr lang="sv-SE" baseline="0" dirty="0" smtClean="0">
                <a:latin typeface="Arial" charset="0"/>
              </a:rPr>
              <a:t> ”Feature complete” stage of JDK7. This means that no new features may be added, and only bug fixes are allowed. </a:t>
            </a:r>
          </a:p>
          <a:p>
            <a:r>
              <a:rPr lang="sv-SE" baseline="0" dirty="0" smtClean="0">
                <a:latin typeface="Arial" charset="0"/>
              </a:rPr>
              <a:t>In theory.</a:t>
            </a:r>
          </a:p>
          <a:p>
            <a:r>
              <a:rPr lang="sv-SE" baseline="0" dirty="0" smtClean="0">
                <a:latin typeface="Arial" charset="0"/>
              </a:rPr>
              <a:t>In practice, it’s a war between Dev and release management. Dev wants to add all their new nifty stuff, and RM wants to reduce risk in the project so the GA date can be met. </a:t>
            </a:r>
          </a:p>
          <a:p>
            <a:r>
              <a:rPr lang="sv-SE" baseline="0" dirty="0" smtClean="0">
                <a:latin typeface="Arial" charset="0"/>
              </a:rPr>
              <a:t>I  would predict that a few ”bug fixes” may sneak in, but our RM usually gets his realease out in time</a:t>
            </a:r>
          </a:p>
          <a:p>
            <a:endParaRPr lang="sv-SE" baseline="0" dirty="0" smtClean="0">
              <a:latin typeface="Arial" charset="0"/>
            </a:endParaRPr>
          </a:p>
          <a:p>
            <a:r>
              <a:rPr lang="sv-SE" baseline="0" dirty="0" smtClean="0">
                <a:latin typeface="Arial" charset="0"/>
              </a:rPr>
              <a:t>And speaking of GA dates. July 28, 2010 is the currently planned release date. I think we will keep it. </a:t>
            </a:r>
          </a:p>
          <a:p>
            <a:endParaRPr lang="sv-SE" baseline="0" dirty="0" smtClean="0">
              <a:latin typeface="Arial" charset="0"/>
            </a:endParaRPr>
          </a:p>
          <a:p>
            <a:endParaRPr lang="sv-SE"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a:bodyPr>
          <a:lstStyle/>
          <a:p>
            <a:r>
              <a:rPr lang="sv-SE" dirty="0" smtClean="0"/>
              <a:t>So</a:t>
            </a:r>
            <a:r>
              <a:rPr lang="sv-SE" baseline="0" dirty="0" smtClean="0"/>
              <a:t> that was a lot of details on Java 7, what about 8?</a:t>
            </a:r>
          </a:p>
          <a:p>
            <a:r>
              <a:rPr lang="sv-SE" dirty="0" smtClean="0"/>
              <a:t>It’s not set in stone yet, but the big guns are modularization</a:t>
            </a:r>
            <a:r>
              <a:rPr lang="sv-SE" baseline="0" dirty="0" smtClean="0"/>
              <a:t>, also known as project jigsaw, and project lambda.</a:t>
            </a:r>
          </a:p>
          <a:p>
            <a:endParaRPr lang="sv-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0082619-1A4C-403F-8804-D77802A2161E}" type="slidenum">
              <a:rPr lang="en-US"/>
              <a:pPr/>
              <a:t>24</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sv-SE"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marL="815908" lvl="1" indent="-479946">
              <a:lnSpc>
                <a:spcPct val="80000"/>
              </a:lnSpc>
            </a:pPr>
            <a:r>
              <a:rPr lang="sv-SE" sz="1900" noProof="0" dirty="0" smtClean="0">
                <a:ea typeface="ＭＳ Ｐゴシック" charset="-128"/>
              </a:rPr>
              <a:t>So</a:t>
            </a:r>
            <a:r>
              <a:rPr lang="sv-SE" sz="1900" baseline="0" noProof="0" dirty="0" smtClean="0">
                <a:ea typeface="ＭＳ Ｐゴシック" charset="-128"/>
              </a:rPr>
              <a:t> that was the public parts of Java. What about Oracles internal plans? </a:t>
            </a:r>
          </a:p>
          <a:p>
            <a:pPr marL="815908" lvl="1" indent="-479946">
              <a:lnSpc>
                <a:spcPct val="80000"/>
              </a:lnSpc>
            </a:pPr>
            <a:r>
              <a:rPr lang="sv-SE" sz="1900" baseline="0" noProof="0" dirty="0" smtClean="0">
                <a:ea typeface="ＭＳ Ｐゴシック" charset="-128"/>
              </a:rPr>
              <a:t>Let me start by stating what Oracles Java strategy is.</a:t>
            </a:r>
          </a:p>
          <a:p>
            <a:pPr marL="815908" lvl="1" indent="-479946">
              <a:lnSpc>
                <a:spcPct val="80000"/>
              </a:lnSpc>
            </a:pPr>
            <a:r>
              <a:rPr lang="sv-SE" sz="1900" baseline="0" noProof="0" dirty="0" smtClean="0">
                <a:ea typeface="ＭＳ Ｐゴシック" charset="-128"/>
              </a:rPr>
              <a:t>First, and foremost – Keep Java vibrant. In this Oracles wants are completly aligned with the community. With more than 100.000 man years invested in Java code, Oracle has a lot to lose if Java loses. We all want to make Java as good as possible. </a:t>
            </a:r>
          </a:p>
          <a:p>
            <a:pPr marL="815908" lvl="1" indent="-479946">
              <a:lnSpc>
                <a:spcPct val="80000"/>
              </a:lnSpc>
            </a:pPr>
            <a:r>
              <a:rPr lang="sv-SE" sz="1900" baseline="0" noProof="0" dirty="0" smtClean="0">
                <a:ea typeface="ＭＳ Ｐゴシック" charset="-128"/>
              </a:rPr>
              <a:t>Secondarily we want to generate revenue. For Java SE, this is mostly indirect revenue – make other Oracle products better by, for instance, making tooling for them. We will have premium Java SE features. On the next slide, I will give some indications as to what that means.</a:t>
            </a:r>
          </a:p>
          <a:p>
            <a:pPr marL="815908" lvl="1" indent="-479946">
              <a:lnSpc>
                <a:spcPct val="80000"/>
              </a:lnSpc>
            </a:pPr>
            <a:r>
              <a:rPr lang="sv-SE" sz="1900" baseline="0" noProof="0" dirty="0" smtClean="0">
                <a:ea typeface="ＭＳ Ｐゴシック" charset="-128"/>
              </a:rPr>
              <a:t>The third point is lower cost for other Oracle products. For example, we saved a number of man-weeks by hacking together a custom class loader memory leak detector for an up-stack project. With the first two points beeing a slightly tall order, we’ll see if we ever manage to do something for this point.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a:bodyPr>
          <a:lstStyle/>
          <a:p>
            <a:r>
              <a:rPr lang="sv-SE" dirty="0" smtClean="0"/>
              <a:t>One of</a:t>
            </a:r>
            <a:r>
              <a:rPr lang="sv-SE" baseline="0" dirty="0" smtClean="0"/>
              <a:t> our internally big deals is the JVM convergence project. We havent decided on what the convereged JVM will be called yet, but there are guerilla campaigns ongoing...</a:t>
            </a:r>
          </a:p>
          <a:p>
            <a:r>
              <a:rPr lang="sv-SE" dirty="0" smtClean="0"/>
              <a:t>We</a:t>
            </a:r>
            <a:r>
              <a:rPr lang="sv-SE" baseline="0" dirty="0" smtClean="0"/>
              <a:t> will ”converge” by moving and re-implementing the missing goodies from JRockit into the Hotspot codebase. </a:t>
            </a:r>
          </a:p>
          <a:p>
            <a:r>
              <a:rPr lang="sv-SE" baseline="0" dirty="0" smtClean="0"/>
              <a:t>Most of those changes will go into the OpenJDK, but some will remain premium features. E.g, JRockit Mission Control. </a:t>
            </a:r>
          </a:p>
          <a:p>
            <a:r>
              <a:rPr lang="sv-SE" baseline="0" dirty="0" smtClean="0"/>
              <a:t>Once all of the features are moved, we will prounce the convergence complete. Well, in all honesty, we will probably make a bigger deal than that from it, but it sounds less dramatic when you know how its done.</a:t>
            </a:r>
          </a:p>
          <a:p>
            <a:r>
              <a:rPr lang="sv-SE" baseline="0" dirty="0" smtClean="0"/>
              <a:t>Hopefully, the convergence will be completed by JDK 8 GA, but I’m making no promises today. </a:t>
            </a:r>
            <a:endParaRPr lang="sv-S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sv-SE" smtClean="0"/>
          </a:p>
        </p:txBody>
      </p:sp>
      <p:sp>
        <p:nvSpPr>
          <p:cNvPr id="624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6CF5144-2D53-48D6-9495-32FA489C5CFD}" type="slidenum">
              <a:rPr lang="en-US" sz="1200">
                <a:latin typeface="Wingdings 3" charset="2"/>
                <a:ea typeface="ＭＳ Ｐゴシック" charset="-128"/>
              </a:rPr>
              <a:pPr algn="r"/>
              <a:t>27</a:t>
            </a:fld>
            <a:endParaRPr lang="en-US" sz="1200">
              <a:latin typeface="Wingdings 3" charset="2"/>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noProof="0" dirty="0" smtClean="0"/>
              <a:t>The biggest news about</a:t>
            </a:r>
            <a:r>
              <a:rPr lang="en-US" baseline="0" noProof="0" dirty="0" smtClean="0"/>
              <a:t> Java 7 is that it’s shipping. </a:t>
            </a:r>
          </a:p>
          <a:p>
            <a:r>
              <a:rPr lang="en-US" baseline="0" noProof="0" dirty="0" smtClean="0"/>
              <a:t>For those of you that aren't up to speed with your classical paintings, what you see here is Alexander the great cutting the Gordian Knot.</a:t>
            </a:r>
          </a:p>
          <a:p>
            <a:endParaRPr lang="en-US" baseline="0" noProof="0" dirty="0" smtClean="0"/>
          </a:p>
          <a:p>
            <a:r>
              <a:rPr lang="en-US" baseline="0" noProof="0" dirty="0" smtClean="0"/>
              <a:t>Java SE 6 came out in </a:t>
            </a:r>
            <a:r>
              <a:rPr lang="en-US" baseline="0" noProof="0" dirty="0" err="1" smtClean="0"/>
              <a:t>december</a:t>
            </a:r>
            <a:r>
              <a:rPr lang="en-US" baseline="0" noProof="0" dirty="0" smtClean="0"/>
              <a:t> 2006, more than 4 years ago. In internet time this is for ever. Twitter started 5 years ago, the first </a:t>
            </a:r>
            <a:r>
              <a:rPr lang="en-US" baseline="0" noProof="0" dirty="0" err="1" smtClean="0"/>
              <a:t>iPhone</a:t>
            </a:r>
            <a:r>
              <a:rPr lang="en-US" baseline="0" noProof="0" dirty="0" smtClean="0"/>
              <a:t> came 4 years ago. </a:t>
            </a:r>
          </a:p>
          <a:p>
            <a:r>
              <a:rPr lang="en-US" baseline="0" noProof="0" dirty="0" smtClean="0"/>
              <a:t>Between 2006 and 2010, no new Java versions were released, in contrast we saw 2 new versions of the .NET framework. </a:t>
            </a:r>
          </a:p>
          <a:p>
            <a:endParaRPr lang="en-US" baseline="0" noProof="0" dirty="0" smtClean="0"/>
          </a:p>
          <a:p>
            <a:r>
              <a:rPr lang="en-US" dirty="0" smtClean="0"/>
              <a:t>Development platforms tend to move slower with increasing success - C hasn't been updated in more then a decade. It's still doing awfully well for that.</a:t>
            </a:r>
          </a:p>
          <a:p>
            <a:r>
              <a:rPr lang="en-US" baseline="0" noProof="0" dirty="0" smtClean="0"/>
              <a:t>That being said, and also adding that the rumors of </a:t>
            </a:r>
            <a:r>
              <a:rPr lang="en-US" baseline="0" noProof="0" dirty="0" err="1" smtClean="0"/>
              <a:t>Javas</a:t>
            </a:r>
            <a:r>
              <a:rPr lang="en-US" baseline="0" noProof="0" dirty="0" smtClean="0"/>
              <a:t> </a:t>
            </a:r>
            <a:r>
              <a:rPr lang="en-US" baseline="0" noProof="0" dirty="0" err="1" smtClean="0"/>
              <a:t>coboldisation</a:t>
            </a:r>
            <a:r>
              <a:rPr lang="en-US" baseline="0" noProof="0" dirty="0" smtClean="0"/>
              <a:t> were vastly exaggerated, the state of affairs were worrying people. </a:t>
            </a:r>
          </a:p>
          <a:p>
            <a:endParaRPr lang="en-US" baseline="0" noProof="0" dirty="0" smtClean="0"/>
          </a:p>
          <a:p>
            <a:r>
              <a:rPr lang="en-US" baseline="0" noProof="0" dirty="0" smtClean="0"/>
              <a:t>At the core of this delay was a conflict between Sun and Apache regarding licensing terms. The war was about licensing terms, but the battle was fought over Java releases. What I just said is indented to be a truthful, but very simplified version of what happened. There are a lot more details to this, and it’s a source of much controversy. </a:t>
            </a:r>
          </a:p>
          <a:p>
            <a:endParaRPr lang="en-US" baseline="0" noProof="0" dirty="0" smtClean="0"/>
          </a:p>
          <a:p>
            <a:r>
              <a:rPr lang="en-US" baseline="0" noProof="0" dirty="0" smtClean="0"/>
              <a:t>This was the state of affairs when Oracle came in and cut the metaphorical knot.</a:t>
            </a:r>
          </a:p>
          <a:p>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Again, this is a topic of much controversy, but Oracle managed to rally enough support to break the blockade. Java 7 is happening. But it upset some people enough so that they left the Executive committee. Doug Lea, Tim </a:t>
            </a:r>
            <a:r>
              <a:rPr lang="en-US" baseline="0" noProof="0" dirty="0" err="1" smtClean="0"/>
              <a:t>Peierls</a:t>
            </a:r>
            <a:r>
              <a:rPr lang="en-US" baseline="0" noProof="0" dirty="0" smtClean="0"/>
              <a:t> and Apache all left due to this.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p:txBody>
      </p:sp>
      <p:sp>
        <p:nvSpPr>
          <p:cNvPr id="4" name="Slide Number Placeholder 3"/>
          <p:cNvSpPr>
            <a:spLocks noGrp="1"/>
          </p:cNvSpPr>
          <p:nvPr>
            <p:ph type="sldNum" sz="quarter" idx="10"/>
          </p:nvPr>
        </p:nvSpPr>
        <p:spPr/>
        <p:txBody>
          <a:bodyPr/>
          <a:lstStyle/>
          <a:p>
            <a:fld id="{376DD6EF-D13D-4A0E-B1EA-269509895324}" type="slidenum">
              <a:rPr lang="sv-SE" smtClean="0"/>
              <a:pPr/>
              <a:t>4</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So for the JCP,</a:t>
            </a:r>
            <a:r>
              <a:rPr lang="sv-SE" baseline="0" dirty="0" smtClean="0"/>
              <a:t> Java 7 broke the staus quo. It also heralded the start of a JCP re-invigoration process. Patrick Curran, Oracles JCP ”chief”, is working on some changes to make the JCP more transparent and easier to join and participate in. The current ”contract” that one has to sign to actively participate in the JCP is quite intimidating, and it has to be since it covers all the rules and terms from a regular interested developer up to a specification lead. Patrick hopes to get a small and non-scary ”contract” for a regular developer, and only add more pages and terms as they take on a greater responsibility. He also plans to change the rules to that full transparency becomes mandatory, not just reccomended as it is today.</a:t>
            </a:r>
          </a:p>
          <a:p>
            <a:endParaRPr lang="sv-SE" baseline="0" dirty="0" smtClean="0"/>
          </a:p>
          <a:p>
            <a:r>
              <a:rPr lang="sv-SE" dirty="0" smtClean="0"/>
              <a:t>A</a:t>
            </a:r>
            <a:r>
              <a:rPr lang="sv-SE" baseline="0" dirty="0" smtClean="0"/>
              <a:t> lot of people were worried that Oracle would cancel, or stop investing in OpenJDK. In fact the oposite happened. Oracle will keep investing in the OpenJDK, and move the vast majoroty of all new code written by Oracle engineers into OpenJDK. Perhaps even bigger news is that first IBM and later Apple joined the OpenJDK project. </a:t>
            </a:r>
            <a:endParaRPr lang="sv-SE" dirty="0"/>
          </a:p>
        </p:txBody>
      </p:sp>
      <p:sp>
        <p:nvSpPr>
          <p:cNvPr id="4" name="Slide Number Placeholder 3"/>
          <p:cNvSpPr>
            <a:spLocks noGrp="1"/>
          </p:cNvSpPr>
          <p:nvPr>
            <p:ph type="sldNum" sz="quarter" idx="10"/>
          </p:nvPr>
        </p:nvSpPr>
        <p:spPr/>
        <p:txBody>
          <a:bodyPr/>
          <a:lstStyle/>
          <a:p>
            <a:fld id="{376DD6EF-D13D-4A0E-B1EA-269509895324}" type="slidenum">
              <a:rPr lang="sv-SE" smtClean="0"/>
              <a:pPr/>
              <a:t>5</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0082619-1A4C-403F-8804-D77802A2161E}" type="slidenum">
              <a:rPr lang="en-US"/>
              <a:pPr/>
              <a:t>6</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sv-SE" dirty="0" smtClean="0"/>
              <a:t>So, what does</a:t>
            </a:r>
            <a:r>
              <a:rPr lang="sv-SE" baseline="0" dirty="0" smtClean="0"/>
              <a:t> Java 7 mean to the non java developer?</a:t>
            </a:r>
          </a:p>
          <a:p>
            <a:pPr eaLnBrk="1" hangingPunct="1"/>
            <a:endParaRPr lang="sv-SE"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Strangely enough, ”JSR</a:t>
            </a:r>
            <a:r>
              <a:rPr lang="en-US" baseline="0" noProof="0" dirty="0" smtClean="0"/>
              <a:t> 292” is the name that most people know this by, second people will use ”</a:t>
            </a:r>
            <a:r>
              <a:rPr lang="en-US" baseline="0" noProof="0" dirty="0" err="1" smtClean="0"/>
              <a:t>invokedynamic</a:t>
            </a:r>
            <a:r>
              <a:rPr lang="en-US" baseline="0" noProof="0" dirty="0" smtClean="0"/>
              <a:t>” and at third place, the most human readable name ”The </a:t>
            </a:r>
            <a:r>
              <a:rPr lang="en-US" baseline="0" noProof="0" dirty="0" err="1" smtClean="0"/>
              <a:t>Da</a:t>
            </a:r>
            <a:r>
              <a:rPr lang="en-US" baseline="0" noProof="0" dirty="0" smtClean="0"/>
              <a:t> </a:t>
            </a:r>
            <a:r>
              <a:rPr lang="en-US" baseline="0" noProof="0" dirty="0" err="1" smtClean="0"/>
              <a:t>vinci</a:t>
            </a:r>
            <a:r>
              <a:rPr lang="en-US" baseline="0" noProof="0" dirty="0" smtClean="0"/>
              <a:t> machine”</a:t>
            </a:r>
            <a:endParaRPr lang="en-US" noProof="0" dirty="0" smtClean="0"/>
          </a:p>
          <a:p>
            <a:endParaRPr lang="en-US"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The name ”</a:t>
            </a:r>
            <a:r>
              <a:rPr lang="en-US" noProof="0" dirty="0" err="1" smtClean="0"/>
              <a:t>Da</a:t>
            </a:r>
            <a:r>
              <a:rPr lang="en-US" noProof="0" dirty="0" smtClean="0"/>
              <a:t> </a:t>
            </a:r>
            <a:r>
              <a:rPr lang="en-US" noProof="0" dirty="0" err="1" smtClean="0"/>
              <a:t>vinci</a:t>
            </a:r>
            <a:r>
              <a:rPr lang="en-US" baseline="0" noProof="0" dirty="0" smtClean="0"/>
              <a:t> machine” is one of two puns in this release. The second on is ”Coin”, but more on that later. JSR 292 is ” a multi-language renaissance</a:t>
            </a:r>
            <a:br>
              <a:rPr lang="en-US" baseline="0" noProof="0" dirty="0" smtClean="0"/>
            </a:br>
            <a:r>
              <a:rPr lang="en-US" baseline="0" noProof="0" dirty="0" smtClean="0"/>
              <a:t>for the Java™ Virtual Machine architecture”, with </a:t>
            </a:r>
            <a:r>
              <a:rPr lang="en-US" baseline="0" noProof="0" dirty="0" err="1" smtClean="0"/>
              <a:t>Da</a:t>
            </a:r>
            <a:r>
              <a:rPr lang="en-US" baseline="0" noProof="0" dirty="0" smtClean="0"/>
              <a:t> Vinci </a:t>
            </a:r>
            <a:r>
              <a:rPr lang="en-US" baseline="0" noProof="0" dirty="0" err="1" smtClean="0"/>
              <a:t>beeing</a:t>
            </a:r>
            <a:r>
              <a:rPr lang="en-US" baseline="0" noProof="0" dirty="0" smtClean="0"/>
              <a:t> the archetypical renaissance man... Pun or not, I love helicopter duke</a:t>
            </a:r>
            <a:br>
              <a:rPr lang="en-US" baseline="0" noProof="0" dirty="0" smtClean="0"/>
            </a:br>
            <a:endParaRPr lang="en-US" noProof="0" dirty="0" smtClean="0"/>
          </a:p>
          <a:p>
            <a:r>
              <a:rPr lang="en-US" noProof="0" dirty="0" err="1" smtClean="0"/>
              <a:t>Invokedynamic</a:t>
            </a:r>
            <a:r>
              <a:rPr lang="en-US" noProof="0" dirty="0" smtClean="0"/>
              <a:t> is the first</a:t>
            </a:r>
            <a:r>
              <a:rPr lang="en-US" baseline="0" noProof="0" dirty="0" smtClean="0"/>
              <a:t> new java </a:t>
            </a:r>
            <a:r>
              <a:rPr lang="en-US" baseline="0" noProof="0" dirty="0" err="1" smtClean="0"/>
              <a:t>bytecode</a:t>
            </a:r>
            <a:r>
              <a:rPr lang="en-US" baseline="0" noProof="0" dirty="0" smtClean="0"/>
              <a:t> since java 1.0. </a:t>
            </a:r>
            <a:r>
              <a:rPr lang="en-US" baseline="0" noProof="0" dirty="0" err="1" smtClean="0"/>
              <a:t>Technially</a:t>
            </a:r>
            <a:r>
              <a:rPr lang="en-US" baseline="0" noProof="0" dirty="0" smtClean="0"/>
              <a:t>, I guess you could call the new methods using the </a:t>
            </a:r>
            <a:r>
              <a:rPr lang="en-US" baseline="0" noProof="0" dirty="0" err="1" smtClean="0"/>
              <a:t>java.lang.invoke</a:t>
            </a:r>
            <a:r>
              <a:rPr lang="en-US" baseline="0" noProof="0" dirty="0" smtClean="0"/>
              <a:t> package, but in reality I would bet none of you will. </a:t>
            </a:r>
          </a:p>
          <a:p>
            <a:r>
              <a:rPr lang="en-US" baseline="0" noProof="0" dirty="0" smtClean="0"/>
              <a:t>With no details what so ever – </a:t>
            </a:r>
            <a:r>
              <a:rPr lang="en-US" baseline="0" noProof="0" dirty="0" err="1" smtClean="0"/>
              <a:t>Invokedynamic</a:t>
            </a:r>
            <a:r>
              <a:rPr lang="en-US" baseline="0" noProof="0" dirty="0" smtClean="0"/>
              <a:t> is created to drastically reduce the overhead for dynamic languages running on the JVM. The jury is still out on exactly how much this will improve things for different languages, but rumor has it that </a:t>
            </a:r>
            <a:r>
              <a:rPr lang="en-US" baseline="0" noProof="0" dirty="0" err="1" smtClean="0"/>
              <a:t>Jruby</a:t>
            </a:r>
            <a:r>
              <a:rPr lang="en-US" baseline="0" noProof="0" dirty="0" smtClean="0"/>
              <a:t> are seeing really good results. </a:t>
            </a:r>
          </a:p>
          <a:p>
            <a:endParaRPr lang="en-US" noProof="0" dirty="0"/>
          </a:p>
        </p:txBody>
      </p:sp>
      <p:sp>
        <p:nvSpPr>
          <p:cNvPr id="4" name="Slide Number Placeholder 3"/>
          <p:cNvSpPr>
            <a:spLocks noGrp="1"/>
          </p:cNvSpPr>
          <p:nvPr>
            <p:ph type="sldNum" sz="quarter" idx="10"/>
          </p:nvPr>
        </p:nvSpPr>
        <p:spPr/>
        <p:txBody>
          <a:bodyPr/>
          <a:lstStyle/>
          <a:p>
            <a:fld id="{376DD6EF-D13D-4A0E-B1EA-269509895324}" type="slidenum">
              <a:rPr lang="sv-SE" smtClean="0"/>
              <a:pPr/>
              <a:t>7</a:t>
            </a:fld>
            <a:endParaRPr lang="sv-S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0082619-1A4C-403F-8804-D77802A2161E}" type="slidenum">
              <a:rPr lang="en-US"/>
              <a:pPr/>
              <a:t>8</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sv-SE" dirty="0" smtClean="0"/>
              <a:t>So, to the meat of this presentation.</a:t>
            </a:r>
            <a:r>
              <a:rPr lang="sv-SE" baseline="0" dirty="0" smtClean="0"/>
              <a:t> Java developers. </a:t>
            </a:r>
            <a:endParaRPr lang="sv-SE"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I said</a:t>
            </a:r>
            <a:r>
              <a:rPr lang="sv-SE" baseline="0" dirty="0" smtClean="0"/>
              <a:t> that ”Coin ” was the second pun in Java 7. The project was intented to cover ”small language changes”. ”Small language changes” became ”Small changes” became ”Small change” became ”Coin”. </a:t>
            </a:r>
          </a:p>
          <a:p>
            <a:r>
              <a:rPr lang="sv-SE" baseline="0" dirty="0" smtClean="0"/>
              <a:t>We’re better coders than we are comedians.</a:t>
            </a:r>
          </a:p>
          <a:p>
            <a:endParaRPr lang="sv-SE" baseline="0" dirty="0" smtClean="0"/>
          </a:p>
          <a:p>
            <a:r>
              <a:rPr lang="sv-SE" baseline="0" dirty="0" smtClean="0"/>
              <a:t>Coin was split between Java 7 and Java 8.</a:t>
            </a:r>
          </a:p>
        </p:txBody>
      </p:sp>
      <p:sp>
        <p:nvSpPr>
          <p:cNvPr id="4" name="Slide Number Placeholder 3"/>
          <p:cNvSpPr>
            <a:spLocks noGrp="1"/>
          </p:cNvSpPr>
          <p:nvPr>
            <p:ph type="sldNum" sz="quarter" idx="10"/>
          </p:nvPr>
        </p:nvSpPr>
        <p:spPr/>
        <p:txBody>
          <a:bodyPr/>
          <a:lstStyle/>
          <a:p>
            <a:fld id="{376DD6EF-D13D-4A0E-B1EA-269509895324}" type="slidenum">
              <a:rPr lang="sv-SE" smtClean="0"/>
              <a:pPr/>
              <a:t>9</a:t>
            </a:fld>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r>
              <a:rPr lang="sv-SE" dirty="0" smtClean="0">
                <a:latin typeface="Arial" charset="0"/>
              </a:rPr>
              <a:t>So, what</a:t>
            </a:r>
            <a:r>
              <a:rPr lang="sv-SE" baseline="0" dirty="0" smtClean="0">
                <a:latin typeface="Arial" charset="0"/>
              </a:rPr>
              <a:t> parts of Coin is in Java 7?</a:t>
            </a:r>
          </a:p>
          <a:p>
            <a:r>
              <a:rPr lang="sv-SE" baseline="0" dirty="0" smtClean="0">
                <a:latin typeface="Arial" charset="0"/>
              </a:rPr>
              <a:t>Finally, we will allow you to use strings in Switch statements. </a:t>
            </a:r>
          </a:p>
          <a:p>
            <a:r>
              <a:rPr lang="sv-SE" dirty="0" smtClean="0">
                <a:latin typeface="Arial" charset="0"/>
              </a:rPr>
              <a:t>Some</a:t>
            </a:r>
            <a:r>
              <a:rPr lang="sv-SE" baseline="0" dirty="0" smtClean="0">
                <a:latin typeface="Arial" charset="0"/>
              </a:rPr>
              <a:t> people actually do not like this, they fear that this will lead to you using strings for everything, not even considering what the best data type or data structure would be.</a:t>
            </a:r>
          </a:p>
          <a:p>
            <a:endParaRPr lang="sv-SE" dirty="0" smtClean="0">
              <a:latin typeface="Arial" charset="0"/>
            </a:endParaRPr>
          </a:p>
          <a:p>
            <a:r>
              <a:rPr lang="sv-SE" dirty="0" smtClean="0">
                <a:latin typeface="Arial" charset="0"/>
              </a:rPr>
              <a:t>So,</a:t>
            </a:r>
            <a:r>
              <a:rPr lang="sv-SE" baseline="0" dirty="0" smtClean="0">
                <a:latin typeface="Arial" charset="0"/>
              </a:rPr>
              <a:t> taking their side in this, I beg of you – Please dont abuse the powers given to you in Java 7. Only use strings in Switch when its a good choice to do so. </a:t>
            </a:r>
          </a:p>
          <a:p>
            <a:endParaRPr lang="sv-SE"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0" y="914400"/>
            <a:ext cx="2824163" cy="2820988"/>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sz="1400">
                <a:solidFill>
                  <a:srgbClr val="000000"/>
                </a:solidFill>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pic>
        <p:nvPicPr>
          <p:cNvPr id="7" name="Picture 80"/>
          <p:cNvPicPr>
            <a:picLocks noChangeAspect="1" noChangeArrowheads="1"/>
          </p:cNvPicPr>
          <p:nvPr/>
        </p:nvPicPr>
        <p:blipFill>
          <a:blip r:embed="rId4" cstate="print"/>
          <a:srcRect/>
          <a:stretch>
            <a:fillRect/>
          </a:stretch>
        </p:blipFill>
        <p:spPr bwMode="auto">
          <a:xfrm>
            <a:off x="901700" y="4338638"/>
            <a:ext cx="2925763" cy="366712"/>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1800"/>
            </a:lvl1pPr>
          </a:lstStyle>
          <a:p>
            <a:r>
              <a:rPr lang="en-US" smtClean="0"/>
              <a:t>Click to edit Master title style</a:t>
            </a:r>
            <a:endParaRPr lang="en-US"/>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 typeface="Times" charset="0"/>
              <a:buNone/>
              <a:defRPr sz="1600"/>
            </a:lvl1pPr>
          </a:lstStyle>
          <a:p>
            <a:r>
              <a:rPr lang="en-US" smtClean="0"/>
              <a:t>Click to edit Master subtitle style</a:t>
            </a: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88938"/>
            <a:ext cx="1898650" cy="5554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6300" y="388938"/>
            <a:ext cx="5543550" cy="5554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89000" y="388938"/>
            <a:ext cx="7581900" cy="85725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876300" y="1600200"/>
            <a:ext cx="7537450" cy="4343400"/>
          </a:xfrm>
        </p:spPr>
        <p:txBody>
          <a:bodyPr/>
          <a:lstStyle/>
          <a:p>
            <a:pPr lvl="0"/>
            <a:r>
              <a:rPr lang="en-US" noProof="0" smtClean="0"/>
              <a:t>Click icon to add chart</a:t>
            </a:r>
          </a:p>
        </p:txBody>
      </p:sp>
      <p:sp>
        <p:nvSpPr>
          <p:cNvPr id="4"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63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3"/>
          <p:cNvSpPr>
            <a:spLocks noGrp="1" noChangeArrowheads="1"/>
          </p:cNvSpPr>
          <p:nvPr>
            <p:ph type="ftr" sz="quarter" idx="10"/>
          </p:nvPr>
        </p:nvSpPr>
        <p:spPr>
          <a:ln/>
        </p:spPr>
        <p:txBody>
          <a:bodyPr/>
          <a:lstStyle>
            <a:lvl1pPr>
              <a:defRPr/>
            </a:lvl1pPr>
          </a:lstStyle>
          <a:p>
            <a:endParaRPr lang="sv-SE"/>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5" descr="Red Bar"/>
          <p:cNvPicPr>
            <a:picLocks noChangeAspect="1" noChangeArrowheads="1"/>
          </p:cNvPicPr>
          <p:nvPr/>
        </p:nvPicPr>
        <p:blipFill>
          <a:blip r:embed="rId14" cstate="print"/>
          <a:srcRect/>
          <a:stretch>
            <a:fillRect/>
          </a:stretch>
        </p:blipFill>
        <p:spPr bwMode="auto">
          <a:xfrm>
            <a:off x="0" y="6172200"/>
            <a:ext cx="9144000" cy="225425"/>
          </a:xfrm>
          <a:prstGeom prst="rect">
            <a:avLst/>
          </a:prstGeom>
          <a:noFill/>
          <a:ln w="9525">
            <a:noFill/>
            <a:miter lim="800000"/>
            <a:headEnd/>
            <a:tailEnd/>
          </a:ln>
        </p:spPr>
      </p:pic>
      <p:pic>
        <p:nvPicPr>
          <p:cNvPr id="6147" name="Picture 24" descr="Small Red Square"/>
          <p:cNvPicPr>
            <a:picLocks noChangeAspect="1" noChangeArrowheads="1"/>
          </p:cNvPicPr>
          <p:nvPr/>
        </p:nvPicPr>
        <p:blipFill>
          <a:blip r:embed="rId15" cstate="print"/>
          <a:srcRect/>
          <a:stretch>
            <a:fillRect/>
          </a:stretch>
        </p:blipFill>
        <p:spPr bwMode="auto">
          <a:xfrm>
            <a:off x="0" y="0"/>
            <a:ext cx="688975" cy="685800"/>
          </a:xfrm>
          <a:prstGeom prst="rect">
            <a:avLst/>
          </a:prstGeom>
          <a:noFill/>
          <a:ln w="9525">
            <a:noFill/>
            <a:miter lim="800000"/>
            <a:headEnd/>
            <a:tailEnd/>
          </a:ln>
        </p:spPr>
      </p:pic>
      <p:sp>
        <p:nvSpPr>
          <p:cNvPr id="6148" name="Rectangle 7"/>
          <p:cNvSpPr>
            <a:spLocks noGrp="1" noChangeArrowheads="1"/>
          </p:cNvSpPr>
          <p:nvPr>
            <p:ph type="body" idx="1"/>
          </p:nvPr>
        </p:nvSpPr>
        <p:spPr bwMode="auto">
          <a:xfrm>
            <a:off x="8763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Rectangle 8"/>
          <p:cNvSpPr>
            <a:spLocks noGrp="1" noChangeArrowheads="1"/>
          </p:cNvSpPr>
          <p:nvPr>
            <p:ph type="title"/>
          </p:nvPr>
        </p:nvSpPr>
        <p:spPr bwMode="auto">
          <a:xfrm>
            <a:off x="889000" y="388938"/>
            <a:ext cx="7581900" cy="857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US"/>
          </a:p>
        </p:txBody>
      </p:sp>
      <p:pic>
        <p:nvPicPr>
          <p:cNvPr id="6151" name="Picture 20" descr="Oracle WHITE"/>
          <p:cNvPicPr>
            <a:picLocks noChangeAspect="1" noChangeArrowheads="1"/>
          </p:cNvPicPr>
          <p:nvPr/>
        </p:nvPicPr>
        <p:blipFill>
          <a:blip r:embed="rId16" cstate="print"/>
          <a:srcRect/>
          <a:stretch>
            <a:fillRect/>
          </a:stretch>
        </p:blipFill>
        <p:spPr bwMode="auto">
          <a:xfrm>
            <a:off x="7620000" y="6226175"/>
            <a:ext cx="947738" cy="119063"/>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38113" y="6559550"/>
            <a:ext cx="6546850" cy="18891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smtClean="0"/>
            </a:lvl1pPr>
          </a:lstStyle>
          <a:p>
            <a:endParaRPr lang="sv-SE"/>
          </a:p>
        </p:txBody>
      </p:sp>
      <p:sp>
        <p:nvSpPr>
          <p:cNvPr id="1052" name="Text Box 28"/>
          <p:cNvSpPr txBox="1">
            <a:spLocks noChangeArrowheads="1"/>
          </p:cNvSpPr>
          <p:nvPr/>
        </p:nvSpPr>
        <p:spPr bwMode="auto">
          <a:xfrm>
            <a:off x="7494588" y="6584950"/>
            <a:ext cx="1454150" cy="201613"/>
          </a:xfrm>
          <a:prstGeom prst="rect">
            <a:avLst/>
          </a:prstGeom>
          <a:noFill/>
          <a:ln w="9525">
            <a:noFill/>
            <a:miter lim="800000"/>
            <a:headEnd/>
            <a:tailEnd/>
          </a:ln>
          <a:effectLst/>
        </p:spPr>
        <p:txBody>
          <a:bodyPr lIns="92075" tIns="46038" rIns="92075" bIns="46038">
            <a:spAutoFit/>
          </a:bodyPr>
          <a:lstStyle/>
          <a:p>
            <a:pPr algn="r">
              <a:defRPr/>
            </a:pPr>
            <a:fld id="{2663C7A2-AA12-433B-9C91-A71357109536}" type="slidenum">
              <a:rPr lang="en-US" sz="800">
                <a:solidFill>
                  <a:srgbClr val="B8B8B8"/>
                </a:solidFill>
              </a:rPr>
              <a:pPr algn="r">
                <a:defRPr/>
              </a:pPr>
              <a:t>‹#›</a:t>
            </a:fld>
            <a:endParaRPr lang="en-US">
              <a:solidFill>
                <a:srgbClr val="B8B8B8"/>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27013" indent="-227013" algn="l" rtl="0" eaLnBrk="1" fontAlgn="base" hangingPunct="1">
        <a:spcBef>
          <a:spcPct val="20000"/>
        </a:spcBef>
        <a:spcAft>
          <a:spcPct val="0"/>
        </a:spcAft>
        <a:buClr>
          <a:schemeClr val="tx2"/>
        </a:buClr>
        <a:buFont typeface="Times" charset="0"/>
        <a:buChar char="•"/>
        <a:defRPr sz="2400">
          <a:solidFill>
            <a:schemeClr val="tx1"/>
          </a:solidFill>
          <a:latin typeface="+mn-lt"/>
          <a:ea typeface="+mn-ea"/>
          <a:cs typeface="+mn-cs"/>
        </a:defRPr>
      </a:lvl1pPr>
      <a:lvl2pPr marL="569913" indent="-228600" algn="l" rtl="0" eaLnBrk="1" fontAlgn="base" hangingPunct="1">
        <a:spcBef>
          <a:spcPct val="20000"/>
        </a:spcBef>
        <a:spcAft>
          <a:spcPct val="0"/>
        </a:spcAft>
        <a:buClr>
          <a:schemeClr val="bg2"/>
        </a:buClr>
        <a:buFont typeface="Times" charset="0"/>
        <a:buChar char="–"/>
        <a:defRPr sz="2000">
          <a:solidFill>
            <a:schemeClr val="tx1"/>
          </a:solidFill>
          <a:latin typeface="+mn-lt"/>
        </a:defRPr>
      </a:lvl2pPr>
      <a:lvl3pPr marL="914400" indent="-230188" algn="l" rtl="0" eaLnBrk="1" fontAlgn="base" hangingPunct="1">
        <a:spcBef>
          <a:spcPct val="20000"/>
        </a:spcBef>
        <a:spcAft>
          <a:spcPct val="0"/>
        </a:spcAft>
        <a:buClr>
          <a:schemeClr val="tx2"/>
        </a:buClr>
        <a:buFont typeface="Times" charset="0"/>
        <a:buChar char="•"/>
        <a:defRPr sz="2000">
          <a:solidFill>
            <a:schemeClr val="tx1"/>
          </a:solidFill>
          <a:latin typeface="+mn-lt"/>
        </a:defRPr>
      </a:lvl3pPr>
      <a:lvl4pPr marL="1258888" indent="-230188" algn="l" rtl="0" eaLnBrk="1" fontAlgn="base" hangingPunct="1">
        <a:spcBef>
          <a:spcPct val="20000"/>
        </a:spcBef>
        <a:spcAft>
          <a:spcPct val="0"/>
        </a:spcAft>
        <a:buClr>
          <a:schemeClr val="bg2"/>
        </a:buClr>
        <a:buFont typeface="Times" charset="0"/>
        <a:buChar char="–"/>
        <a:defRPr sz="2000">
          <a:solidFill>
            <a:schemeClr val="tx1"/>
          </a:solidFill>
          <a:latin typeface="+mn-lt"/>
        </a:defRPr>
      </a:lvl4pPr>
      <a:lvl5pPr marL="1601788" indent="-228600" algn="l" rtl="0" eaLnBrk="1" fontAlgn="base" hangingPunct="1">
        <a:spcBef>
          <a:spcPct val="20000"/>
        </a:spcBef>
        <a:spcAft>
          <a:spcPct val="0"/>
        </a:spcAft>
        <a:buClr>
          <a:schemeClr val="tx2"/>
        </a:buClr>
        <a:buFont typeface="Times" charset="0"/>
        <a:buChar char="•"/>
        <a:defRPr sz="2000">
          <a:solidFill>
            <a:schemeClr val="tx1"/>
          </a:solidFill>
          <a:latin typeface="+mn-lt"/>
        </a:defRPr>
      </a:lvl5pPr>
      <a:lvl6pPr marL="2058988" indent="-228600" algn="l" rtl="0" eaLnBrk="1" fontAlgn="base" hangingPunct="1">
        <a:spcBef>
          <a:spcPct val="20000"/>
        </a:spcBef>
        <a:spcAft>
          <a:spcPct val="0"/>
        </a:spcAft>
        <a:buClr>
          <a:schemeClr val="tx2"/>
        </a:buClr>
        <a:buFont typeface="Times" charset="0"/>
        <a:buChar char="•"/>
        <a:defRPr sz="2000">
          <a:solidFill>
            <a:schemeClr val="tx1"/>
          </a:solidFill>
          <a:latin typeface="+mn-lt"/>
        </a:defRPr>
      </a:lvl6pPr>
      <a:lvl7pPr marL="2516188" indent="-228600" algn="l" rtl="0" eaLnBrk="1" fontAlgn="base" hangingPunct="1">
        <a:spcBef>
          <a:spcPct val="20000"/>
        </a:spcBef>
        <a:spcAft>
          <a:spcPct val="0"/>
        </a:spcAft>
        <a:buClr>
          <a:schemeClr val="tx2"/>
        </a:buClr>
        <a:buFont typeface="Times" charset="0"/>
        <a:buChar char="•"/>
        <a:defRPr sz="2000">
          <a:solidFill>
            <a:schemeClr val="tx1"/>
          </a:solidFill>
          <a:latin typeface="+mn-lt"/>
        </a:defRPr>
      </a:lvl7pPr>
      <a:lvl8pPr marL="2973388" indent="-228600" algn="l" rtl="0" eaLnBrk="1" fontAlgn="base" hangingPunct="1">
        <a:spcBef>
          <a:spcPct val="20000"/>
        </a:spcBef>
        <a:spcAft>
          <a:spcPct val="0"/>
        </a:spcAft>
        <a:buClr>
          <a:schemeClr val="tx2"/>
        </a:buClr>
        <a:buFont typeface="Times" charset="0"/>
        <a:buChar char="•"/>
        <a:defRPr sz="2000">
          <a:solidFill>
            <a:schemeClr val="tx1"/>
          </a:solidFill>
          <a:latin typeface="+mn-lt"/>
        </a:defRPr>
      </a:lvl8pPr>
      <a:lvl9pPr marL="3430588" indent="-228600" algn="l" rtl="0" eaLnBrk="1" fontAlgn="base" hangingPunct="1">
        <a:spcBef>
          <a:spcPct val="20000"/>
        </a:spcBef>
        <a:spcAft>
          <a:spcPct val="0"/>
        </a:spcAft>
        <a:buClr>
          <a:schemeClr val="tx2"/>
        </a:buClr>
        <a:buFont typeface="Times"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flickr.com/photos/chefranden/9085391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sv-SE" dirty="0" smtClean="0"/>
              <a:t>Java 7 and 8, what does it mean for you?</a:t>
            </a:r>
            <a:endParaRPr lang="sv-SE" dirty="0"/>
          </a:p>
        </p:txBody>
      </p:sp>
      <p:sp>
        <p:nvSpPr>
          <p:cNvPr id="3" name="Subtitle 2"/>
          <p:cNvSpPr>
            <a:spLocks noGrp="1"/>
          </p:cNvSpPr>
          <p:nvPr>
            <p:ph type="subTitle" sz="quarter" idx="1"/>
          </p:nvPr>
        </p:nvSpPr>
        <p:spPr/>
        <p:txBody>
          <a:bodyPr/>
          <a:lstStyle/>
          <a:p>
            <a:endParaRPr lang="sv-SE" dirty="0"/>
          </a:p>
        </p:txBody>
      </p:sp>
      <p:pic>
        <p:nvPicPr>
          <p:cNvPr id="4" name="Picture 8" descr="java7-logo.jpg"/>
          <p:cNvPicPr>
            <a:picLocks noChangeAspect="1"/>
          </p:cNvPicPr>
          <p:nvPr/>
        </p:nvPicPr>
        <p:blipFill>
          <a:blip r:embed="rId2" cstate="print"/>
          <a:srcRect/>
          <a:stretch>
            <a:fillRect/>
          </a:stretch>
        </p:blipFill>
        <p:spPr bwMode="auto">
          <a:xfrm>
            <a:off x="827584" y="908720"/>
            <a:ext cx="2972301" cy="2808312"/>
          </a:xfrm>
          <a:prstGeom prst="rect">
            <a:avLst/>
          </a:prstGeom>
          <a:noFill/>
          <a:ln w="9525">
            <a:noFill/>
            <a:miter lim="800000"/>
            <a:headEnd/>
            <a:tailEnd/>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idx="4294967295"/>
          </p:nvPr>
        </p:nvSpPr>
        <p:spPr/>
        <p:txBody>
          <a:bodyPr/>
          <a:lstStyle/>
          <a:p>
            <a:r>
              <a:rPr lang="en-US" dirty="0" smtClean="0"/>
              <a:t>Coin (1) Strings in switch</a:t>
            </a:r>
          </a:p>
        </p:txBody>
      </p:sp>
      <p:sp>
        <p:nvSpPr>
          <p:cNvPr id="21507" name="Rectangle 8"/>
          <p:cNvSpPr>
            <a:spLocks noGrp="1" noChangeArrowheads="1"/>
          </p:cNvSpPr>
          <p:nvPr>
            <p:ph type="body" idx="4294967295"/>
          </p:nvPr>
        </p:nvSpPr>
        <p:spPr>
          <a:solidFill>
            <a:schemeClr val="tx1"/>
          </a:solidFill>
          <a:ln>
            <a:solidFill>
              <a:schemeClr val="tx1"/>
            </a:solidFill>
          </a:ln>
        </p:spPr>
        <p:txBody>
          <a:bodyPr>
            <a:normAutofit/>
          </a:bodyPr>
          <a:lstStyle/>
          <a:p>
            <a:pPr eaLnBrk="1" hangingPunct="1">
              <a:buNone/>
              <a:defRPr/>
            </a:pPr>
            <a:r>
              <a:rPr lang="en-US" sz="1500" dirty="0" smtClean="0">
                <a:solidFill>
                  <a:schemeClr val="bg1"/>
                </a:solidFill>
                <a:latin typeface="Courier New" pitchFamily="49" charset="0"/>
                <a:cs typeface="Courier New" pitchFamily="49" charset="0"/>
              </a:rPr>
              <a:t>String s = ... </a:t>
            </a:r>
          </a:p>
          <a:p>
            <a:pPr eaLnBrk="1" hangingPunct="1">
              <a:buNone/>
              <a:defRPr/>
            </a:pPr>
            <a:r>
              <a:rPr lang="en-US" sz="1500" dirty="0" smtClean="0">
                <a:solidFill>
                  <a:schemeClr val="bg1"/>
                </a:solidFill>
                <a:latin typeface="Courier New" pitchFamily="49" charset="0"/>
                <a:cs typeface="Courier New" pitchFamily="49" charset="0"/>
              </a:rPr>
              <a:t>switch(s) { </a:t>
            </a:r>
          </a:p>
          <a:p>
            <a:pPr eaLnBrk="1" hangingPunct="1">
              <a:buNone/>
              <a:defRPr/>
            </a:pPr>
            <a:r>
              <a:rPr lang="en-US" sz="1500" dirty="0" smtClean="0">
                <a:solidFill>
                  <a:schemeClr val="bg1"/>
                </a:solidFill>
                <a:latin typeface="Courier New" pitchFamily="49" charset="0"/>
                <a:cs typeface="Courier New" pitchFamily="49" charset="0"/>
              </a:rPr>
              <a:t>case "</a:t>
            </a:r>
            <a:r>
              <a:rPr lang="en-US" sz="1500" dirty="0" err="1" smtClean="0">
                <a:solidFill>
                  <a:schemeClr val="bg1"/>
                </a:solidFill>
                <a:latin typeface="Courier New" pitchFamily="49" charset="0"/>
                <a:cs typeface="Courier New" pitchFamily="49" charset="0"/>
              </a:rPr>
              <a:t>foo</a:t>
            </a:r>
            <a:r>
              <a:rPr lang="en-US" sz="1500" dirty="0" smtClean="0">
                <a:solidFill>
                  <a:schemeClr val="bg1"/>
                </a:solidFill>
                <a:latin typeface="Courier New" pitchFamily="49" charset="0"/>
                <a:cs typeface="Courier New" pitchFamily="49" charset="0"/>
              </a:rPr>
              <a:t>": </a:t>
            </a:r>
          </a:p>
          <a:p>
            <a:pPr eaLnBrk="1" hangingPunct="1">
              <a:buNone/>
              <a:defRPr/>
            </a:pPr>
            <a:r>
              <a:rPr lang="en-US" sz="1500" dirty="0" smtClean="0">
                <a:solidFill>
                  <a:schemeClr val="bg1"/>
                </a:solidFill>
                <a:latin typeface="Courier New" pitchFamily="49" charset="0"/>
                <a:cs typeface="Courier New" pitchFamily="49" charset="0"/>
              </a:rPr>
              <a:t>	</a:t>
            </a:r>
            <a:r>
              <a:rPr lang="en-US" sz="1500" dirty="0" err="1" smtClean="0">
                <a:solidFill>
                  <a:schemeClr val="bg1"/>
                </a:solidFill>
                <a:latin typeface="Courier New" pitchFamily="49" charset="0"/>
                <a:cs typeface="Courier New" pitchFamily="49" charset="0"/>
              </a:rPr>
              <a:t>processFoo</a:t>
            </a:r>
            <a:r>
              <a:rPr lang="en-US" sz="1500" dirty="0" smtClean="0">
                <a:solidFill>
                  <a:schemeClr val="bg1"/>
                </a:solidFill>
                <a:latin typeface="Courier New" pitchFamily="49" charset="0"/>
                <a:cs typeface="Courier New" pitchFamily="49" charset="0"/>
              </a:rPr>
              <a:t>(s); </a:t>
            </a:r>
          </a:p>
          <a:p>
            <a:pPr eaLnBrk="1" hangingPunct="1">
              <a:buNone/>
              <a:defRPr/>
            </a:pPr>
            <a:r>
              <a:rPr lang="en-US" sz="1500" dirty="0" smtClean="0">
                <a:solidFill>
                  <a:schemeClr val="bg1"/>
                </a:solidFill>
                <a:latin typeface="Courier New" pitchFamily="49" charset="0"/>
                <a:cs typeface="Courier New" pitchFamily="49" charset="0"/>
              </a:rPr>
              <a:t>	break; </a:t>
            </a:r>
          </a:p>
          <a:p>
            <a:pPr eaLnBrk="1" hangingPunct="1">
              <a:buNone/>
              <a:defRPr/>
            </a:pPr>
            <a:r>
              <a:rPr lang="en-US" sz="1500" dirty="0" smtClean="0">
                <a:solidFill>
                  <a:schemeClr val="bg1"/>
                </a:solidFill>
                <a:latin typeface="Courier New" pitchFamily="49" charset="0"/>
                <a:cs typeface="Courier New" pitchFamily="49" charset="0"/>
              </a:rPr>
              <a:t>}</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idx="4294967295"/>
          </p:nvPr>
        </p:nvSpPr>
        <p:spPr/>
        <p:txBody>
          <a:bodyPr/>
          <a:lstStyle/>
          <a:p>
            <a:r>
              <a:rPr lang="en-US" dirty="0" smtClean="0"/>
              <a:t>Coin (2) Changes to literals</a:t>
            </a:r>
          </a:p>
        </p:txBody>
      </p:sp>
      <p:sp>
        <p:nvSpPr>
          <p:cNvPr id="21507" name="Rectangle 8"/>
          <p:cNvSpPr>
            <a:spLocks noGrp="1" noChangeArrowheads="1"/>
          </p:cNvSpPr>
          <p:nvPr>
            <p:ph type="body" idx="4294967295"/>
          </p:nvPr>
        </p:nvSpPr>
        <p:spPr>
          <a:solidFill>
            <a:schemeClr val="tx1"/>
          </a:solidFill>
        </p:spPr>
        <p:txBody>
          <a:bodyPr>
            <a:normAutofit/>
          </a:bodyPr>
          <a:lstStyle/>
          <a:p>
            <a:r>
              <a:rPr lang="sv-SE" sz="1500" dirty="0" smtClean="0">
                <a:solidFill>
                  <a:schemeClr val="accent3"/>
                </a:solidFill>
                <a:latin typeface="Courier New" pitchFamily="49" charset="0"/>
                <a:cs typeface="Courier New" pitchFamily="49" charset="0"/>
              </a:rPr>
              <a:t>1234_5678 </a:t>
            </a:r>
          </a:p>
          <a:p>
            <a:r>
              <a:rPr lang="sv-SE" sz="1500" dirty="0" smtClean="0">
                <a:solidFill>
                  <a:schemeClr val="accent3"/>
                </a:solidFill>
                <a:latin typeface="Courier New" pitchFamily="49" charset="0"/>
                <a:cs typeface="Courier New" pitchFamily="49" charset="0"/>
              </a:rPr>
              <a:t>1_2_3_4__5_6_7_8L </a:t>
            </a:r>
          </a:p>
          <a:p>
            <a:r>
              <a:rPr lang="sv-SE" sz="1500" dirty="0" smtClean="0">
                <a:solidFill>
                  <a:schemeClr val="accent3"/>
                </a:solidFill>
                <a:latin typeface="Courier New" pitchFamily="49" charset="0"/>
                <a:cs typeface="Courier New" pitchFamily="49" charset="0"/>
              </a:rPr>
              <a:t>0b0001_0010_0100_1000 </a:t>
            </a:r>
          </a:p>
          <a:p>
            <a:r>
              <a:rPr lang="sv-SE" sz="1500" dirty="0" smtClean="0">
                <a:solidFill>
                  <a:schemeClr val="accent3"/>
                </a:solidFill>
                <a:latin typeface="Courier New" pitchFamily="49" charset="0"/>
                <a:cs typeface="Courier New" pitchFamily="49" charset="0"/>
              </a:rPr>
              <a:t>3.141_592_653_589_793d </a:t>
            </a:r>
          </a:p>
          <a:p>
            <a:r>
              <a:rPr lang="sv-SE" sz="1500" dirty="0" smtClean="0">
                <a:solidFill>
                  <a:schemeClr val="accent3"/>
                </a:solidFill>
                <a:latin typeface="Courier New" pitchFamily="49" charset="0"/>
                <a:cs typeface="Courier New" pitchFamily="49" charset="0"/>
              </a:rPr>
              <a:t>0x1.ffff_ffff_ffff_fP1_023 // Double.MAX_VALUE </a:t>
            </a:r>
            <a:endParaRPr lang="sv-SE" sz="1500" dirty="0">
              <a:solidFill>
                <a:schemeClr val="accent3"/>
              </a:solidFill>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idx="4294967295"/>
          </p:nvPr>
        </p:nvSpPr>
        <p:spPr/>
        <p:txBody>
          <a:bodyPr/>
          <a:lstStyle/>
          <a:p>
            <a:r>
              <a:rPr lang="en-US" dirty="0" smtClean="0"/>
              <a:t>Coin (3) Multi Catch, precise </a:t>
            </a:r>
            <a:r>
              <a:rPr lang="en-US" dirty="0" err="1" smtClean="0"/>
              <a:t>rethrow</a:t>
            </a:r>
            <a:endParaRPr lang="en-US" dirty="0" smtClean="0"/>
          </a:p>
        </p:txBody>
      </p:sp>
      <p:sp>
        <p:nvSpPr>
          <p:cNvPr id="21507" name="Rectangle 8"/>
          <p:cNvSpPr>
            <a:spLocks noGrp="1" noChangeArrowheads="1"/>
          </p:cNvSpPr>
          <p:nvPr>
            <p:ph type="body" idx="4294967295"/>
          </p:nvPr>
        </p:nvSpPr>
        <p:spPr>
          <a:xfrm>
            <a:off x="914877" y="1599406"/>
            <a:ext cx="3468127" cy="4341813"/>
          </a:xfrm>
          <a:solidFill>
            <a:schemeClr val="tx1"/>
          </a:solidFill>
        </p:spPr>
        <p:txBody>
          <a:bodyPr>
            <a:normAutofit/>
          </a:bodyPr>
          <a:lstStyle/>
          <a:p>
            <a:pPr>
              <a:buNone/>
            </a:pPr>
            <a:r>
              <a:rPr lang="sv-SE" sz="1500" dirty="0" smtClean="0">
                <a:solidFill>
                  <a:schemeClr val="accent3"/>
                </a:solidFill>
                <a:latin typeface="Courier New" pitchFamily="49" charset="0"/>
                <a:cs typeface="Courier New" pitchFamily="49" charset="0"/>
              </a:rPr>
              <a:t>try { </a:t>
            </a:r>
          </a:p>
          <a:p>
            <a:pPr>
              <a:buNone/>
            </a:pPr>
            <a:r>
              <a:rPr lang="sv-SE" sz="1500" dirty="0" smtClean="0">
                <a:solidFill>
                  <a:schemeClr val="accent3"/>
                </a:solidFill>
                <a:latin typeface="Courier New" pitchFamily="49" charset="0"/>
                <a:cs typeface="Courier New" pitchFamily="49" charset="0"/>
              </a:rPr>
              <a:t>	doWork(file); </a:t>
            </a:r>
          </a:p>
          <a:p>
            <a:pPr>
              <a:buNone/>
            </a:pPr>
            <a:r>
              <a:rPr lang="sv-SE" sz="1500" dirty="0" smtClean="0">
                <a:solidFill>
                  <a:schemeClr val="accent3"/>
                </a:solidFill>
                <a:latin typeface="Courier New" pitchFamily="49" charset="0"/>
                <a:cs typeface="Courier New" pitchFamily="49" charset="0"/>
              </a:rPr>
              <a:t>} catch (IOException ex) { </a:t>
            </a:r>
          </a:p>
          <a:p>
            <a:pPr>
              <a:buNone/>
            </a:pPr>
            <a:r>
              <a:rPr lang="sv-SE" sz="1500" dirty="0" smtClean="0">
                <a:solidFill>
                  <a:schemeClr val="accent3"/>
                </a:solidFill>
                <a:latin typeface="Courier New" pitchFamily="49" charset="0"/>
                <a:cs typeface="Courier New" pitchFamily="49" charset="0"/>
              </a:rPr>
              <a:t>	logger.log(ex); </a:t>
            </a:r>
          </a:p>
          <a:p>
            <a:pPr>
              <a:buNone/>
            </a:pPr>
            <a:r>
              <a:rPr lang="sv-SE" sz="1500" dirty="0" smtClean="0">
                <a:solidFill>
                  <a:schemeClr val="accent3"/>
                </a:solidFill>
                <a:latin typeface="Courier New" pitchFamily="49" charset="0"/>
                <a:cs typeface="Courier New" pitchFamily="49" charset="0"/>
              </a:rPr>
              <a:t>} </a:t>
            </a:r>
          </a:p>
          <a:p>
            <a:pPr>
              <a:buNone/>
            </a:pPr>
            <a:r>
              <a:rPr lang="sv-SE" sz="1500" dirty="0" smtClean="0">
                <a:solidFill>
                  <a:schemeClr val="accent3"/>
                </a:solidFill>
                <a:latin typeface="Courier New" pitchFamily="49" charset="0"/>
                <a:cs typeface="Courier New" pitchFamily="49" charset="0"/>
              </a:rPr>
              <a:t>catch (SQLException ex) { </a:t>
            </a:r>
          </a:p>
          <a:p>
            <a:pPr>
              <a:buNone/>
            </a:pPr>
            <a:r>
              <a:rPr lang="sv-SE" sz="1500" dirty="0" smtClean="0">
                <a:solidFill>
                  <a:schemeClr val="accent3"/>
                </a:solidFill>
                <a:latin typeface="Courier New" pitchFamily="49" charset="0"/>
                <a:cs typeface="Courier New" pitchFamily="49" charset="0"/>
              </a:rPr>
              <a:t>	logger.log(ex); </a:t>
            </a:r>
          </a:p>
          <a:p>
            <a:pPr>
              <a:buNone/>
            </a:pPr>
            <a:r>
              <a:rPr lang="sv-SE" sz="1500" dirty="0" smtClean="0">
                <a:solidFill>
                  <a:schemeClr val="accent3"/>
                </a:solidFill>
                <a:latin typeface="Courier New" pitchFamily="49" charset="0"/>
                <a:cs typeface="Courier New" pitchFamily="49" charset="0"/>
              </a:rPr>
              <a:t>}</a:t>
            </a:r>
          </a:p>
          <a:p>
            <a:pPr>
              <a:buNone/>
            </a:pPr>
            <a:r>
              <a:rPr lang="sv-SE" dirty="0" smtClean="0">
                <a:solidFill>
                  <a:schemeClr val="accent3"/>
                </a:solidFill>
              </a:rPr>
              <a:t> </a:t>
            </a:r>
          </a:p>
          <a:p>
            <a:pPr>
              <a:buNone/>
            </a:pPr>
            <a:endParaRPr lang="sv-SE" dirty="0">
              <a:solidFill>
                <a:schemeClr val="accent3"/>
              </a:solidFill>
            </a:endParaRPr>
          </a:p>
        </p:txBody>
      </p:sp>
      <p:sp>
        <p:nvSpPr>
          <p:cNvPr id="4" name="Rectangle 8"/>
          <p:cNvSpPr txBox="1">
            <a:spLocks noChangeArrowheads="1"/>
          </p:cNvSpPr>
          <p:nvPr/>
        </p:nvSpPr>
        <p:spPr bwMode="auto">
          <a:xfrm>
            <a:off x="4652998" y="1628800"/>
            <a:ext cx="4076922" cy="4341813"/>
          </a:xfrm>
          <a:prstGeom prst="rect">
            <a:avLst/>
          </a:prstGeom>
          <a:solidFill>
            <a:schemeClr val="tx1"/>
          </a:solidFill>
          <a:ln w="9525">
            <a:noFill/>
            <a:miter lim="800000"/>
            <a:headEnd/>
            <a:tailEnd/>
          </a:ln>
        </p:spPr>
        <p:txBody>
          <a:bodyPr vert="horz" wrap="square" lIns="0" tIns="0" rIns="0" bIns="0" numCol="1" anchor="t" anchorCtr="0" compatLnSpc="1">
            <a:prstTxWarp prst="textNoShape">
              <a:avLst/>
            </a:prstTxWarp>
            <a:normAutofit/>
          </a:bodyPr>
          <a:lstStyle/>
          <a:p>
            <a:pPr marL="239973" indent="-239973" defTabSz="1023218" eaLnBrk="0" hangingPunct="0">
              <a:spcBef>
                <a:spcPct val="20000"/>
              </a:spcBef>
              <a:buClr>
                <a:schemeClr val="tx2"/>
              </a:buClr>
            </a:pPr>
            <a:r>
              <a:rPr lang="sv-SE" sz="1500" dirty="0">
                <a:solidFill>
                  <a:schemeClr val="accent3"/>
                </a:solidFill>
                <a:latin typeface="Courier New" pitchFamily="49" charset="0"/>
                <a:cs typeface="Courier New" pitchFamily="49" charset="0"/>
              </a:rPr>
              <a:t>try { </a:t>
            </a:r>
          </a:p>
          <a:p>
            <a:pPr marL="239973" indent="-239973" defTabSz="1023218" eaLnBrk="0" hangingPunct="0">
              <a:spcBef>
                <a:spcPct val="20000"/>
              </a:spcBef>
              <a:buClr>
                <a:schemeClr val="tx2"/>
              </a:buClr>
            </a:pPr>
            <a:r>
              <a:rPr lang="sv-SE" sz="1500" dirty="0">
                <a:solidFill>
                  <a:schemeClr val="accent3"/>
                </a:solidFill>
                <a:latin typeface="Courier New" pitchFamily="49" charset="0"/>
                <a:cs typeface="Courier New" pitchFamily="49" charset="0"/>
              </a:rPr>
              <a:t>	doWork(file); </a:t>
            </a:r>
          </a:p>
          <a:p>
            <a:pPr marL="239973" indent="-239973" defTabSz="1023218" eaLnBrk="0" hangingPunct="0">
              <a:spcBef>
                <a:spcPct val="20000"/>
              </a:spcBef>
              <a:buClr>
                <a:schemeClr val="tx2"/>
              </a:buClr>
            </a:pPr>
            <a:r>
              <a:rPr lang="sv-SE" sz="1500" dirty="0">
                <a:solidFill>
                  <a:schemeClr val="accent3"/>
                </a:solidFill>
                <a:latin typeface="Courier New" pitchFamily="49" charset="0"/>
                <a:cs typeface="Courier New" pitchFamily="49" charset="0"/>
              </a:rPr>
              <a:t>} catch (IOException|SQLException ex) { logger.log(ex); </a:t>
            </a:r>
          </a:p>
          <a:p>
            <a:pPr marL="239973" indent="-239973" defTabSz="1023218" eaLnBrk="0" hangingPunct="0">
              <a:spcBef>
                <a:spcPct val="20000"/>
              </a:spcBef>
              <a:buClr>
                <a:schemeClr val="tx2"/>
              </a:buClr>
            </a:pPr>
            <a:r>
              <a:rPr lang="sv-SE" sz="1500" dirty="0">
                <a:solidFill>
                  <a:schemeClr val="accent3"/>
                </a:solidFill>
                <a:latin typeface="Courier New" pitchFamily="49" charset="0"/>
                <a:cs typeface="Courier New" pitchFamily="49" charset="0"/>
              </a:rPr>
              <a:t>} </a:t>
            </a:r>
            <a:r>
              <a:rPr lang="sv-SE" sz="1500" kern="0" dirty="0">
                <a:solidFill>
                  <a:schemeClr val="accent3"/>
                </a:solidFill>
                <a:latin typeface="Courier New" pitchFamily="49" charset="0"/>
                <a:cs typeface="Courier New" pitchFamily="49" charset="0"/>
              </a:rPr>
              <a:t> </a:t>
            </a:r>
          </a:p>
          <a:p>
            <a:pPr marL="239973" indent="-239973" defTabSz="1023218" eaLnBrk="0" fontAlgn="base" hangingPunct="0">
              <a:spcBef>
                <a:spcPct val="20000"/>
              </a:spcBef>
              <a:spcAft>
                <a:spcPct val="0"/>
              </a:spcAft>
              <a:buClr>
                <a:schemeClr val="tx2"/>
              </a:buClr>
              <a:defRPr/>
            </a:pPr>
            <a:endParaRPr lang="sv-SE" sz="2500" kern="0" dirty="0">
              <a:solidFill>
                <a:schemeClr val="accent3"/>
              </a:solidFill>
              <a:ea typeface="ＭＳ Ｐゴシック" charset="-128"/>
              <a:cs typeface="ＭＳ Ｐゴシック" charset="-128"/>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idx="4294967295"/>
          </p:nvPr>
        </p:nvSpPr>
        <p:spPr/>
        <p:txBody>
          <a:bodyPr/>
          <a:lstStyle/>
          <a:p>
            <a:r>
              <a:rPr lang="en-US" dirty="0" smtClean="0"/>
              <a:t>Coin (4) Diamond operator</a:t>
            </a:r>
          </a:p>
        </p:txBody>
      </p:sp>
      <p:sp>
        <p:nvSpPr>
          <p:cNvPr id="21507" name="Rectangle 8"/>
          <p:cNvSpPr>
            <a:spLocks noGrp="1" noChangeArrowheads="1"/>
          </p:cNvSpPr>
          <p:nvPr>
            <p:ph type="body" idx="4294967295"/>
          </p:nvPr>
        </p:nvSpPr>
        <p:spPr>
          <a:solidFill>
            <a:schemeClr val="tx1"/>
          </a:solidFill>
        </p:spPr>
        <p:txBody>
          <a:bodyPr>
            <a:normAutofit/>
          </a:bodyPr>
          <a:lstStyle/>
          <a:p>
            <a:pPr>
              <a:buNone/>
            </a:pP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Map&lt;</a:t>
            </a:r>
            <a:r>
              <a:rPr lang="en-US" sz="1500" dirty="0" err="1" smtClean="0">
                <a:solidFill>
                  <a:schemeClr val="accent3"/>
                </a:solidFill>
                <a:latin typeface="CMU Typewriter Text Regular" charset="0"/>
                <a:ea typeface="CMU Typewriter Text Regular" charset="0"/>
                <a:cs typeface="CMU Typewriter Text Regular" charset="0"/>
                <a:sym typeface="CMU Typewriter Text Regular" charset="0"/>
              </a:rPr>
              <a:t>String,List</a:t>
            </a: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&lt;String&gt;&gt; m = new </a:t>
            </a:r>
            <a:r>
              <a:rPr lang="en-US" sz="1500" dirty="0" err="1" smtClean="0">
                <a:solidFill>
                  <a:schemeClr val="accent3"/>
                </a:solidFill>
                <a:latin typeface="CMU Typewriter Text Regular" charset="0"/>
                <a:ea typeface="CMU Typewriter Text Regular" charset="0"/>
                <a:cs typeface="CMU Typewriter Text Regular" charset="0"/>
                <a:sym typeface="CMU Typewriter Text Regular" charset="0"/>
              </a:rPr>
              <a:t>HashMap</a:t>
            </a: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&lt;</a:t>
            </a:r>
            <a:r>
              <a:rPr lang="en-US" sz="1500" dirty="0" err="1" smtClean="0">
                <a:solidFill>
                  <a:schemeClr val="accent3"/>
                </a:solidFill>
                <a:latin typeface="CMU Typewriter Text Regular" charset="0"/>
                <a:ea typeface="CMU Typewriter Text Regular" charset="0"/>
                <a:cs typeface="CMU Typewriter Text Regular" charset="0"/>
                <a:sym typeface="CMU Typewriter Text Regular" charset="0"/>
              </a:rPr>
              <a:t>String,List</a:t>
            </a: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&lt;String&gt;&gt;();</a:t>
            </a:r>
          </a:p>
          <a:p>
            <a:pPr>
              <a:buNone/>
            </a:pPr>
            <a:endPar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endParaRPr>
          </a:p>
          <a:p>
            <a:pPr>
              <a:buNone/>
            </a:pP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Map&lt;</a:t>
            </a:r>
            <a:r>
              <a:rPr lang="en-US" sz="1500" dirty="0" err="1" smtClean="0">
                <a:solidFill>
                  <a:schemeClr val="accent3"/>
                </a:solidFill>
                <a:latin typeface="CMU Typewriter Text Regular" charset="0"/>
                <a:ea typeface="CMU Typewriter Text Regular" charset="0"/>
                <a:cs typeface="CMU Typewriter Text Regular" charset="0"/>
                <a:sym typeface="CMU Typewriter Text Regular" charset="0"/>
              </a:rPr>
              <a:t>String,List</a:t>
            </a: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&lt;String&gt;&gt; m = new </a:t>
            </a:r>
            <a:r>
              <a:rPr lang="en-US" sz="1500" dirty="0" err="1" smtClean="0">
                <a:solidFill>
                  <a:schemeClr val="accent3"/>
                </a:solidFill>
                <a:latin typeface="CMU Typewriter Text Regular" charset="0"/>
                <a:ea typeface="CMU Typewriter Text Regular" charset="0"/>
                <a:cs typeface="CMU Typewriter Text Regular" charset="0"/>
                <a:sym typeface="CMU Typewriter Text Regular" charset="0"/>
              </a:rPr>
              <a:t>HashMap</a:t>
            </a:r>
            <a:r>
              <a:rPr lang="en-US" sz="1500" dirty="0" smtClean="0">
                <a:solidFill>
                  <a:schemeClr val="accent3"/>
                </a:solidFill>
                <a:latin typeface="CMU Typewriter Text Bold" charset="0"/>
                <a:ea typeface="CMU Typewriter Text Bold" charset="0"/>
                <a:cs typeface="CMU Typewriter Text Bold" charset="0"/>
                <a:sym typeface="CMU Typewriter Text Bold" charset="0"/>
              </a:rPr>
              <a:t>&lt;&gt;</a:t>
            </a:r>
            <a:r>
              <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rPr>
              <a:t>();</a:t>
            </a:r>
          </a:p>
          <a:p>
            <a:pPr>
              <a:buNone/>
            </a:pPr>
            <a:endPar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endParaRPr>
          </a:p>
          <a:p>
            <a:pPr>
              <a:buNone/>
            </a:pPr>
            <a:endPar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endParaRPr>
          </a:p>
          <a:p>
            <a:pPr>
              <a:buNone/>
            </a:pPr>
            <a:endParaRPr lang="sv-SE" sz="1500" dirty="0">
              <a:solidFill>
                <a:schemeClr val="accent3"/>
              </a:solidFill>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idx="4294967295"/>
          </p:nvPr>
        </p:nvSpPr>
        <p:spPr/>
        <p:txBody>
          <a:bodyPr/>
          <a:lstStyle/>
          <a:p>
            <a:r>
              <a:rPr lang="en-US" dirty="0" smtClean="0"/>
              <a:t>Coin (5) Try with resources</a:t>
            </a:r>
          </a:p>
        </p:txBody>
      </p:sp>
      <p:sp>
        <p:nvSpPr>
          <p:cNvPr id="21507" name="Rectangle 8"/>
          <p:cNvSpPr>
            <a:spLocks noGrp="1" noChangeArrowheads="1"/>
          </p:cNvSpPr>
          <p:nvPr>
            <p:ph type="body" idx="4294967295"/>
          </p:nvPr>
        </p:nvSpPr>
        <p:spPr>
          <a:solidFill>
            <a:schemeClr val="tx1"/>
          </a:solidFill>
        </p:spPr>
        <p:txBody>
          <a:bodyPr>
            <a:normAutofit/>
          </a:bodyPr>
          <a:lstStyle/>
          <a:p>
            <a:pPr>
              <a:buNone/>
            </a:pPr>
            <a:r>
              <a:rPr lang="en-US" sz="1500" dirty="0" smtClean="0">
                <a:solidFill>
                  <a:schemeClr val="accent3"/>
                </a:solidFill>
                <a:latin typeface="Courier New" pitchFamily="49" charset="0"/>
                <a:ea typeface="CMU Typewriter Text Regular" charset="0"/>
                <a:cs typeface="Courier New" pitchFamily="49" charset="0"/>
                <a:sym typeface="CMU Typewriter Text Regular" charset="0"/>
              </a:rPr>
              <a:t>try (</a:t>
            </a:r>
            <a:r>
              <a:rPr lang="en-US" sz="1500" dirty="0" err="1" smtClean="0">
                <a:solidFill>
                  <a:schemeClr val="accent3"/>
                </a:solidFill>
                <a:latin typeface="Courier New" pitchFamily="49" charset="0"/>
                <a:ea typeface="CMU Typewriter Text Regular" charset="0"/>
                <a:cs typeface="Courier New" pitchFamily="49" charset="0"/>
                <a:sym typeface="CMU Typewriter Text Regular" charset="0"/>
              </a:rPr>
              <a:t>AutoclosableResource</a:t>
            </a:r>
            <a:r>
              <a:rPr lang="en-US" sz="1500" dirty="0" smtClean="0">
                <a:solidFill>
                  <a:schemeClr val="accent3"/>
                </a:solidFill>
                <a:latin typeface="Courier New" pitchFamily="49" charset="0"/>
                <a:ea typeface="CMU Typewriter Text Regular" charset="0"/>
                <a:cs typeface="Courier New" pitchFamily="49" charset="0"/>
                <a:sym typeface="CMU Typewriter Text Regular" charset="0"/>
              </a:rPr>
              <a:t>) {</a:t>
            </a:r>
          </a:p>
          <a:p>
            <a:pPr>
              <a:buNone/>
            </a:pPr>
            <a:r>
              <a:rPr lang="en-US" sz="1500" dirty="0" smtClean="0">
                <a:solidFill>
                  <a:schemeClr val="accent3"/>
                </a:solidFill>
                <a:latin typeface="Courier New" pitchFamily="49" charset="0"/>
                <a:ea typeface="CMU Typewriter Text Regular" charset="0"/>
                <a:cs typeface="Courier New" pitchFamily="49" charset="0"/>
                <a:sym typeface="CMU Typewriter Text Regular" charset="0"/>
              </a:rPr>
              <a:t>// Do stuff</a:t>
            </a:r>
          </a:p>
          <a:p>
            <a:pPr>
              <a:buNone/>
            </a:pPr>
            <a:r>
              <a:rPr lang="en-US" sz="1500" dirty="0" smtClean="0">
                <a:solidFill>
                  <a:schemeClr val="accent3"/>
                </a:solidFill>
                <a:latin typeface="Courier New" pitchFamily="49" charset="0"/>
                <a:ea typeface="CMU Typewriter Text Regular" charset="0"/>
                <a:cs typeface="Courier New" pitchFamily="49" charset="0"/>
                <a:sym typeface="CMU Typewriter Text Regular" charset="0"/>
              </a:rPr>
              <a:t>}</a:t>
            </a:r>
          </a:p>
          <a:p>
            <a:pPr>
              <a:buNone/>
            </a:pPr>
            <a:endParaRPr lang="en-US" sz="1500" dirty="0" smtClean="0">
              <a:solidFill>
                <a:schemeClr val="accent3"/>
              </a:solidFill>
              <a:latin typeface="Courier New" pitchFamily="49" charset="0"/>
              <a:ea typeface="CMU Typewriter Text Regular" charset="0"/>
              <a:cs typeface="Courier New" pitchFamily="49" charset="0"/>
              <a:sym typeface="CMU Typewriter Text Regular" charset="0"/>
            </a:endParaRPr>
          </a:p>
          <a:p>
            <a:pPr>
              <a:buNone/>
            </a:pPr>
            <a:r>
              <a:rPr lang="en-US" sz="1500" dirty="0" smtClean="0">
                <a:solidFill>
                  <a:schemeClr val="accent3"/>
                </a:solidFill>
                <a:latin typeface="Courier New" pitchFamily="49" charset="0"/>
                <a:ea typeface="CMU Typewriter Text Regular" charset="0"/>
                <a:cs typeface="Courier New" pitchFamily="49" charset="0"/>
                <a:sym typeface="CMU Typewriter Text Regular" charset="0"/>
              </a:rPr>
              <a:t>// closed here</a:t>
            </a:r>
          </a:p>
          <a:p>
            <a:pPr>
              <a:buNone/>
            </a:pPr>
            <a:endParaRPr lang="en-US" sz="1500" dirty="0" smtClean="0">
              <a:solidFill>
                <a:schemeClr val="accent3"/>
              </a:solidFill>
              <a:latin typeface="CMU Typewriter Text Regular" charset="0"/>
              <a:ea typeface="CMU Typewriter Text Regular" charset="0"/>
              <a:cs typeface="CMU Typewriter Text Regular" charset="0"/>
              <a:sym typeface="CMU Typewriter Text Regular" charset="0"/>
            </a:endParaRPr>
          </a:p>
          <a:p>
            <a:pPr>
              <a:buNone/>
            </a:pPr>
            <a:endParaRPr lang="sv-SE" sz="1500" dirty="0">
              <a:solidFill>
                <a:schemeClr val="accent3"/>
              </a:solidFill>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p:txBody>
          <a:bodyPr/>
          <a:lstStyle/>
          <a:p>
            <a:r>
              <a:rPr lang="en-US" dirty="0" smtClean="0"/>
              <a:t>Concurrency and Collections Updates - JSR 166y</a:t>
            </a:r>
            <a:br>
              <a:rPr lang="en-US" dirty="0" smtClean="0"/>
            </a:br>
            <a:r>
              <a:rPr lang="en-US" sz="1800" dirty="0" smtClean="0">
                <a:solidFill>
                  <a:schemeClr val="bg2"/>
                </a:solidFill>
              </a:rPr>
              <a:t>Lightweight Fork/Join Framework</a:t>
            </a:r>
          </a:p>
        </p:txBody>
      </p:sp>
      <p:grpSp>
        <p:nvGrpSpPr>
          <p:cNvPr id="2" name="Group 4"/>
          <p:cNvGrpSpPr/>
          <p:nvPr/>
        </p:nvGrpSpPr>
        <p:grpSpPr>
          <a:xfrm>
            <a:off x="877648" y="1520788"/>
            <a:ext cx="7451859" cy="4451033"/>
            <a:chOff x="1604246" y="1511300"/>
            <a:chExt cx="21297756" cy="10725901"/>
          </a:xfrm>
        </p:grpSpPr>
        <p:sp>
          <p:nvSpPr>
            <p:cNvPr id="6" name="Freeform 4"/>
            <p:cNvSpPr>
              <a:spLocks/>
            </p:cNvSpPr>
            <p:nvPr/>
          </p:nvSpPr>
          <p:spPr bwMode="auto">
            <a:xfrm>
              <a:off x="5705475" y="2092325"/>
              <a:ext cx="15039975" cy="7666038"/>
            </a:xfrm>
            <a:custGeom>
              <a:avLst/>
              <a:gdLst/>
              <a:ahLst/>
              <a:cxnLst>
                <a:cxn ang="0">
                  <a:pos x="0" y="21600"/>
                </a:cxn>
                <a:cxn ang="0">
                  <a:pos x="7844" y="15564"/>
                </a:cxn>
                <a:cxn ang="0">
                  <a:pos x="14199" y="9705"/>
                </a:cxn>
                <a:cxn ang="0">
                  <a:pos x="21600" y="0"/>
                </a:cxn>
              </a:cxnLst>
              <a:rect l="0" t="0" r="r" b="b"/>
              <a:pathLst>
                <a:path w="21600" h="21600">
                  <a:moveTo>
                    <a:pt x="0" y="21600"/>
                  </a:moveTo>
                  <a:cubicBezTo>
                    <a:pt x="0" y="21600"/>
                    <a:pt x="4036" y="18562"/>
                    <a:pt x="7844" y="15564"/>
                  </a:cubicBezTo>
                  <a:cubicBezTo>
                    <a:pt x="10699" y="13315"/>
                    <a:pt x="13364" y="10622"/>
                    <a:pt x="14199" y="9705"/>
                  </a:cubicBezTo>
                  <a:cubicBezTo>
                    <a:pt x="16894" y="6746"/>
                    <a:pt x="21600" y="0"/>
                    <a:pt x="21600" y="0"/>
                  </a:cubicBezTo>
                </a:path>
              </a:pathLst>
            </a:custGeom>
            <a:noFill/>
            <a:ln w="101600" cap="flat">
              <a:solidFill>
                <a:srgbClr val="FF5300"/>
              </a:solidFill>
              <a:prstDash val="solid"/>
              <a:round/>
              <a:headEnd type="none" w="med" len="med"/>
              <a:tailEnd type="none" w="med" len="med"/>
            </a:ln>
          </p:spPr>
          <p:txBody>
            <a:bodyPr lIns="0" tIns="0" rIns="0" bIns="0"/>
            <a:lstStyle/>
            <a:p>
              <a:endParaRPr lang="sv-SE"/>
            </a:p>
          </p:txBody>
        </p:sp>
        <p:sp>
          <p:nvSpPr>
            <p:cNvPr id="7" name="Freeform 5"/>
            <p:cNvSpPr>
              <a:spLocks/>
            </p:cNvSpPr>
            <p:nvPr/>
          </p:nvSpPr>
          <p:spPr bwMode="auto">
            <a:xfrm>
              <a:off x="5561013" y="5973763"/>
              <a:ext cx="15168562" cy="4583112"/>
            </a:xfrm>
            <a:custGeom>
              <a:avLst/>
              <a:gdLst/>
              <a:ahLst/>
              <a:cxnLst>
                <a:cxn ang="0">
                  <a:pos x="0" y="21326"/>
                </a:cxn>
                <a:cxn ang="0">
                  <a:pos x="10136" y="11845"/>
                </a:cxn>
                <a:cxn ang="0">
                  <a:pos x="15480" y="4759"/>
                </a:cxn>
                <a:cxn ang="0">
                  <a:pos x="17434" y="997"/>
                </a:cxn>
                <a:cxn ang="0">
                  <a:pos x="21600" y="32"/>
                </a:cxn>
              </a:cxnLst>
              <a:rect l="0" t="0" r="r" b="b"/>
              <a:pathLst>
                <a:path w="21600" h="21326">
                  <a:moveTo>
                    <a:pt x="0" y="21326"/>
                  </a:moveTo>
                  <a:cubicBezTo>
                    <a:pt x="0" y="21326"/>
                    <a:pt x="7931" y="14055"/>
                    <a:pt x="10136" y="11845"/>
                  </a:cubicBezTo>
                  <a:cubicBezTo>
                    <a:pt x="11890" y="10086"/>
                    <a:pt x="14283" y="7252"/>
                    <a:pt x="15480" y="4759"/>
                  </a:cubicBezTo>
                  <a:cubicBezTo>
                    <a:pt x="15889" y="3906"/>
                    <a:pt x="16987" y="1644"/>
                    <a:pt x="17434" y="997"/>
                  </a:cubicBezTo>
                  <a:cubicBezTo>
                    <a:pt x="18311" y="-274"/>
                    <a:pt x="21600" y="32"/>
                    <a:pt x="21600" y="32"/>
                  </a:cubicBezTo>
                </a:path>
              </a:pathLst>
            </a:custGeom>
            <a:noFill/>
            <a:ln w="101600" cap="flat">
              <a:solidFill>
                <a:srgbClr val="297296"/>
              </a:solidFill>
              <a:prstDash val="solid"/>
              <a:round/>
              <a:headEnd type="none" w="med" len="med"/>
              <a:tailEnd type="none" w="med" len="med"/>
            </a:ln>
          </p:spPr>
          <p:txBody>
            <a:bodyPr lIns="0" tIns="0" rIns="0" bIns="0"/>
            <a:lstStyle/>
            <a:p>
              <a:endParaRPr lang="sv-SE"/>
            </a:p>
          </p:txBody>
        </p:sp>
        <p:sp>
          <p:nvSpPr>
            <p:cNvPr id="8" name="Rectangle 6"/>
            <p:cNvSpPr>
              <a:spLocks/>
            </p:cNvSpPr>
            <p:nvPr/>
          </p:nvSpPr>
          <p:spPr bwMode="auto">
            <a:xfrm>
              <a:off x="3898900"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1970</a:t>
              </a:r>
            </a:p>
          </p:txBody>
        </p:sp>
        <p:sp>
          <p:nvSpPr>
            <p:cNvPr id="9" name="Rectangle 7"/>
            <p:cNvSpPr>
              <a:spLocks/>
            </p:cNvSpPr>
            <p:nvPr/>
          </p:nvSpPr>
          <p:spPr bwMode="auto">
            <a:xfrm>
              <a:off x="5867400"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1975</a:t>
              </a:r>
            </a:p>
          </p:txBody>
        </p:sp>
        <p:sp>
          <p:nvSpPr>
            <p:cNvPr id="10" name="Rectangle 8"/>
            <p:cNvSpPr>
              <a:spLocks/>
            </p:cNvSpPr>
            <p:nvPr/>
          </p:nvSpPr>
          <p:spPr bwMode="auto">
            <a:xfrm>
              <a:off x="7823200"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1980</a:t>
              </a:r>
            </a:p>
          </p:txBody>
        </p:sp>
        <p:sp>
          <p:nvSpPr>
            <p:cNvPr id="11" name="Rectangle 9"/>
            <p:cNvSpPr>
              <a:spLocks/>
            </p:cNvSpPr>
            <p:nvPr/>
          </p:nvSpPr>
          <p:spPr bwMode="auto">
            <a:xfrm>
              <a:off x="9791700"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1985</a:t>
              </a:r>
            </a:p>
          </p:txBody>
        </p:sp>
        <p:sp>
          <p:nvSpPr>
            <p:cNvPr id="12" name="Rectangle 10"/>
            <p:cNvSpPr>
              <a:spLocks/>
            </p:cNvSpPr>
            <p:nvPr/>
          </p:nvSpPr>
          <p:spPr bwMode="auto">
            <a:xfrm>
              <a:off x="11760199"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1990</a:t>
              </a:r>
            </a:p>
          </p:txBody>
        </p:sp>
        <p:sp>
          <p:nvSpPr>
            <p:cNvPr id="13" name="Rectangle 11"/>
            <p:cNvSpPr>
              <a:spLocks/>
            </p:cNvSpPr>
            <p:nvPr/>
          </p:nvSpPr>
          <p:spPr bwMode="auto">
            <a:xfrm>
              <a:off x="13716000"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1995</a:t>
              </a:r>
            </a:p>
          </p:txBody>
        </p:sp>
        <p:sp>
          <p:nvSpPr>
            <p:cNvPr id="14" name="Rectangle 12"/>
            <p:cNvSpPr>
              <a:spLocks/>
            </p:cNvSpPr>
            <p:nvPr/>
          </p:nvSpPr>
          <p:spPr bwMode="auto">
            <a:xfrm>
              <a:off x="15684499"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2000</a:t>
              </a:r>
            </a:p>
          </p:txBody>
        </p:sp>
        <p:sp>
          <p:nvSpPr>
            <p:cNvPr id="15" name="Rectangle 13"/>
            <p:cNvSpPr>
              <a:spLocks/>
            </p:cNvSpPr>
            <p:nvPr/>
          </p:nvSpPr>
          <p:spPr bwMode="auto">
            <a:xfrm>
              <a:off x="17653001"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2005</a:t>
              </a:r>
            </a:p>
          </p:txBody>
        </p:sp>
        <p:sp>
          <p:nvSpPr>
            <p:cNvPr id="16" name="Rectangle 14"/>
            <p:cNvSpPr>
              <a:spLocks/>
            </p:cNvSpPr>
            <p:nvPr/>
          </p:nvSpPr>
          <p:spPr bwMode="auto">
            <a:xfrm>
              <a:off x="19608799" y="11569701"/>
              <a:ext cx="1466066" cy="667500"/>
            </a:xfrm>
            <a:prstGeom prst="rect">
              <a:avLst/>
            </a:prstGeom>
            <a:noFill/>
            <a:ln w="12700" cap="flat">
              <a:noFill/>
              <a:miter lim="800000"/>
              <a:headEnd type="none" w="med" len="med"/>
              <a:tailEnd type="none" w="med" len="med"/>
            </a:ln>
          </p:spPr>
          <p:txBody>
            <a:bodyPr wrap="none" lIns="0" tIns="0" rIns="0" bIns="0">
              <a:spAutoFit/>
            </a:bodyPr>
            <a:lstStyle/>
            <a:p>
              <a:pPr algn="l"/>
              <a:r>
                <a:rPr lang="en-US" dirty="0">
                  <a:latin typeface="Helvetica CY" charset="0"/>
                  <a:ea typeface="Helvetica CY" charset="0"/>
                  <a:cs typeface="Helvetica CY" charset="0"/>
                  <a:sym typeface="Helvetica CY" charset="0"/>
                </a:rPr>
                <a:t>2010</a:t>
              </a:r>
            </a:p>
          </p:txBody>
        </p:sp>
        <p:sp>
          <p:nvSpPr>
            <p:cNvPr id="17" name="Rectangle 15"/>
            <p:cNvSpPr>
              <a:spLocks/>
            </p:cNvSpPr>
            <p:nvPr/>
          </p:nvSpPr>
          <p:spPr bwMode="auto">
            <a:xfrm>
              <a:off x="4280095" y="10045700"/>
              <a:ext cx="366516"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a:t>
              </a:r>
            </a:p>
          </p:txBody>
        </p:sp>
        <p:sp>
          <p:nvSpPr>
            <p:cNvPr id="18" name="Rectangle 16"/>
            <p:cNvSpPr>
              <a:spLocks/>
            </p:cNvSpPr>
            <p:nvPr/>
          </p:nvSpPr>
          <p:spPr bwMode="auto">
            <a:xfrm>
              <a:off x="3918341" y="8826501"/>
              <a:ext cx="733032"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a:t>
              </a:r>
            </a:p>
          </p:txBody>
        </p:sp>
        <p:sp>
          <p:nvSpPr>
            <p:cNvPr id="19" name="Rectangle 17"/>
            <p:cNvSpPr>
              <a:spLocks/>
            </p:cNvSpPr>
            <p:nvPr/>
          </p:nvSpPr>
          <p:spPr bwMode="auto">
            <a:xfrm>
              <a:off x="3553414" y="7607299"/>
              <a:ext cx="1099550"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a:t>
              </a:r>
            </a:p>
          </p:txBody>
        </p:sp>
        <p:sp>
          <p:nvSpPr>
            <p:cNvPr id="20" name="Rectangle 18"/>
            <p:cNvSpPr>
              <a:spLocks/>
            </p:cNvSpPr>
            <p:nvPr/>
          </p:nvSpPr>
          <p:spPr bwMode="auto">
            <a:xfrm>
              <a:off x="3003638" y="6388100"/>
              <a:ext cx="1649324"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1,000</a:t>
              </a:r>
            </a:p>
          </p:txBody>
        </p:sp>
        <p:sp>
          <p:nvSpPr>
            <p:cNvPr id="21" name="Rectangle 19"/>
            <p:cNvSpPr>
              <a:spLocks/>
            </p:cNvSpPr>
            <p:nvPr/>
          </p:nvSpPr>
          <p:spPr bwMode="auto">
            <a:xfrm>
              <a:off x="2637122" y="5168899"/>
              <a:ext cx="2015840"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10,000</a:t>
              </a:r>
            </a:p>
          </p:txBody>
        </p:sp>
        <p:sp>
          <p:nvSpPr>
            <p:cNvPr id="22" name="Rectangle 20"/>
            <p:cNvSpPr>
              <a:spLocks/>
            </p:cNvSpPr>
            <p:nvPr/>
          </p:nvSpPr>
          <p:spPr bwMode="auto">
            <a:xfrm>
              <a:off x="1720829" y="2730499"/>
              <a:ext cx="2932132"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1,000,000</a:t>
              </a:r>
            </a:p>
          </p:txBody>
        </p:sp>
        <p:sp>
          <p:nvSpPr>
            <p:cNvPr id="23" name="Rectangle 21"/>
            <p:cNvSpPr>
              <a:spLocks/>
            </p:cNvSpPr>
            <p:nvPr/>
          </p:nvSpPr>
          <p:spPr bwMode="auto">
            <a:xfrm>
              <a:off x="2270606" y="3949700"/>
              <a:ext cx="2382359"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100,000</a:t>
              </a:r>
            </a:p>
          </p:txBody>
        </p:sp>
        <p:sp>
          <p:nvSpPr>
            <p:cNvPr id="24" name="Rectangle 22"/>
            <p:cNvSpPr>
              <a:spLocks/>
            </p:cNvSpPr>
            <p:nvPr/>
          </p:nvSpPr>
          <p:spPr bwMode="auto">
            <a:xfrm>
              <a:off x="1604246" y="1511300"/>
              <a:ext cx="3115390" cy="667500"/>
            </a:xfrm>
            <a:prstGeom prst="rect">
              <a:avLst/>
            </a:prstGeom>
            <a:noFill/>
            <a:ln w="12700" cap="flat">
              <a:noFill/>
              <a:miter lim="800000"/>
              <a:headEnd type="none" w="med" len="med"/>
              <a:tailEnd type="none" w="med" len="med"/>
            </a:ln>
          </p:spPr>
          <p:txBody>
            <a:bodyPr wrap="none" lIns="0" tIns="0" rIns="0" bIns="0">
              <a:spAutoFit/>
            </a:bodyPr>
            <a:lstStyle/>
            <a:p>
              <a:pPr algn="r"/>
              <a:r>
                <a:rPr lang="en-US" dirty="0">
                  <a:latin typeface="Helvetica CY" charset="0"/>
                  <a:ea typeface="Helvetica CY" charset="0"/>
                  <a:cs typeface="Helvetica CY" charset="0"/>
                  <a:sym typeface="Helvetica CY" charset="0"/>
                </a:rPr>
                <a:t>10,000000</a:t>
              </a:r>
            </a:p>
          </p:txBody>
        </p:sp>
        <p:sp>
          <p:nvSpPr>
            <p:cNvPr id="25" name="Rectangle 23"/>
            <p:cNvSpPr>
              <a:spLocks/>
            </p:cNvSpPr>
            <p:nvPr/>
          </p:nvSpPr>
          <p:spPr bwMode="auto">
            <a:xfrm>
              <a:off x="18059400" y="6794501"/>
              <a:ext cx="4842602" cy="890000"/>
            </a:xfrm>
            <a:prstGeom prst="rect">
              <a:avLst/>
            </a:prstGeom>
            <a:noFill/>
            <a:ln w="12700" cap="flat">
              <a:noFill/>
              <a:miter lim="800000"/>
              <a:headEnd type="none" w="med" len="med"/>
              <a:tailEnd type="none" w="med" len="med"/>
            </a:ln>
          </p:spPr>
          <p:txBody>
            <a:bodyPr wrap="none" lIns="0" tIns="0" rIns="0" bIns="0">
              <a:spAutoFit/>
            </a:bodyPr>
            <a:lstStyle/>
            <a:p>
              <a:pPr algn="l"/>
              <a:r>
                <a:rPr lang="en-US" sz="2400" dirty="0">
                  <a:latin typeface="Helvetica CY" charset="0"/>
                  <a:ea typeface="Helvetica CY" charset="0"/>
                  <a:cs typeface="Helvetica CY" charset="0"/>
                  <a:sym typeface="Helvetica CY" charset="0"/>
                </a:rPr>
                <a:t>Clock (MHz)</a:t>
              </a:r>
            </a:p>
          </p:txBody>
        </p:sp>
        <p:sp>
          <p:nvSpPr>
            <p:cNvPr id="26" name="Rectangle 24"/>
            <p:cNvSpPr>
              <a:spLocks/>
            </p:cNvSpPr>
            <p:nvPr/>
          </p:nvSpPr>
          <p:spPr bwMode="auto">
            <a:xfrm>
              <a:off x="12458699" y="2654300"/>
              <a:ext cx="7792508" cy="890000"/>
            </a:xfrm>
            <a:prstGeom prst="rect">
              <a:avLst/>
            </a:prstGeom>
            <a:noFill/>
            <a:ln w="12700" cap="flat">
              <a:noFill/>
              <a:miter lim="800000"/>
              <a:headEnd type="none" w="med" len="med"/>
              <a:tailEnd type="none" w="med" len="med"/>
            </a:ln>
          </p:spPr>
          <p:txBody>
            <a:bodyPr wrap="none" lIns="0" tIns="0" rIns="0" bIns="0">
              <a:spAutoFit/>
            </a:bodyPr>
            <a:lstStyle/>
            <a:p>
              <a:pPr algn="l"/>
              <a:r>
                <a:rPr lang="en-US" sz="2400" dirty="0">
                  <a:latin typeface="Helvetica CY" charset="0"/>
                  <a:ea typeface="Helvetica CY" charset="0"/>
                  <a:cs typeface="Helvetica CY" charset="0"/>
                  <a:sym typeface="Helvetica CY" charset="0"/>
                </a:rPr>
                <a:t>Transistors (1,000s)</a:t>
              </a:r>
            </a:p>
          </p:txBody>
        </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idx="4294967295"/>
          </p:nvPr>
        </p:nvSpPr>
        <p:spPr/>
        <p:txBody>
          <a:bodyPr/>
          <a:lstStyle/>
          <a:p>
            <a:r>
              <a:rPr lang="en-US" dirty="0" smtClean="0"/>
              <a:t>Network and File System – JSR 203</a:t>
            </a:r>
            <a:br>
              <a:rPr lang="en-US" dirty="0" smtClean="0"/>
            </a:br>
            <a:r>
              <a:rPr lang="en-US" sz="1800" dirty="0" smtClean="0">
                <a:solidFill>
                  <a:schemeClr val="bg2"/>
                </a:solidFill>
              </a:rPr>
              <a:t>NIO.2 </a:t>
            </a:r>
          </a:p>
        </p:txBody>
      </p:sp>
      <p:sp>
        <p:nvSpPr>
          <p:cNvPr id="21507" name="Rectangle 8"/>
          <p:cNvSpPr>
            <a:spLocks noGrp="1" noChangeArrowheads="1"/>
          </p:cNvSpPr>
          <p:nvPr>
            <p:ph type="body" idx="4294967295"/>
          </p:nvPr>
        </p:nvSpPr>
        <p:spPr/>
        <p:txBody>
          <a:bodyPr>
            <a:normAutofit/>
          </a:bodyPr>
          <a:lstStyle/>
          <a:p>
            <a:pPr eaLnBrk="1" hangingPunct="1">
              <a:defRPr/>
            </a:pPr>
            <a:r>
              <a:rPr lang="en-US" dirty="0" smtClean="0"/>
              <a:t>NIO.2</a:t>
            </a:r>
          </a:p>
          <a:p>
            <a:pPr>
              <a:lnSpc>
                <a:spcPct val="90000"/>
              </a:lnSpc>
            </a:pPr>
            <a:r>
              <a:rPr lang="en-US" dirty="0" smtClean="0"/>
              <a:t>NIO.2 </a:t>
            </a:r>
            <a:r>
              <a:rPr lang="en-US" dirty="0" err="1" smtClean="0"/>
              <a:t>Filesystem</a:t>
            </a:r>
            <a:r>
              <a:rPr lang="en-US" dirty="0" smtClean="0"/>
              <a:t> Provider for ZIP and JAR Archives</a:t>
            </a:r>
          </a:p>
          <a:p>
            <a:pPr>
              <a:defRPr/>
            </a:pPr>
            <a:r>
              <a:rPr lang="en-US" dirty="0" smtClean="0">
                <a:ea typeface="ＭＳ Ｐゴシック" charset="-128"/>
              </a:rPr>
              <a:t>SCTP (</a:t>
            </a:r>
            <a:r>
              <a:rPr lang="en-US" dirty="0" smtClean="0"/>
              <a:t>Stream Control Transmission Protocol</a:t>
            </a:r>
            <a:r>
              <a:rPr lang="en-US" dirty="0" smtClean="0">
                <a:ea typeface="ＭＳ Ｐゴシック" charset="-128"/>
              </a:rPr>
              <a:t>)</a:t>
            </a:r>
          </a:p>
          <a:p>
            <a:pPr>
              <a:defRPr/>
            </a:pPr>
            <a:r>
              <a:rPr lang="en-US" dirty="0" smtClean="0"/>
              <a:t>SDP (Sockets Direct Protocol)</a:t>
            </a:r>
          </a:p>
          <a:p>
            <a:pPr>
              <a:defRPr/>
            </a:pPr>
            <a:r>
              <a:rPr lang="en-US" dirty="0" smtClean="0"/>
              <a:t>Redirection for </a:t>
            </a:r>
            <a:r>
              <a:rPr lang="en-US" dirty="0" err="1" smtClean="0"/>
              <a:t>Subprocess</a:t>
            </a:r>
            <a:endParaRPr lang="en-US" dirty="0" smtClean="0"/>
          </a:p>
          <a:p>
            <a:pPr>
              <a:defRPr/>
            </a:pPr>
            <a:r>
              <a:rPr lang="en-US" dirty="0" smtClean="0"/>
              <a:t>Vista IPv6 stack</a:t>
            </a:r>
          </a:p>
          <a:p>
            <a:pPr eaLnBrk="1" hangingPunct="1">
              <a:defRPr/>
            </a:pPr>
            <a:endParaRPr lang="en-US" dirty="0" smtClean="0"/>
          </a:p>
          <a:p>
            <a:pPr eaLnBrk="1" hangingPunct="1">
              <a:defRPr/>
            </a:pPr>
            <a:r>
              <a:rPr lang="en-US" dirty="0" smtClean="0"/>
              <a:t>(new) Enhanced JMX agent and </a:t>
            </a:r>
            <a:r>
              <a:rPr lang="en-US" dirty="0" err="1" smtClean="0"/>
              <a:t>MBeans</a:t>
            </a: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title" idx="4294967295"/>
          </p:nvPr>
        </p:nvSpPr>
        <p:spPr/>
        <p:txBody>
          <a:bodyPr/>
          <a:lstStyle/>
          <a:p>
            <a:r>
              <a:rPr lang="en-US" smtClean="0"/>
              <a:t>Security</a:t>
            </a:r>
          </a:p>
        </p:txBody>
      </p:sp>
      <p:sp>
        <p:nvSpPr>
          <p:cNvPr id="44035" name="Rectangle 8"/>
          <p:cNvSpPr>
            <a:spLocks noGrp="1" noChangeArrowheads="1"/>
          </p:cNvSpPr>
          <p:nvPr>
            <p:ph type="body" idx="4294967295"/>
          </p:nvPr>
        </p:nvSpPr>
        <p:spPr/>
        <p:txBody>
          <a:bodyPr/>
          <a:lstStyle/>
          <a:p>
            <a:pPr eaLnBrk="1" hangingPunct="1">
              <a:lnSpc>
                <a:spcPct val="80000"/>
              </a:lnSpc>
            </a:pPr>
            <a:r>
              <a:rPr lang="en-US" sz="2100" dirty="0" smtClean="0"/>
              <a:t>Native ECC (Elliptic Curve Cryptography)</a:t>
            </a:r>
          </a:p>
          <a:p>
            <a:pPr eaLnBrk="1" hangingPunct="1">
              <a:lnSpc>
                <a:spcPct val="80000"/>
              </a:lnSpc>
            </a:pPr>
            <a:r>
              <a:rPr lang="en-US" sz="2100" dirty="0" smtClean="0"/>
              <a:t>TLS (Transport Layer Security)1.2</a:t>
            </a:r>
          </a:p>
          <a:p>
            <a:pPr eaLnBrk="1" hangingPunct="1">
              <a:lnSpc>
                <a:spcPct val="80000"/>
              </a:lnSpc>
            </a:pPr>
            <a:r>
              <a:rPr lang="en-US" sz="2100" dirty="0" smtClean="0"/>
              <a:t>Stronger pseudorandom functions, additional (stronger) hash/signature algorithms, enhanced key exchange</a:t>
            </a:r>
          </a:p>
          <a:p>
            <a:pPr eaLnBrk="1" hangingPunct="1">
              <a:lnSpc>
                <a:spcPct val="80000"/>
              </a:lnSpc>
            </a:pPr>
            <a:r>
              <a:rPr lang="en-US" sz="2100" dirty="0" smtClean="0"/>
              <a:t>ASLR (Address space layout randomization)</a:t>
            </a:r>
          </a:p>
          <a:p>
            <a:pPr eaLnBrk="1" hangingPunct="1">
              <a:lnSpc>
                <a:spcPct val="80000"/>
              </a:lnSpc>
            </a:pPr>
            <a:r>
              <a:rPr lang="en-US" sz="2100" dirty="0" smtClean="0"/>
              <a:t>DEP (Data Execution Prevention) – Windows Only</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title" idx="4294967295"/>
          </p:nvPr>
        </p:nvSpPr>
        <p:spPr/>
        <p:txBody>
          <a:bodyPr/>
          <a:lstStyle/>
          <a:p>
            <a:r>
              <a:rPr lang="en-US" dirty="0" smtClean="0"/>
              <a:t>Internationalization</a:t>
            </a:r>
          </a:p>
        </p:txBody>
      </p:sp>
      <p:sp>
        <p:nvSpPr>
          <p:cNvPr id="21507" name="Rectangle 8"/>
          <p:cNvSpPr>
            <a:spLocks noGrp="1" noChangeArrowheads="1"/>
          </p:cNvSpPr>
          <p:nvPr>
            <p:ph type="body" idx="4294967295"/>
          </p:nvPr>
        </p:nvSpPr>
        <p:spPr/>
        <p:txBody>
          <a:bodyPr>
            <a:normAutofit/>
          </a:bodyPr>
          <a:lstStyle/>
          <a:p>
            <a:pPr eaLnBrk="1" hangingPunct="1">
              <a:defRPr/>
            </a:pPr>
            <a:r>
              <a:rPr lang="en-US" dirty="0" smtClean="0"/>
              <a:t>Unicode 6.0</a:t>
            </a:r>
          </a:p>
          <a:p>
            <a:pPr eaLnBrk="1" hangingPunct="1">
              <a:defRPr/>
            </a:pPr>
            <a:r>
              <a:rPr lang="en-US" dirty="0" smtClean="0"/>
              <a:t>IETF BCP47 and UTR35</a:t>
            </a:r>
          </a:p>
          <a:p>
            <a:pPr lvl="1" eaLnBrk="1" hangingPunct="1">
              <a:defRPr/>
            </a:pPr>
            <a:r>
              <a:rPr lang="en-US" dirty="0" smtClean="0">
                <a:ea typeface="ＭＳ Ｐゴシック" charset="-128"/>
              </a:rPr>
              <a:t>One language many character codes (Kanji, Hiragana, Katakana, </a:t>
            </a:r>
            <a:r>
              <a:rPr lang="en-US" dirty="0" err="1" smtClean="0">
                <a:ea typeface="ＭＳ Ｐゴシック" charset="-128"/>
              </a:rPr>
              <a:t>Romaji</a:t>
            </a:r>
            <a:r>
              <a:rPr lang="en-US" dirty="0" smtClean="0">
                <a:ea typeface="ＭＳ Ｐゴシック" charset="-128"/>
              </a:rPr>
              <a:t>)</a:t>
            </a:r>
          </a:p>
          <a:p>
            <a:pPr lvl="1" eaLnBrk="1" hangingPunct="1">
              <a:defRPr/>
            </a:pPr>
            <a:r>
              <a:rPr lang="en-US" dirty="0" smtClean="0">
                <a:ea typeface="ＭＳ Ｐゴシック" charset="-128"/>
              </a:rPr>
              <a:t>Three-letter base language codes; three-digit region codes</a:t>
            </a:r>
          </a:p>
          <a:p>
            <a:pPr eaLnBrk="1" hangingPunct="1">
              <a:defRPr/>
            </a:pPr>
            <a:r>
              <a:rPr lang="en-US" dirty="0" smtClean="0"/>
              <a:t>Separate user locale and user interface locale</a:t>
            </a:r>
          </a:p>
          <a:p>
            <a:pPr eaLnBrk="1" hangingPunct="1">
              <a:defRPr/>
            </a:pPr>
            <a:r>
              <a:rPr lang="en-US" dirty="0" smtClean="0"/>
              <a:t>Currency data enhancements</a:t>
            </a:r>
          </a:p>
        </p:txBody>
      </p:sp>
      <p:pic>
        <p:nvPicPr>
          <p:cNvPr id="2053" name="Picture 5"/>
          <p:cNvPicPr>
            <a:picLocks noChangeAspect="1" noChangeArrowheads="1"/>
          </p:cNvPicPr>
          <p:nvPr/>
        </p:nvPicPr>
        <p:blipFill>
          <a:blip r:embed="rId3" cstate="print"/>
          <a:srcRect/>
          <a:stretch>
            <a:fillRect/>
          </a:stretch>
        </p:blipFill>
        <p:spPr bwMode="auto">
          <a:xfrm>
            <a:off x="5652120" y="404664"/>
            <a:ext cx="2152149" cy="2016224"/>
          </a:xfrm>
          <a:prstGeom prst="rect">
            <a:avLst/>
          </a:prstGeom>
          <a:noFill/>
          <a:ln w="9525" cap="flat" cmpd="sng" algn="ctr">
            <a:noFill/>
            <a:prstDash val="solid"/>
            <a:miter lim="800000"/>
            <a:headEnd/>
            <a:tailEnd/>
          </a:ln>
        </p:spPr>
      </p:pic>
      <p:sp>
        <p:nvSpPr>
          <p:cNvPr id="9" name="Rectangle 8"/>
          <p:cNvSpPr/>
          <p:nvPr/>
        </p:nvSpPr>
        <p:spPr>
          <a:xfrm>
            <a:off x="0" y="6309320"/>
            <a:ext cx="6912768" cy="369332"/>
          </a:xfrm>
          <a:prstGeom prst="rect">
            <a:avLst/>
          </a:prstGeom>
        </p:spPr>
        <p:txBody>
          <a:bodyPr wrap="square">
            <a:spAutoFit/>
          </a:bodyPr>
          <a:lstStyle/>
          <a:p>
            <a:r>
              <a:rPr lang="sv-SE" dirty="0" smtClean="0"/>
              <a:t>http://en.wikipedia.org/wiki/File:Astrological_Glyphs.svg</a:t>
            </a:r>
            <a:endParaRPr lang="sv-SE"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title" idx="4294967295"/>
          </p:nvPr>
        </p:nvSpPr>
        <p:spPr/>
        <p:txBody>
          <a:bodyPr/>
          <a:lstStyle/>
          <a:p>
            <a:r>
              <a:rPr lang="en-US" dirty="0" smtClean="0"/>
              <a:t>Other Enhancements</a:t>
            </a:r>
            <a:br>
              <a:rPr lang="en-US" dirty="0" smtClean="0"/>
            </a:br>
            <a:r>
              <a:rPr lang="en-US" sz="1800" dirty="0" smtClean="0">
                <a:solidFill>
                  <a:schemeClr val="bg2"/>
                </a:solidFill>
              </a:rPr>
              <a:t>Client &amp; Graphics</a:t>
            </a:r>
          </a:p>
        </p:txBody>
      </p:sp>
      <p:sp>
        <p:nvSpPr>
          <p:cNvPr id="19459" name="Rectangle 8"/>
          <p:cNvSpPr>
            <a:spLocks noGrp="1" noChangeArrowheads="1"/>
          </p:cNvSpPr>
          <p:nvPr>
            <p:ph type="body" idx="4294967295"/>
          </p:nvPr>
        </p:nvSpPr>
        <p:spPr/>
        <p:txBody>
          <a:bodyPr/>
          <a:lstStyle/>
          <a:p>
            <a:pPr eaLnBrk="1" hangingPunct="1">
              <a:lnSpc>
                <a:spcPct val="90000"/>
              </a:lnSpc>
            </a:pPr>
            <a:r>
              <a:rPr lang="en-US" dirty="0" smtClean="0"/>
              <a:t>Added Nimbus L&amp;F to the standard</a:t>
            </a:r>
          </a:p>
          <a:p>
            <a:pPr lvl="1" eaLnBrk="1" hangingPunct="1">
              <a:lnSpc>
                <a:spcPct val="90000"/>
              </a:lnSpc>
            </a:pPr>
            <a:r>
              <a:rPr lang="en-US" dirty="0" smtClean="0">
                <a:ea typeface="ＭＳ Ｐゴシック" charset="-128"/>
              </a:rPr>
              <a:t>Much better –modern- look than what was previously available</a:t>
            </a:r>
          </a:p>
          <a:p>
            <a:pPr eaLnBrk="1" hangingPunct="1">
              <a:lnSpc>
                <a:spcPct val="90000"/>
              </a:lnSpc>
            </a:pPr>
            <a:r>
              <a:rPr lang="en-US" dirty="0" smtClean="0"/>
              <a:t>Platform APIs for Java 6u10 Graphics Features</a:t>
            </a:r>
          </a:p>
          <a:p>
            <a:pPr lvl="1" eaLnBrk="1" hangingPunct="1">
              <a:lnSpc>
                <a:spcPct val="90000"/>
              </a:lnSpc>
            </a:pPr>
            <a:r>
              <a:rPr lang="en-US" dirty="0" smtClean="0">
                <a:ea typeface="ＭＳ Ｐゴシック" charset="-128"/>
              </a:rPr>
              <a:t>Shaped and translucent windows</a:t>
            </a:r>
          </a:p>
          <a:p>
            <a:pPr eaLnBrk="1" hangingPunct="1">
              <a:lnSpc>
                <a:spcPct val="90000"/>
              </a:lnSpc>
            </a:pPr>
            <a:r>
              <a:rPr lang="en-US" dirty="0" err="1" smtClean="0"/>
              <a:t>JXLayer</a:t>
            </a:r>
            <a:r>
              <a:rPr lang="en-US" dirty="0" smtClean="0"/>
              <a:t> core included in the standard</a:t>
            </a:r>
          </a:p>
          <a:p>
            <a:pPr lvl="1" eaLnBrk="1" hangingPunct="1">
              <a:lnSpc>
                <a:spcPct val="90000"/>
              </a:lnSpc>
            </a:pPr>
            <a:r>
              <a:rPr lang="en-US" dirty="0" smtClean="0">
                <a:ea typeface="ＭＳ Ｐゴシック" charset="-128"/>
              </a:rPr>
              <a:t>Formerly </a:t>
            </a:r>
            <a:r>
              <a:rPr lang="en-US" dirty="0" err="1" smtClean="0">
                <a:ea typeface="ＭＳ Ｐゴシック" charset="-128"/>
              </a:rPr>
              <a:t>SwingLabs</a:t>
            </a:r>
            <a:r>
              <a:rPr lang="en-US" dirty="0" smtClean="0">
                <a:ea typeface="ＭＳ Ｐゴシック" charset="-128"/>
              </a:rPr>
              <a:t> component</a:t>
            </a:r>
          </a:p>
          <a:p>
            <a:pPr lvl="1" eaLnBrk="1" hangingPunct="1">
              <a:lnSpc>
                <a:spcPct val="90000"/>
              </a:lnSpc>
            </a:pPr>
            <a:r>
              <a:rPr lang="en-US" dirty="0" smtClean="0">
                <a:ea typeface="ＭＳ Ｐゴシック" charset="-128"/>
              </a:rPr>
              <a:t>Allows easier layering inside of a component</a:t>
            </a:r>
          </a:p>
          <a:p>
            <a:pPr eaLnBrk="1" hangingPunct="1">
              <a:lnSpc>
                <a:spcPct val="90000"/>
              </a:lnSpc>
            </a:pPr>
            <a:r>
              <a:rPr lang="en-US" dirty="0" smtClean="0"/>
              <a:t>Optimized Java2D Rendering Pipeline for X-Windows</a:t>
            </a:r>
          </a:p>
          <a:p>
            <a:pPr lvl="1" eaLnBrk="1" hangingPunct="1">
              <a:lnSpc>
                <a:spcPct val="90000"/>
              </a:lnSpc>
            </a:pPr>
            <a:r>
              <a:rPr lang="en-US" dirty="0" smtClean="0">
                <a:ea typeface="ＭＳ Ｐゴシック" charset="-128"/>
              </a:rPr>
              <a:t>Allows hardware accelerated remote X</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What does Java 7 (and 8) mean to you?</a:t>
            </a:r>
            <a:endParaRPr lang="sv-SE" dirty="0"/>
          </a:p>
        </p:txBody>
      </p:sp>
      <p:sp>
        <p:nvSpPr>
          <p:cNvPr id="3" name="Content Placeholder 2"/>
          <p:cNvSpPr>
            <a:spLocks noGrp="1"/>
          </p:cNvSpPr>
          <p:nvPr>
            <p:ph idx="1"/>
          </p:nvPr>
        </p:nvSpPr>
        <p:spPr/>
        <p:txBody>
          <a:bodyPr/>
          <a:lstStyle/>
          <a:p>
            <a:r>
              <a:rPr lang="en-US" dirty="0" smtClean="0"/>
              <a:t>IT professional</a:t>
            </a:r>
          </a:p>
          <a:p>
            <a:r>
              <a:rPr lang="en-US" dirty="0" smtClean="0"/>
              <a:t>(non java) Developer</a:t>
            </a:r>
          </a:p>
          <a:p>
            <a:r>
              <a:rPr lang="en-US" dirty="0" smtClean="0"/>
              <a:t>Java Developer</a:t>
            </a:r>
          </a:p>
          <a:p>
            <a:endParaRPr lang="en-US" dirty="0" smtClean="0"/>
          </a:p>
          <a:p>
            <a:r>
              <a:rPr lang="en-US" dirty="0" smtClean="0"/>
              <a:t>Oracle</a:t>
            </a:r>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idx="4294967295"/>
          </p:nvPr>
        </p:nvSpPr>
        <p:spPr/>
        <p:txBody>
          <a:bodyPr/>
          <a:lstStyle/>
          <a:p>
            <a:r>
              <a:rPr lang="en-US" smtClean="0"/>
              <a:t>Other Enhancements</a:t>
            </a:r>
          </a:p>
        </p:txBody>
      </p:sp>
      <p:sp>
        <p:nvSpPr>
          <p:cNvPr id="20483" name="Rectangle 8"/>
          <p:cNvSpPr>
            <a:spLocks noGrp="1" noChangeArrowheads="1"/>
          </p:cNvSpPr>
          <p:nvPr>
            <p:ph type="body" idx="4294967295"/>
          </p:nvPr>
        </p:nvSpPr>
        <p:spPr/>
        <p:txBody>
          <a:bodyPr/>
          <a:lstStyle/>
          <a:p>
            <a:pPr eaLnBrk="1" hangingPunct="1">
              <a:lnSpc>
                <a:spcPct val="80000"/>
              </a:lnSpc>
            </a:pPr>
            <a:r>
              <a:rPr lang="en-US" sz="2300" dirty="0" smtClean="0"/>
              <a:t>Better font configuration on Unix</a:t>
            </a:r>
          </a:p>
          <a:p>
            <a:pPr lvl="1" eaLnBrk="1" hangingPunct="1">
              <a:lnSpc>
                <a:spcPct val="80000"/>
              </a:lnSpc>
            </a:pPr>
            <a:r>
              <a:rPr lang="en-US" sz="1900" dirty="0" smtClean="0">
                <a:ea typeface="ＭＳ Ｐゴシック" charset="-128"/>
              </a:rPr>
              <a:t>Now uses standard Unix mechanism to find fonts.</a:t>
            </a:r>
          </a:p>
          <a:p>
            <a:pPr eaLnBrk="1" hangingPunct="1">
              <a:lnSpc>
                <a:spcPct val="80000"/>
              </a:lnSpc>
            </a:pPr>
            <a:r>
              <a:rPr lang="en-US" sz="2300" dirty="0" smtClean="0"/>
              <a:t>JAXP 1.4.4, JAXWS 2.2 and JAXB 2.2</a:t>
            </a:r>
          </a:p>
          <a:p>
            <a:pPr eaLnBrk="1" hangingPunct="1">
              <a:lnSpc>
                <a:spcPct val="80000"/>
              </a:lnSpc>
            </a:pPr>
            <a:r>
              <a:rPr lang="en-US" sz="2300" dirty="0" smtClean="0"/>
              <a:t>JDBC 4.1, </a:t>
            </a:r>
            <a:r>
              <a:rPr lang="en-US" sz="2300" dirty="0" err="1" smtClean="0"/>
              <a:t>Rowset</a:t>
            </a:r>
            <a:r>
              <a:rPr lang="en-US" sz="2300" dirty="0" smtClean="0"/>
              <a:t> 1.1</a:t>
            </a:r>
          </a:p>
          <a:p>
            <a:pPr eaLnBrk="1" hangingPunct="1">
              <a:lnSpc>
                <a:spcPct val="80000"/>
              </a:lnSpc>
            </a:pPr>
            <a:r>
              <a:rPr lang="en-US" sz="2300" dirty="0" smtClean="0"/>
              <a:t>Upgrade class-loader architecture</a:t>
            </a:r>
          </a:p>
          <a:p>
            <a:pPr lvl="1" eaLnBrk="1" hangingPunct="1">
              <a:lnSpc>
                <a:spcPct val="80000"/>
              </a:lnSpc>
            </a:pPr>
            <a:r>
              <a:rPr lang="en-US" sz="1900" dirty="0" smtClean="0">
                <a:ea typeface="ＭＳ Ｐゴシック" charset="-128"/>
              </a:rPr>
              <a:t>Modifications to the </a:t>
            </a:r>
            <a:r>
              <a:rPr lang="en-US" sz="1900" dirty="0" err="1" smtClean="0">
                <a:ea typeface="ＭＳ Ｐゴシック" charset="-128"/>
              </a:rPr>
              <a:t>ClassLoader</a:t>
            </a:r>
            <a:r>
              <a:rPr lang="en-US" sz="1900" dirty="0" smtClean="0">
                <a:ea typeface="ＭＳ Ｐゴシック" charset="-128"/>
              </a:rPr>
              <a:t> API and implementation to avoid deadlocks in non-hierarchical class-loader topologies</a:t>
            </a:r>
          </a:p>
          <a:p>
            <a:pPr eaLnBrk="1" hangingPunct="1">
              <a:lnSpc>
                <a:spcPct val="80000"/>
              </a:lnSpc>
            </a:pPr>
            <a:r>
              <a:rPr lang="en-US" sz="2300" dirty="0" smtClean="0"/>
              <a:t>Close </a:t>
            </a:r>
            <a:r>
              <a:rPr lang="en-US" sz="2300" dirty="0" err="1" smtClean="0"/>
              <a:t>URLClassloaders</a:t>
            </a:r>
            <a:r>
              <a:rPr lang="en-US" sz="2300" dirty="0" smtClean="0"/>
              <a:t> </a:t>
            </a:r>
          </a:p>
          <a:p>
            <a:pPr lvl="1" eaLnBrk="1" hangingPunct="1">
              <a:lnSpc>
                <a:spcPct val="80000"/>
              </a:lnSpc>
            </a:pPr>
            <a:r>
              <a:rPr lang="en-US" sz="1900" dirty="0" smtClean="0">
                <a:ea typeface="ＭＳ Ｐゴシック" charset="-128"/>
              </a:rPr>
              <a:t>Allows applications to proactively clean up </a:t>
            </a:r>
            <a:r>
              <a:rPr lang="en-US" sz="1900" dirty="0" err="1" smtClean="0">
                <a:ea typeface="ＭＳ Ｐゴシック" charset="-128"/>
              </a:rPr>
              <a:t>classloaders</a:t>
            </a:r>
            <a:r>
              <a:rPr lang="en-US" sz="1900" dirty="0" smtClean="0">
                <a:ea typeface="ＭＳ Ｐゴシック" charset="-128"/>
              </a:rPr>
              <a:t>, freeing up native resources and unlocking JAR files</a:t>
            </a:r>
          </a:p>
          <a:p>
            <a:pPr eaLnBrk="1" hangingPunct="1">
              <a:lnSpc>
                <a:spcPct val="80000"/>
              </a:lnSpc>
            </a:pPr>
            <a:r>
              <a:rPr lang="sv-SE" sz="2300" dirty="0" smtClean="0"/>
              <a:t>Javadoc support for stylesheets</a:t>
            </a:r>
            <a:endParaRPr lang="en-US" sz="2300" dirty="0" smtClean="0"/>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title" idx="4294967295"/>
          </p:nvPr>
        </p:nvSpPr>
        <p:spPr/>
        <p:txBody>
          <a:bodyPr/>
          <a:lstStyle/>
          <a:p>
            <a:r>
              <a:rPr lang="en-US" smtClean="0"/>
              <a:t>JDK 7 Platform Support</a:t>
            </a:r>
          </a:p>
        </p:txBody>
      </p:sp>
      <p:sp>
        <p:nvSpPr>
          <p:cNvPr id="21507" name="Rectangle 8"/>
          <p:cNvSpPr>
            <a:spLocks noGrp="1" noChangeArrowheads="1"/>
          </p:cNvSpPr>
          <p:nvPr>
            <p:ph type="body" idx="4294967295"/>
          </p:nvPr>
        </p:nvSpPr>
        <p:spPr/>
        <p:txBody>
          <a:bodyPr/>
          <a:lstStyle/>
          <a:p>
            <a:pPr eaLnBrk="1" hangingPunct="1">
              <a:lnSpc>
                <a:spcPct val="80000"/>
              </a:lnSpc>
            </a:pPr>
            <a:r>
              <a:rPr lang="en-US" sz="1600" dirty="0" smtClean="0"/>
              <a:t>Windows x86</a:t>
            </a:r>
          </a:p>
          <a:p>
            <a:pPr lvl="1" eaLnBrk="1" hangingPunct="1">
              <a:lnSpc>
                <a:spcPct val="80000"/>
              </a:lnSpc>
            </a:pPr>
            <a:r>
              <a:rPr lang="en-US" sz="1300" dirty="0" smtClean="0">
                <a:ea typeface="ＭＳ Ｐゴシック" charset="-128"/>
              </a:rPr>
              <a:t>Server 2008, Server 2008 R2, 7 &amp; 8 (when it GAs)</a:t>
            </a:r>
          </a:p>
          <a:p>
            <a:pPr lvl="1" eaLnBrk="1" hangingPunct="1">
              <a:lnSpc>
                <a:spcPct val="80000"/>
              </a:lnSpc>
            </a:pPr>
            <a:r>
              <a:rPr lang="en-US" sz="1300" dirty="0" smtClean="0">
                <a:ea typeface="ＭＳ Ｐゴシック" charset="-128"/>
              </a:rPr>
              <a:t>Windows Vista, XP</a:t>
            </a:r>
          </a:p>
          <a:p>
            <a:pPr eaLnBrk="1" hangingPunct="1">
              <a:lnSpc>
                <a:spcPct val="80000"/>
              </a:lnSpc>
            </a:pPr>
            <a:r>
              <a:rPr lang="sv-SE" sz="1600" dirty="0" smtClean="0"/>
              <a:t>Linux x86</a:t>
            </a:r>
          </a:p>
          <a:p>
            <a:pPr lvl="1" eaLnBrk="1" hangingPunct="1">
              <a:lnSpc>
                <a:spcPct val="80000"/>
              </a:lnSpc>
            </a:pPr>
            <a:r>
              <a:rPr lang="en-US" sz="1300" dirty="0" smtClean="0">
                <a:ea typeface="ＭＳ Ｐゴシック" charset="-128"/>
              </a:rPr>
              <a:t>Oracle Linux 5.5+, 6.x</a:t>
            </a:r>
          </a:p>
          <a:p>
            <a:pPr lvl="1" eaLnBrk="1" hangingPunct="1">
              <a:lnSpc>
                <a:spcPct val="80000"/>
              </a:lnSpc>
            </a:pPr>
            <a:r>
              <a:rPr lang="en-US" sz="1300" dirty="0" smtClean="0">
                <a:ea typeface="ＭＳ Ｐゴシック" charset="-128"/>
              </a:rPr>
              <a:t>Red Hat Enterprise Linux 5.5+, 6.x</a:t>
            </a:r>
          </a:p>
          <a:p>
            <a:pPr lvl="1" eaLnBrk="1" hangingPunct="1">
              <a:lnSpc>
                <a:spcPct val="80000"/>
              </a:lnSpc>
            </a:pPr>
            <a:r>
              <a:rPr lang="en-US" sz="1300" dirty="0" err="1" smtClean="0">
                <a:ea typeface="ＭＳ Ｐゴシック" charset="-128"/>
              </a:rPr>
              <a:t>SuSE</a:t>
            </a:r>
            <a:r>
              <a:rPr lang="en-US" sz="1300" dirty="0" smtClean="0">
                <a:ea typeface="ＭＳ Ｐゴシック" charset="-128"/>
              </a:rPr>
              <a:t> Linux Enterprise Server 10.x, 11.x</a:t>
            </a:r>
          </a:p>
          <a:p>
            <a:pPr lvl="1" eaLnBrk="1" hangingPunct="1">
              <a:lnSpc>
                <a:spcPct val="80000"/>
              </a:lnSpc>
            </a:pPr>
            <a:r>
              <a:rPr lang="en-US" sz="1300" dirty="0" err="1" smtClean="0">
                <a:ea typeface="ＭＳ Ｐゴシック" charset="-128"/>
              </a:rPr>
              <a:t>Ubuntu</a:t>
            </a:r>
            <a:r>
              <a:rPr lang="en-US" sz="1300" dirty="0" smtClean="0">
                <a:ea typeface="ＭＳ Ｐゴシック" charset="-128"/>
              </a:rPr>
              <a:t> Linux 10.04 LTS, 11.04</a:t>
            </a:r>
          </a:p>
          <a:p>
            <a:pPr eaLnBrk="1" hangingPunct="1">
              <a:lnSpc>
                <a:spcPct val="80000"/>
              </a:lnSpc>
            </a:pPr>
            <a:r>
              <a:rPr lang="sv-SE" sz="1600" dirty="0" smtClean="0"/>
              <a:t>Solaris x86/SPARC</a:t>
            </a:r>
            <a:endParaRPr lang="en-US" sz="1600" dirty="0" smtClean="0"/>
          </a:p>
          <a:p>
            <a:pPr lvl="1" eaLnBrk="1" hangingPunct="1">
              <a:lnSpc>
                <a:spcPct val="80000"/>
              </a:lnSpc>
            </a:pPr>
            <a:r>
              <a:rPr lang="en-US" sz="1300" dirty="0" smtClean="0">
                <a:ea typeface="ＭＳ Ｐゴシック" charset="-128"/>
              </a:rPr>
              <a:t>Solaris 10.9+, 11.x</a:t>
            </a:r>
          </a:p>
          <a:p>
            <a:pPr eaLnBrk="1" hangingPunct="1">
              <a:lnSpc>
                <a:spcPct val="80000"/>
              </a:lnSpc>
            </a:pPr>
            <a:r>
              <a:rPr lang="en-US" sz="1600" dirty="0" smtClean="0"/>
              <a:t>Apple OSX x86</a:t>
            </a:r>
          </a:p>
          <a:p>
            <a:pPr lvl="1" eaLnBrk="1" hangingPunct="1">
              <a:lnSpc>
                <a:spcPct val="80000"/>
              </a:lnSpc>
            </a:pPr>
            <a:r>
              <a:rPr lang="en-US" sz="1300" dirty="0" smtClean="0">
                <a:ea typeface="ＭＳ Ｐゴシック" charset="-128"/>
              </a:rPr>
              <a:t>will be supported post-GA, detailed plan TBD</a:t>
            </a:r>
          </a:p>
          <a:p>
            <a:pPr eaLnBrk="1" hangingPunct="1">
              <a:lnSpc>
                <a:spcPct val="80000"/>
              </a:lnSpc>
              <a:buFontTx/>
              <a:buNone/>
            </a:pPr>
            <a:endParaRPr lang="sv-SE" sz="1600" i="1" dirty="0" smtClean="0"/>
          </a:p>
          <a:p>
            <a:pPr eaLnBrk="1" hangingPunct="1">
              <a:lnSpc>
                <a:spcPct val="80000"/>
              </a:lnSpc>
              <a:buFontTx/>
              <a:buNone/>
            </a:pPr>
            <a:r>
              <a:rPr lang="sv-SE" sz="1600" i="1" dirty="0" smtClean="0"/>
              <a:t>Note: JDK 7 should run on pretty much any Windows/Linux/Solaris. These configurations are the ones primarily tested by Oracle, and for which we provide commercial support.</a:t>
            </a:r>
            <a:endParaRPr lang="en-US" sz="1600" i="1"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title" idx="4294967295"/>
          </p:nvPr>
        </p:nvSpPr>
        <p:spPr/>
        <p:txBody>
          <a:bodyPr/>
          <a:lstStyle/>
          <a:p>
            <a:r>
              <a:rPr lang="en-US" dirty="0" smtClean="0"/>
              <a:t>JDK 7 Project Plan</a:t>
            </a:r>
          </a:p>
        </p:txBody>
      </p:sp>
      <p:sp>
        <p:nvSpPr>
          <p:cNvPr id="22531" name="Rectangle 8"/>
          <p:cNvSpPr>
            <a:spLocks noGrp="1" noChangeArrowheads="1"/>
          </p:cNvSpPr>
          <p:nvPr>
            <p:ph type="body" idx="4294967295"/>
          </p:nvPr>
        </p:nvSpPr>
        <p:spPr/>
        <p:txBody>
          <a:bodyPr/>
          <a:lstStyle/>
          <a:p>
            <a:pPr eaLnBrk="1" hangingPunct="1"/>
            <a:r>
              <a:rPr lang="en-US" dirty="0" smtClean="0"/>
              <a:t>From 1/21 </a:t>
            </a:r>
            <a:r>
              <a:rPr lang="en-US" dirty="0" err="1" smtClean="0"/>
              <a:t>OpenJDK</a:t>
            </a:r>
            <a:r>
              <a:rPr lang="en-US" dirty="0" smtClean="0"/>
              <a:t> Schedule</a:t>
            </a:r>
          </a:p>
          <a:p>
            <a:pPr lvl="1" eaLnBrk="1" hangingPunct="1"/>
            <a:r>
              <a:rPr lang="en-US" dirty="0" smtClean="0">
                <a:solidFill>
                  <a:schemeClr val="accent2"/>
                </a:solidFill>
                <a:ea typeface="ＭＳ Ｐゴシック" charset="-128"/>
              </a:rPr>
              <a:t>2010/12/16 Feature Complete</a:t>
            </a:r>
          </a:p>
          <a:p>
            <a:pPr lvl="1" eaLnBrk="1" hangingPunct="1"/>
            <a:r>
              <a:rPr lang="en-US" dirty="0" smtClean="0">
                <a:ea typeface="ＭＳ Ｐゴシック" charset="-128"/>
              </a:rPr>
              <a:t>2011/04/12 </a:t>
            </a:r>
            <a:r>
              <a:rPr lang="en-US" dirty="0" err="1" smtClean="0">
                <a:ea typeface="ＭＳ Ｐゴシック" charset="-128"/>
              </a:rPr>
              <a:t>Rampdown</a:t>
            </a:r>
            <a:r>
              <a:rPr lang="en-US" dirty="0" smtClean="0">
                <a:ea typeface="ＭＳ Ｐゴシック" charset="-128"/>
              </a:rPr>
              <a:t> start: P1-P3 bugs only</a:t>
            </a:r>
          </a:p>
          <a:p>
            <a:pPr lvl="1" eaLnBrk="1" hangingPunct="1"/>
            <a:r>
              <a:rPr lang="en-US" dirty="0" smtClean="0">
                <a:ea typeface="ＭＳ Ｐゴシック" charset="-128"/>
              </a:rPr>
              <a:t>2011/04/28 API/interface changes: Showstoppers only </a:t>
            </a:r>
          </a:p>
          <a:p>
            <a:pPr lvl="1" eaLnBrk="1" hangingPunct="1"/>
            <a:r>
              <a:rPr lang="en-US" dirty="0" smtClean="0">
                <a:ea typeface="ＭＳ Ｐゴシック" charset="-128"/>
              </a:rPr>
              <a:t>2011/05/11 All targeted bugs addressed</a:t>
            </a:r>
            <a:br>
              <a:rPr lang="en-US" dirty="0" smtClean="0">
                <a:ea typeface="ＭＳ Ｐゴシック" charset="-128"/>
              </a:rPr>
            </a:br>
            <a:r>
              <a:rPr lang="en-US" dirty="0" smtClean="0">
                <a:ea typeface="ＭＳ Ｐゴシック" charset="-128"/>
              </a:rPr>
              <a:t>                   First release candidate built </a:t>
            </a:r>
          </a:p>
          <a:p>
            <a:pPr lvl="1" eaLnBrk="1" hangingPunct="1"/>
            <a:r>
              <a:rPr lang="en-US" dirty="0" smtClean="0">
                <a:ea typeface="ＭＳ Ｐゴシック" charset="-128"/>
              </a:rPr>
              <a:t>2011/05/18 Bug fixes: Showstoppers only </a:t>
            </a:r>
          </a:p>
          <a:p>
            <a:pPr lvl="1" eaLnBrk="1" hangingPunct="1"/>
            <a:r>
              <a:rPr lang="en-US" dirty="0" smtClean="0">
                <a:ea typeface="ＭＳ Ｐゴシック" charset="-128"/>
              </a:rPr>
              <a:t>2011/06/08 Final test cycle starts</a:t>
            </a:r>
          </a:p>
          <a:p>
            <a:pPr lvl="1" eaLnBrk="1" hangingPunct="1"/>
            <a:r>
              <a:rPr lang="en-US" dirty="0" smtClean="0">
                <a:ea typeface="ＭＳ Ｐゴシック" charset="-128"/>
              </a:rPr>
              <a:t>2011/07/28 General Availability</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281" y="328613"/>
            <a:ext cx="7314248" cy="859632"/>
          </a:xfrm>
        </p:spPr>
        <p:txBody>
          <a:bodyPr/>
          <a:lstStyle/>
          <a:p>
            <a:r>
              <a:rPr lang="en-US" dirty="0" smtClean="0"/>
              <a:t>JDK 8 – Fall/Winter 2012</a:t>
            </a:r>
            <a:endParaRPr lang="en-US" sz="1800" dirty="0" smtClean="0">
              <a:solidFill>
                <a:schemeClr val="bg2"/>
              </a:solidFill>
            </a:endParaRPr>
          </a:p>
        </p:txBody>
      </p:sp>
      <p:grpSp>
        <p:nvGrpSpPr>
          <p:cNvPr id="2" name="Group 47"/>
          <p:cNvGrpSpPr>
            <a:grpSpLocks/>
          </p:cNvGrpSpPr>
          <p:nvPr/>
        </p:nvGrpSpPr>
        <p:grpSpPr bwMode="auto">
          <a:xfrm>
            <a:off x="911305" y="1419225"/>
            <a:ext cx="3120817" cy="4029075"/>
            <a:chOff x="528" y="2229"/>
            <a:chExt cx="4261" cy="5076"/>
          </a:xfrm>
        </p:grpSpPr>
        <p:sp>
          <p:nvSpPr>
            <p:cNvPr id="23560"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85000"/>
                </a:lnSpc>
                <a:spcBef>
                  <a:spcPct val="40000"/>
                </a:spcBef>
                <a:buSzPct val="85000"/>
                <a:buFont typeface="Times" charset="0"/>
                <a:buChar char="•"/>
              </a:pPr>
              <a:r>
                <a:rPr lang="sv-SE" sz="1200" dirty="0"/>
                <a:t>Modularization</a:t>
              </a:r>
            </a:p>
            <a:p>
              <a:pPr marL="333296" lvl="1" indent="-141317">
                <a:lnSpc>
                  <a:spcPct val="85000"/>
                </a:lnSpc>
                <a:spcBef>
                  <a:spcPct val="40000"/>
                </a:spcBef>
                <a:buSzPct val="85000"/>
                <a:buFont typeface="Times" charset="0"/>
                <a:buChar char="•"/>
              </a:pPr>
              <a:r>
                <a:rPr lang="sv-SE" sz="1200" dirty="0"/>
                <a:t>Language and VM Support</a:t>
              </a:r>
            </a:p>
            <a:p>
              <a:pPr marL="333296" lvl="1" indent="-141317">
                <a:lnSpc>
                  <a:spcPct val="85000"/>
                </a:lnSpc>
                <a:spcBef>
                  <a:spcPct val="40000"/>
                </a:spcBef>
                <a:buSzPct val="85000"/>
                <a:buFont typeface="Times" charset="0"/>
                <a:buChar char="•"/>
              </a:pPr>
              <a:r>
                <a:rPr lang="sv-SE" sz="1200" dirty="0"/>
                <a:t>Platform Modularization</a:t>
              </a:r>
            </a:p>
            <a:p>
              <a:pPr marL="141317" indent="-141317">
                <a:lnSpc>
                  <a:spcPct val="85000"/>
                </a:lnSpc>
                <a:spcBef>
                  <a:spcPct val="40000"/>
                </a:spcBef>
                <a:buSzPct val="85000"/>
                <a:buFont typeface="Times" charset="0"/>
                <a:buChar char="•"/>
              </a:pPr>
              <a:r>
                <a:rPr lang="sv-SE" sz="1200" dirty="0"/>
                <a:t>Project Lambda</a:t>
              </a:r>
            </a:p>
            <a:p>
              <a:pPr marL="333296" lvl="1" indent="-141317">
                <a:lnSpc>
                  <a:spcPct val="85000"/>
                </a:lnSpc>
                <a:spcBef>
                  <a:spcPct val="40000"/>
                </a:spcBef>
                <a:buSzPct val="85000"/>
                <a:buFont typeface="Times" charset="0"/>
                <a:buChar char="•"/>
              </a:pPr>
              <a:r>
                <a:rPr lang="sv-SE" sz="1200" dirty="0"/>
                <a:t>Lambda Expressions</a:t>
              </a:r>
            </a:p>
            <a:p>
              <a:pPr marL="333296" lvl="1" indent="-141317">
                <a:lnSpc>
                  <a:spcPct val="85000"/>
                </a:lnSpc>
                <a:spcBef>
                  <a:spcPct val="40000"/>
                </a:spcBef>
                <a:buSzPct val="85000"/>
                <a:buFont typeface="Times" charset="0"/>
                <a:buChar char="•"/>
              </a:pPr>
              <a:r>
                <a:rPr lang="sv-SE" sz="1200" dirty="0"/>
                <a:t>Default Methods</a:t>
              </a:r>
            </a:p>
            <a:p>
              <a:pPr marL="333296" lvl="1" indent="-141317">
                <a:lnSpc>
                  <a:spcPct val="85000"/>
                </a:lnSpc>
                <a:spcBef>
                  <a:spcPct val="40000"/>
                </a:spcBef>
                <a:buSzPct val="85000"/>
                <a:buFont typeface="Times" charset="0"/>
                <a:buChar char="•"/>
              </a:pPr>
              <a:r>
                <a:rPr lang="sv-SE" sz="1200" dirty="0"/>
                <a:t>Bulk Data Operations</a:t>
              </a:r>
            </a:p>
            <a:p>
              <a:pPr marL="141317" indent="-141317">
                <a:lnSpc>
                  <a:spcPct val="85000"/>
                </a:lnSpc>
                <a:spcBef>
                  <a:spcPct val="40000"/>
                </a:spcBef>
                <a:buSzPct val="85000"/>
                <a:buFont typeface="Times" charset="0"/>
                <a:buChar char="•"/>
              </a:pPr>
              <a:r>
                <a:rPr lang="sv-SE" sz="1200" dirty="0"/>
                <a:t>Annotations on Java types (JSR 308)</a:t>
              </a:r>
            </a:p>
            <a:p>
              <a:pPr marL="141317" indent="-141317">
                <a:lnSpc>
                  <a:spcPct val="85000"/>
                </a:lnSpc>
                <a:spcBef>
                  <a:spcPct val="40000"/>
                </a:spcBef>
                <a:buSzPct val="85000"/>
                <a:buFont typeface="Times" charset="0"/>
                <a:buChar char="•"/>
              </a:pPr>
              <a:r>
                <a:rPr lang="sv-SE" sz="1200" dirty="0"/>
                <a:t>More Small Language Enhancements</a:t>
              </a:r>
            </a:p>
            <a:p>
              <a:pPr marL="333296" lvl="1" indent="-141317">
                <a:lnSpc>
                  <a:spcPct val="85000"/>
                </a:lnSpc>
                <a:spcBef>
                  <a:spcPct val="40000"/>
                </a:spcBef>
                <a:buSzPct val="85000"/>
                <a:buFont typeface="Times" charset="0"/>
                <a:buChar char="•"/>
              </a:pPr>
              <a:r>
                <a:rPr lang="sv-SE" sz="1200" dirty="0"/>
                <a:t>Project Coin part 2</a:t>
              </a:r>
            </a:p>
          </p:txBody>
        </p:sp>
        <p:sp>
          <p:nvSpPr>
            <p:cNvPr id="23561"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Features from “Plan B”</a:t>
              </a:r>
              <a:endParaRPr lang="en-US" sz="500" dirty="0"/>
            </a:p>
          </p:txBody>
        </p:sp>
      </p:grpSp>
      <p:grpSp>
        <p:nvGrpSpPr>
          <p:cNvPr id="3" name="Group 47"/>
          <p:cNvGrpSpPr>
            <a:grpSpLocks/>
          </p:cNvGrpSpPr>
          <p:nvPr/>
        </p:nvGrpSpPr>
        <p:grpSpPr bwMode="auto">
          <a:xfrm>
            <a:off x="5096402" y="1412875"/>
            <a:ext cx="3120817" cy="4029075"/>
            <a:chOff x="528" y="2229"/>
            <a:chExt cx="4261" cy="5076"/>
          </a:xfrm>
        </p:grpSpPr>
        <p:sp>
          <p:nvSpPr>
            <p:cNvPr id="23558"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75000"/>
                </a:lnSpc>
                <a:spcBef>
                  <a:spcPct val="40000"/>
                </a:spcBef>
                <a:buSzPct val="85000"/>
                <a:buFont typeface="Times" charset="0"/>
                <a:buChar char="•"/>
              </a:pPr>
              <a:r>
                <a:rPr lang="sv-SE" sz="1100" dirty="0"/>
                <a:t>Serialization fixes</a:t>
              </a:r>
            </a:p>
            <a:p>
              <a:pPr marL="141317" indent="-141317">
                <a:lnSpc>
                  <a:spcPct val="75000"/>
                </a:lnSpc>
                <a:spcBef>
                  <a:spcPct val="40000"/>
                </a:spcBef>
                <a:buSzPct val="85000"/>
                <a:buFont typeface="Times" charset="0"/>
                <a:buChar char="•"/>
              </a:pPr>
              <a:r>
                <a:rPr lang="sv-SE" sz="1100" dirty="0"/>
                <a:t>Multicast improvements</a:t>
              </a:r>
            </a:p>
            <a:p>
              <a:pPr marL="141317" indent="-141317">
                <a:lnSpc>
                  <a:spcPct val="75000"/>
                </a:lnSpc>
                <a:spcBef>
                  <a:spcPct val="40000"/>
                </a:spcBef>
                <a:buSzPct val="85000"/>
                <a:buFont typeface="Times" charset="0"/>
                <a:buChar char="•"/>
              </a:pPr>
              <a:r>
                <a:rPr lang="sv-SE" sz="1100" dirty="0"/>
                <a:t>Java APIs for accessing location, compass and other ”environmental” data (partially exists in ME)</a:t>
              </a:r>
            </a:p>
            <a:p>
              <a:pPr marL="141317" indent="-141317">
                <a:lnSpc>
                  <a:spcPct val="75000"/>
                </a:lnSpc>
                <a:spcBef>
                  <a:spcPct val="40000"/>
                </a:spcBef>
                <a:buSzPct val="85000"/>
                <a:buFont typeface="Times" charset="0"/>
                <a:buChar char="•"/>
              </a:pPr>
              <a:r>
                <a:rPr lang="sv-SE" sz="1100" dirty="0"/>
                <a:t>Improved language interop</a:t>
              </a:r>
            </a:p>
            <a:p>
              <a:pPr marL="141317" indent="-141317">
                <a:lnSpc>
                  <a:spcPct val="75000"/>
                </a:lnSpc>
                <a:spcBef>
                  <a:spcPct val="40000"/>
                </a:spcBef>
                <a:buSzPct val="85000"/>
                <a:buFont typeface="Times" charset="0"/>
                <a:buChar char="•"/>
              </a:pPr>
              <a:r>
                <a:rPr lang="sv-SE" sz="1100" dirty="0"/>
                <a:t>Faster startup/warmup</a:t>
              </a:r>
            </a:p>
            <a:p>
              <a:pPr marL="141317" indent="-141317">
                <a:lnSpc>
                  <a:spcPct val="75000"/>
                </a:lnSpc>
                <a:spcBef>
                  <a:spcPct val="40000"/>
                </a:spcBef>
                <a:buSzPct val="85000"/>
                <a:buFont typeface="Times" charset="0"/>
                <a:buChar char="•"/>
              </a:pPr>
              <a:r>
                <a:rPr lang="sv-SE" sz="1100" dirty="0"/>
                <a:t>Dependency injection (JSR 330)</a:t>
              </a:r>
            </a:p>
            <a:p>
              <a:pPr marL="141317" indent="-141317">
                <a:lnSpc>
                  <a:spcPct val="75000"/>
                </a:lnSpc>
                <a:spcBef>
                  <a:spcPct val="40000"/>
                </a:spcBef>
                <a:buSzPct val="85000"/>
                <a:buFont typeface="Times" charset="0"/>
                <a:buChar char="•"/>
              </a:pPr>
              <a:r>
                <a:rPr lang="sv-SE" sz="1100" dirty="0"/>
                <a:t>Include select enhancements from Google Guava</a:t>
              </a:r>
            </a:p>
            <a:p>
              <a:pPr marL="141317" indent="-141317">
                <a:lnSpc>
                  <a:spcPct val="75000"/>
                </a:lnSpc>
                <a:spcBef>
                  <a:spcPct val="40000"/>
                </a:spcBef>
                <a:buSzPct val="85000"/>
                <a:buFont typeface="Times" charset="0"/>
                <a:buChar char="•"/>
              </a:pPr>
              <a:r>
                <a:rPr lang="sv-SE" sz="1100" dirty="0"/>
                <a:t>Small Swing enhancements</a:t>
              </a:r>
            </a:p>
            <a:p>
              <a:pPr marL="141317" indent="-141317">
                <a:lnSpc>
                  <a:spcPct val="75000"/>
                </a:lnSpc>
                <a:spcBef>
                  <a:spcPct val="40000"/>
                </a:spcBef>
                <a:buSzPct val="85000"/>
                <a:buFont typeface="Times" charset="0"/>
                <a:buChar char="•"/>
              </a:pPr>
              <a:r>
                <a:rPr lang="sv-SE" sz="1100" dirty="0"/>
                <a:t>More security/crypto features, improved support for x.509-style certificates etc</a:t>
              </a:r>
            </a:p>
            <a:p>
              <a:pPr marL="141317" indent="-141317">
                <a:lnSpc>
                  <a:spcPct val="75000"/>
                </a:lnSpc>
                <a:spcBef>
                  <a:spcPct val="40000"/>
                </a:spcBef>
                <a:buSzPct val="85000"/>
                <a:buFont typeface="Times" charset="0"/>
                <a:buChar char="•"/>
              </a:pPr>
              <a:r>
                <a:rPr lang="sv-SE" sz="1100" dirty="0"/>
                <a:t>Internationalization: non-Gregorian calendars, more configurable sorting</a:t>
              </a:r>
            </a:p>
            <a:p>
              <a:pPr marL="141317" indent="-141317">
                <a:lnSpc>
                  <a:spcPct val="75000"/>
                </a:lnSpc>
                <a:spcBef>
                  <a:spcPct val="40000"/>
                </a:spcBef>
                <a:buSzPct val="85000"/>
                <a:buFont typeface="Times" charset="0"/>
                <a:buChar char="•"/>
              </a:pPr>
              <a:r>
                <a:rPr lang="sv-SE" sz="1100" dirty="0"/>
                <a:t>Date and Time (JSR 310)</a:t>
              </a:r>
            </a:p>
            <a:p>
              <a:pPr marL="141317" indent="-141317">
                <a:lnSpc>
                  <a:spcPct val="75000"/>
                </a:lnSpc>
                <a:spcBef>
                  <a:spcPct val="40000"/>
                </a:spcBef>
                <a:buSzPct val="85000"/>
                <a:buFont typeface="Times" charset="0"/>
                <a:buChar char="•"/>
              </a:pPr>
              <a:r>
                <a:rPr lang="sv-SE" sz="1100" dirty="0"/>
                <a:t>Process control API</a:t>
              </a:r>
            </a:p>
            <a:p>
              <a:pPr marL="141317" indent="-141317">
                <a:lnSpc>
                  <a:spcPct val="75000"/>
                </a:lnSpc>
                <a:spcBef>
                  <a:spcPct val="40000"/>
                </a:spcBef>
                <a:buSzPct val="85000"/>
                <a:buFont typeface="Times" charset="0"/>
                <a:buChar char="•"/>
              </a:pPr>
              <a:endParaRPr lang="sv-SE" sz="1100" dirty="0"/>
            </a:p>
            <a:p>
              <a:pPr marL="141317" indent="-141317">
                <a:lnSpc>
                  <a:spcPct val="75000"/>
                </a:lnSpc>
                <a:spcBef>
                  <a:spcPct val="40000"/>
                </a:spcBef>
                <a:buSzPct val="85000"/>
                <a:buFont typeface="Times" charset="0"/>
                <a:buChar char="•"/>
              </a:pPr>
              <a:endParaRPr lang="sv-SE" sz="1100" dirty="0"/>
            </a:p>
            <a:p>
              <a:pPr marL="141317" indent="-141317">
                <a:lnSpc>
                  <a:spcPct val="75000"/>
                </a:lnSpc>
                <a:spcBef>
                  <a:spcPct val="40000"/>
                </a:spcBef>
                <a:buSzPct val="85000"/>
                <a:buFont typeface="Times" charset="0"/>
                <a:buChar char="•"/>
              </a:pPr>
              <a:endParaRPr lang="sv-SE" sz="1100" dirty="0"/>
            </a:p>
          </p:txBody>
        </p:sp>
        <p:sp>
          <p:nvSpPr>
            <p:cNvPr id="23559"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Other Things On Oracle’s Wish List*</a:t>
              </a:r>
              <a:endParaRPr lang="en-US" sz="500" dirty="0"/>
            </a:p>
          </p:txBody>
        </p:sp>
      </p:grpSp>
      <p:sp>
        <p:nvSpPr>
          <p:cNvPr id="23557" name="TextBox 46"/>
          <p:cNvSpPr txBox="1">
            <a:spLocks noChangeArrowheads="1"/>
          </p:cNvSpPr>
          <p:nvPr/>
        </p:nvSpPr>
        <p:spPr bwMode="auto">
          <a:xfrm>
            <a:off x="4869023" y="5733257"/>
            <a:ext cx="3239864" cy="192659"/>
          </a:xfrm>
          <a:prstGeom prst="rect">
            <a:avLst/>
          </a:prstGeom>
          <a:noFill/>
          <a:ln w="9525">
            <a:noFill/>
            <a:miter lim="800000"/>
            <a:headEnd/>
            <a:tailEnd/>
          </a:ln>
        </p:spPr>
        <p:txBody>
          <a:bodyPr lIns="38396" tIns="19198" rIns="38396" bIns="19198">
            <a:spAutoFit/>
          </a:bodyPr>
          <a:lstStyle/>
          <a:p>
            <a:r>
              <a:rPr lang="sv-SE" sz="1000" dirty="0"/>
              <a:t>* Many of these will undoubtedly NOT make JDK 8.</a:t>
            </a:r>
            <a:endParaRPr lang="en-US" sz="1000"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descr="JavaOne_dividerslide_final"/>
          <p:cNvPicPr>
            <a:picLocks noChangeAspect="1" noChangeArrowheads="1"/>
          </p:cNvPicPr>
          <p:nvPr/>
        </p:nvPicPr>
        <p:blipFill>
          <a:blip r:embed="rId3" cstate="print"/>
          <a:srcRect/>
          <a:stretch>
            <a:fillRect/>
          </a:stretch>
        </p:blipFill>
        <p:spPr bwMode="auto">
          <a:xfrm>
            <a:off x="0" y="-4763"/>
            <a:ext cx="9144000" cy="6862763"/>
          </a:xfrm>
          <a:prstGeom prst="rect">
            <a:avLst/>
          </a:prstGeom>
          <a:noFill/>
          <a:ln w="9525">
            <a:noFill/>
            <a:miter lim="800000"/>
            <a:headEnd/>
            <a:tailEnd/>
          </a:ln>
        </p:spPr>
      </p:pic>
      <p:sp>
        <p:nvSpPr>
          <p:cNvPr id="16387" name="Text Box 3"/>
          <p:cNvSpPr txBox="1">
            <a:spLocks noChangeArrowheads="1"/>
          </p:cNvSpPr>
          <p:nvPr/>
        </p:nvSpPr>
        <p:spPr bwMode="auto">
          <a:xfrm>
            <a:off x="800100" y="1930400"/>
            <a:ext cx="4933950" cy="492443"/>
          </a:xfrm>
          <a:prstGeom prst="rect">
            <a:avLst/>
          </a:prstGeom>
          <a:noFill/>
          <a:ln w="9525">
            <a:noFill/>
            <a:miter lim="800000"/>
            <a:headEnd/>
            <a:tailEnd/>
          </a:ln>
        </p:spPr>
        <p:txBody>
          <a:bodyPr lIns="0" tIns="0" rIns="0" bIns="0">
            <a:spAutoFit/>
          </a:bodyPr>
          <a:lstStyle/>
          <a:p>
            <a:pPr algn="l" eaLnBrk="0" hangingPunct="0">
              <a:lnSpc>
                <a:spcPct val="100000"/>
              </a:lnSpc>
              <a:buClrTx/>
            </a:pPr>
            <a:r>
              <a:rPr lang="en-US" sz="3200" dirty="0" smtClean="0">
                <a:solidFill>
                  <a:schemeClr val="bg1"/>
                </a:solidFill>
              </a:rPr>
              <a:t>Oracle</a:t>
            </a:r>
            <a:endParaRPr lang="en-US" sz="3200" dirty="0">
              <a:solidFill>
                <a:schemeClr val="bg1"/>
              </a:solidFill>
            </a:endParaRPr>
          </a:p>
        </p:txBody>
      </p:sp>
      <p:sp>
        <p:nvSpPr>
          <p:cNvPr id="16388" name="Rectangle 4"/>
          <p:cNvSpPr>
            <a:spLocks noChangeArrowheads="1"/>
          </p:cNvSpPr>
          <p:nvPr/>
        </p:nvSpPr>
        <p:spPr bwMode="auto">
          <a:xfrm>
            <a:off x="9344025" y="4284663"/>
            <a:ext cx="184150" cy="366712"/>
          </a:xfrm>
          <a:prstGeom prst="rect">
            <a:avLst/>
          </a:prstGeom>
          <a:noFill/>
          <a:ln w="9525">
            <a:noFill/>
            <a:miter lim="800000"/>
            <a:headEnd/>
            <a:tailEnd/>
          </a:ln>
        </p:spPr>
        <p:txBody>
          <a:bodyPr wrap="none" lIns="92075" tIns="46038" rIns="92075" bIns="46038">
            <a:spAutoFit/>
          </a:bodyPr>
          <a:lstStyle/>
          <a:p>
            <a:endParaRPr lang="sv-SE"/>
          </a:p>
        </p:txBody>
      </p:sp>
      <p:grpSp>
        <p:nvGrpSpPr>
          <p:cNvPr id="2" name="Group 5"/>
          <p:cNvGrpSpPr>
            <a:grpSpLocks/>
          </p:cNvGrpSpPr>
          <p:nvPr/>
        </p:nvGrpSpPr>
        <p:grpSpPr bwMode="auto">
          <a:xfrm>
            <a:off x="0" y="6172200"/>
            <a:ext cx="9144000" cy="225425"/>
            <a:chOff x="0" y="3888"/>
            <a:chExt cx="5760" cy="142"/>
          </a:xfrm>
        </p:grpSpPr>
        <p:pic>
          <p:nvPicPr>
            <p:cNvPr id="16390" name="Picture 6" descr="Red Bar"/>
            <p:cNvPicPr>
              <a:picLocks noChangeAspect="1" noChangeArrowheads="1"/>
            </p:cNvPicPr>
            <p:nvPr/>
          </p:nvPicPr>
          <p:blipFill>
            <a:blip r:embed="rId4" cstate="print"/>
            <a:srcRect/>
            <a:stretch>
              <a:fillRect/>
            </a:stretch>
          </p:blipFill>
          <p:spPr bwMode="auto">
            <a:xfrm>
              <a:off x="0" y="3888"/>
              <a:ext cx="5760" cy="142"/>
            </a:xfrm>
            <a:prstGeom prst="rect">
              <a:avLst/>
            </a:prstGeom>
            <a:noFill/>
            <a:ln w="9525">
              <a:noFill/>
              <a:miter lim="800000"/>
              <a:headEnd/>
              <a:tailEnd/>
            </a:ln>
          </p:spPr>
        </p:pic>
        <p:pic>
          <p:nvPicPr>
            <p:cNvPr id="16391" name="Picture 7" descr="Oracle WHITE"/>
            <p:cNvPicPr>
              <a:picLocks noChangeAspect="1" noChangeArrowheads="1"/>
            </p:cNvPicPr>
            <p:nvPr/>
          </p:nvPicPr>
          <p:blipFill>
            <a:blip r:embed="rId5" cstate="print"/>
            <a:srcRect/>
            <a:stretch>
              <a:fillRect/>
            </a:stretch>
          </p:blipFill>
          <p:spPr bwMode="auto">
            <a:xfrm>
              <a:off x="4800" y="3922"/>
              <a:ext cx="597" cy="75"/>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281" y="328613"/>
            <a:ext cx="7314248" cy="859632"/>
          </a:xfrm>
        </p:spPr>
        <p:txBody>
          <a:bodyPr/>
          <a:lstStyle/>
          <a:p>
            <a:r>
              <a:rPr lang="en-US" dirty="0" smtClean="0"/>
              <a:t>Oracle’s Java Strategy</a:t>
            </a:r>
            <a:br>
              <a:rPr lang="en-US" dirty="0" smtClean="0"/>
            </a:br>
            <a:r>
              <a:rPr lang="en-US" sz="1800" dirty="0" smtClean="0">
                <a:solidFill>
                  <a:schemeClr val="bg2"/>
                </a:solidFill>
              </a:rPr>
              <a:t>In Order of Priority</a:t>
            </a:r>
          </a:p>
        </p:txBody>
      </p:sp>
      <p:sp>
        <p:nvSpPr>
          <p:cNvPr id="23555" name="Rectangle 3"/>
          <p:cNvSpPr>
            <a:spLocks noGrp="1" noChangeArrowheads="1"/>
          </p:cNvSpPr>
          <p:nvPr>
            <p:ph type="body" idx="1"/>
          </p:nvPr>
        </p:nvSpPr>
        <p:spPr>
          <a:xfrm>
            <a:off x="971600" y="1628800"/>
            <a:ext cx="7313652" cy="4341813"/>
          </a:xfrm>
        </p:spPr>
        <p:txBody>
          <a:bodyPr/>
          <a:lstStyle/>
          <a:p>
            <a:pPr marL="479946" indent="-479946">
              <a:lnSpc>
                <a:spcPct val="80000"/>
              </a:lnSpc>
              <a:buFontTx/>
              <a:buAutoNum type="arabicPeriod"/>
            </a:pPr>
            <a:r>
              <a:rPr lang="sv-SE" sz="2300" dirty="0" smtClean="0"/>
              <a:t>A Vibrant Java Ecosystem</a:t>
            </a:r>
          </a:p>
          <a:p>
            <a:pPr marL="479946" indent="-479946">
              <a:lnSpc>
                <a:spcPct val="80000"/>
              </a:lnSpc>
              <a:buFontTx/>
              <a:buAutoNum type="arabicPeriod"/>
            </a:pPr>
            <a:r>
              <a:rPr lang="sv-SE" sz="2300" dirty="0" smtClean="0"/>
              <a:t>Generate Revenue</a:t>
            </a:r>
            <a:r>
              <a:rPr lang="en-US" sz="1900" dirty="0" smtClean="0">
                <a:ea typeface="ＭＳ Ｐゴシック" charset="-128"/>
              </a:rPr>
              <a:t>.</a:t>
            </a:r>
          </a:p>
          <a:p>
            <a:pPr marL="479946" indent="-479946">
              <a:lnSpc>
                <a:spcPct val="80000"/>
              </a:lnSpc>
              <a:buFontTx/>
              <a:buAutoNum type="arabicPeriod"/>
            </a:pPr>
            <a:r>
              <a:rPr lang="sv-SE" sz="2300" dirty="0" smtClean="0"/>
              <a:t>Lower Costs</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281" y="328613"/>
            <a:ext cx="7314248" cy="859632"/>
          </a:xfrm>
        </p:spPr>
        <p:txBody>
          <a:bodyPr/>
          <a:lstStyle/>
          <a:p>
            <a:r>
              <a:rPr lang="en-US" dirty="0" smtClean="0"/>
              <a:t>JVM Convergence</a:t>
            </a:r>
            <a:br>
              <a:rPr lang="en-US" dirty="0" smtClean="0"/>
            </a:br>
            <a:r>
              <a:rPr lang="en-US" sz="1800" dirty="0" smtClean="0">
                <a:solidFill>
                  <a:schemeClr val="bg2"/>
                </a:solidFill>
              </a:rPr>
              <a:t>Project “</a:t>
            </a:r>
            <a:r>
              <a:rPr lang="en-US" sz="1800" dirty="0" err="1" smtClean="0">
                <a:solidFill>
                  <a:schemeClr val="bg2"/>
                </a:solidFill>
              </a:rPr>
              <a:t>HotRockit</a:t>
            </a:r>
            <a:r>
              <a:rPr lang="en-US" sz="1800" dirty="0" smtClean="0">
                <a:solidFill>
                  <a:schemeClr val="bg2"/>
                </a:solidFill>
              </a:rPr>
              <a:t>”</a:t>
            </a:r>
          </a:p>
        </p:txBody>
      </p:sp>
      <p:grpSp>
        <p:nvGrpSpPr>
          <p:cNvPr id="2" name="Group 47"/>
          <p:cNvGrpSpPr>
            <a:grpSpLocks/>
          </p:cNvGrpSpPr>
          <p:nvPr/>
        </p:nvGrpSpPr>
        <p:grpSpPr bwMode="auto">
          <a:xfrm>
            <a:off x="371426" y="1419225"/>
            <a:ext cx="1959514" cy="4029075"/>
            <a:chOff x="528" y="2229"/>
            <a:chExt cx="4261" cy="5076"/>
          </a:xfrm>
        </p:grpSpPr>
        <p:sp>
          <p:nvSpPr>
            <p:cNvPr id="25642"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85000"/>
                </a:lnSpc>
                <a:spcBef>
                  <a:spcPct val="40000"/>
                </a:spcBef>
                <a:buSzPct val="85000"/>
                <a:buFont typeface="Times" charset="0"/>
                <a:buChar char="•"/>
              </a:pPr>
              <a:r>
                <a:rPr lang="en-US" sz="1200" dirty="0"/>
                <a:t>Java SE 7 Support</a:t>
              </a:r>
            </a:p>
            <a:p>
              <a:pPr marL="141317" indent="-141317">
                <a:lnSpc>
                  <a:spcPct val="85000"/>
                </a:lnSpc>
                <a:spcBef>
                  <a:spcPct val="40000"/>
                </a:spcBef>
                <a:buSzPct val="85000"/>
                <a:buFont typeface="Times" charset="0"/>
                <a:buChar char="•"/>
              </a:pPr>
              <a:r>
                <a:rPr lang="sv-SE" sz="1200" dirty="0"/>
                <a:t>Rebranding</a:t>
              </a:r>
              <a:endParaRPr lang="en-US" sz="1200" dirty="0"/>
            </a:p>
            <a:p>
              <a:pPr marL="141317" indent="-141317">
                <a:lnSpc>
                  <a:spcPct val="85000"/>
                </a:lnSpc>
                <a:spcBef>
                  <a:spcPct val="40000"/>
                </a:spcBef>
                <a:buSzPct val="85000"/>
                <a:buFont typeface="Times" charset="0"/>
                <a:buChar char="•"/>
              </a:pPr>
              <a:r>
                <a:rPr lang="sv-SE" sz="1200" dirty="0"/>
                <a:t>No PermGen (stretch goal)</a:t>
              </a:r>
            </a:p>
            <a:p>
              <a:pPr marL="141317" indent="-141317">
                <a:lnSpc>
                  <a:spcPct val="85000"/>
                </a:lnSpc>
                <a:spcBef>
                  <a:spcPct val="40000"/>
                </a:spcBef>
                <a:buSzPct val="85000"/>
                <a:buFont typeface="Times" charset="0"/>
                <a:buChar char="•"/>
              </a:pPr>
              <a:r>
                <a:rPr lang="sv-SE" sz="1200" dirty="0"/>
                <a:t>Improved JMX Agent</a:t>
              </a:r>
            </a:p>
            <a:p>
              <a:pPr marL="141317" indent="-141317">
                <a:lnSpc>
                  <a:spcPct val="85000"/>
                </a:lnSpc>
                <a:spcBef>
                  <a:spcPct val="40000"/>
                </a:spcBef>
                <a:buSzPct val="85000"/>
                <a:buFont typeface="Times" charset="0"/>
                <a:buChar char="•"/>
              </a:pPr>
              <a:r>
                <a:rPr lang="sv-SE" sz="1200" dirty="0"/>
                <a:t>Command line servicability tool (jrcmd)</a:t>
              </a:r>
            </a:p>
            <a:p>
              <a:pPr marL="141317" indent="-141317">
                <a:lnSpc>
                  <a:spcPct val="85000"/>
                </a:lnSpc>
                <a:spcBef>
                  <a:spcPct val="40000"/>
                </a:spcBef>
                <a:buSzPct val="85000"/>
                <a:buFont typeface="Times" charset="0"/>
                <a:buChar char="•"/>
              </a:pPr>
              <a:r>
                <a:rPr lang="sv-SE" sz="1200" dirty="0"/>
                <a:t>JRockit Mission Control Console support</a:t>
              </a:r>
              <a:endParaRPr lang="en-US" sz="1200" dirty="0"/>
            </a:p>
          </p:txBody>
        </p:sp>
        <p:sp>
          <p:nvSpPr>
            <p:cNvPr id="25643"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JDK 7 GA</a:t>
              </a:r>
              <a:endParaRPr lang="en-US" sz="500" dirty="0"/>
            </a:p>
          </p:txBody>
        </p:sp>
      </p:grpSp>
      <p:grpSp>
        <p:nvGrpSpPr>
          <p:cNvPr id="3" name="Group 23"/>
          <p:cNvGrpSpPr>
            <a:grpSpLocks noChangeAspect="1"/>
          </p:cNvGrpSpPr>
          <p:nvPr/>
        </p:nvGrpSpPr>
        <p:grpSpPr bwMode="auto">
          <a:xfrm>
            <a:off x="6596990" y="981075"/>
            <a:ext cx="143451" cy="191294"/>
            <a:chOff x="4599" y="852"/>
            <a:chExt cx="121" cy="121"/>
          </a:xfrm>
        </p:grpSpPr>
        <p:sp>
          <p:nvSpPr>
            <p:cNvPr id="25639" name="Oval 24"/>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40" name="Oval 25"/>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41" name="Oval 26"/>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grpSp>
        <p:nvGrpSpPr>
          <p:cNvPr id="4" name="Group 37"/>
          <p:cNvGrpSpPr>
            <a:grpSpLocks noChangeAspect="1"/>
          </p:cNvGrpSpPr>
          <p:nvPr/>
        </p:nvGrpSpPr>
        <p:grpSpPr bwMode="auto">
          <a:xfrm>
            <a:off x="1979712" y="3962549"/>
            <a:ext cx="143452" cy="186531"/>
            <a:chOff x="4599" y="852"/>
            <a:chExt cx="121" cy="121"/>
          </a:xfrm>
        </p:grpSpPr>
        <p:sp>
          <p:nvSpPr>
            <p:cNvPr id="25636"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37"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38"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sp>
        <p:nvSpPr>
          <p:cNvPr id="25606" name="TextBox 60"/>
          <p:cNvSpPr txBox="1">
            <a:spLocks noChangeArrowheads="1"/>
          </p:cNvSpPr>
          <p:nvPr/>
        </p:nvSpPr>
        <p:spPr bwMode="auto">
          <a:xfrm>
            <a:off x="6623775" y="944563"/>
            <a:ext cx="1458326" cy="223437"/>
          </a:xfrm>
          <a:prstGeom prst="rect">
            <a:avLst/>
          </a:prstGeom>
          <a:noFill/>
          <a:ln w="9525">
            <a:noFill/>
            <a:miter lim="800000"/>
            <a:headEnd/>
            <a:tailEnd/>
          </a:ln>
        </p:spPr>
        <p:txBody>
          <a:bodyPr lIns="38396" tIns="19198" rIns="38396" bIns="19198">
            <a:spAutoFit/>
          </a:bodyPr>
          <a:lstStyle/>
          <a:p>
            <a:r>
              <a:rPr lang="sv-SE" sz="1200" dirty="0"/>
              <a:t> = Premium Feature</a:t>
            </a:r>
            <a:endParaRPr lang="en-US" sz="1200" dirty="0"/>
          </a:p>
        </p:txBody>
      </p:sp>
      <p:grpSp>
        <p:nvGrpSpPr>
          <p:cNvPr id="5" name="Group 47"/>
          <p:cNvGrpSpPr>
            <a:grpSpLocks/>
          </p:cNvGrpSpPr>
          <p:nvPr/>
        </p:nvGrpSpPr>
        <p:grpSpPr bwMode="auto">
          <a:xfrm>
            <a:off x="2573797" y="1412875"/>
            <a:ext cx="1944037" cy="4029075"/>
            <a:chOff x="528" y="2229"/>
            <a:chExt cx="4261" cy="5076"/>
          </a:xfrm>
        </p:grpSpPr>
        <p:sp>
          <p:nvSpPr>
            <p:cNvPr id="25634"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85000"/>
                </a:lnSpc>
                <a:spcBef>
                  <a:spcPct val="40000"/>
                </a:spcBef>
                <a:buSzPct val="85000"/>
                <a:buFont typeface="Times" charset="0"/>
                <a:buChar char="•"/>
              </a:pPr>
              <a:r>
                <a:rPr lang="sv-SE" sz="1200" dirty="0"/>
                <a:t>Performance</a:t>
              </a:r>
            </a:p>
            <a:p>
              <a:pPr marL="141317" indent="-141317">
                <a:lnSpc>
                  <a:spcPct val="85000"/>
                </a:lnSpc>
                <a:spcBef>
                  <a:spcPct val="40000"/>
                </a:spcBef>
                <a:buSzPct val="85000"/>
                <a:buFont typeface="Times" charset="0"/>
                <a:buChar char="•"/>
              </a:pPr>
              <a:r>
                <a:rPr lang="sv-SE" sz="1200" dirty="0"/>
                <a:t>Initial JRockit Flight Recorder Support</a:t>
              </a:r>
              <a:endParaRPr lang="en-US" sz="1200" dirty="0"/>
            </a:p>
          </p:txBody>
        </p:sp>
        <p:sp>
          <p:nvSpPr>
            <p:cNvPr id="25635"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JDK 7 Update X</a:t>
              </a:r>
              <a:endParaRPr lang="en-US" sz="500" dirty="0"/>
            </a:p>
          </p:txBody>
        </p:sp>
      </p:grpSp>
      <p:grpSp>
        <p:nvGrpSpPr>
          <p:cNvPr id="6" name="Group 47"/>
          <p:cNvGrpSpPr>
            <a:grpSpLocks/>
          </p:cNvGrpSpPr>
          <p:nvPr/>
        </p:nvGrpSpPr>
        <p:grpSpPr bwMode="auto">
          <a:xfrm>
            <a:off x="4842237" y="1412875"/>
            <a:ext cx="1997609" cy="4029075"/>
            <a:chOff x="528" y="2229"/>
            <a:chExt cx="4261" cy="5076"/>
          </a:xfrm>
        </p:grpSpPr>
        <p:sp>
          <p:nvSpPr>
            <p:cNvPr id="25632"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85000"/>
                </a:lnSpc>
                <a:spcBef>
                  <a:spcPct val="40000"/>
                </a:spcBef>
                <a:buSzPct val="85000"/>
                <a:buFont typeface="Times" charset="0"/>
                <a:buChar char="•"/>
              </a:pPr>
              <a:r>
                <a:rPr lang="sv-SE" sz="1200" dirty="0"/>
                <a:t>More performance</a:t>
              </a:r>
            </a:p>
            <a:p>
              <a:pPr marL="141317" indent="-141317">
                <a:lnSpc>
                  <a:spcPct val="85000"/>
                </a:lnSpc>
                <a:spcBef>
                  <a:spcPct val="40000"/>
                </a:spcBef>
                <a:buSzPct val="85000"/>
                <a:buFont typeface="Times" charset="0"/>
                <a:buChar char="•"/>
              </a:pPr>
              <a:r>
                <a:rPr lang="sv-SE" sz="1200" dirty="0"/>
                <a:t>Improved command line servicability (jrcmd)</a:t>
              </a:r>
            </a:p>
            <a:p>
              <a:pPr marL="141317" indent="-141317">
                <a:lnSpc>
                  <a:spcPct val="85000"/>
                </a:lnSpc>
                <a:spcBef>
                  <a:spcPct val="40000"/>
                </a:spcBef>
                <a:buSzPct val="85000"/>
                <a:buFont typeface="Times" charset="0"/>
                <a:buChar char="•"/>
              </a:pPr>
              <a:r>
                <a:rPr lang="sv-SE" sz="1200" dirty="0"/>
                <a:t>G1 complete as CMS replacement</a:t>
              </a:r>
            </a:p>
            <a:p>
              <a:pPr marL="141317" indent="-141317">
                <a:lnSpc>
                  <a:spcPct val="85000"/>
                </a:lnSpc>
                <a:spcBef>
                  <a:spcPct val="40000"/>
                </a:spcBef>
                <a:buSzPct val="85000"/>
                <a:buFont typeface="Times" charset="0"/>
                <a:buChar char="•"/>
              </a:pPr>
              <a:r>
                <a:rPr lang="sv-SE" sz="1200" dirty="0"/>
                <a:t>Non-contiguous heaps</a:t>
              </a:r>
            </a:p>
            <a:p>
              <a:pPr marL="141317" indent="-141317">
                <a:lnSpc>
                  <a:spcPct val="85000"/>
                </a:lnSpc>
                <a:spcBef>
                  <a:spcPct val="40000"/>
                </a:spcBef>
                <a:buSzPct val="85000"/>
                <a:buFont typeface="Times" charset="0"/>
                <a:buChar char="•"/>
              </a:pPr>
              <a:r>
                <a:rPr lang="sv-SE" sz="1200" dirty="0"/>
                <a:t>Complete JRockit Flight Recorder Support</a:t>
              </a:r>
            </a:p>
            <a:p>
              <a:pPr marL="141317" indent="-141317">
                <a:lnSpc>
                  <a:spcPct val="85000"/>
                </a:lnSpc>
                <a:spcBef>
                  <a:spcPct val="40000"/>
                </a:spcBef>
                <a:buSzPct val="85000"/>
                <a:buFont typeface="Times" charset="0"/>
                <a:buChar char="•"/>
              </a:pPr>
              <a:r>
                <a:rPr lang="sv-SE" sz="1200" dirty="0"/>
                <a:t>JRockit Virtual Edition Support</a:t>
              </a:r>
            </a:p>
            <a:p>
              <a:pPr marL="141317" indent="-141317">
                <a:lnSpc>
                  <a:spcPct val="85000"/>
                </a:lnSpc>
                <a:spcBef>
                  <a:spcPct val="40000"/>
                </a:spcBef>
                <a:buSzPct val="85000"/>
                <a:buFont typeface="Times" charset="0"/>
                <a:buChar char="•"/>
              </a:pPr>
              <a:r>
                <a:rPr lang="sv-SE" sz="1200" dirty="0"/>
                <a:t>Soft Real Time GC</a:t>
              </a:r>
            </a:p>
          </p:txBody>
        </p:sp>
        <p:sp>
          <p:nvSpPr>
            <p:cNvPr id="25633"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JDK 7 Update Y</a:t>
              </a:r>
              <a:endParaRPr lang="en-US" sz="500" dirty="0"/>
            </a:p>
          </p:txBody>
        </p:sp>
      </p:grpSp>
      <p:grpSp>
        <p:nvGrpSpPr>
          <p:cNvPr id="7" name="Group 47"/>
          <p:cNvGrpSpPr>
            <a:grpSpLocks/>
          </p:cNvGrpSpPr>
          <p:nvPr/>
        </p:nvGrpSpPr>
        <p:grpSpPr bwMode="auto">
          <a:xfrm>
            <a:off x="7013059" y="1412875"/>
            <a:ext cx="1932728" cy="4029075"/>
            <a:chOff x="528" y="2229"/>
            <a:chExt cx="4261" cy="5076"/>
          </a:xfrm>
        </p:grpSpPr>
        <p:sp>
          <p:nvSpPr>
            <p:cNvPr id="25630" name="Rectangle 4"/>
            <p:cNvSpPr>
              <a:spLocks noChangeArrowheads="1"/>
            </p:cNvSpPr>
            <p:nvPr/>
          </p:nvSpPr>
          <p:spPr bwMode="gray">
            <a:xfrm>
              <a:off x="528" y="2832"/>
              <a:ext cx="4261" cy="4473"/>
            </a:xfrm>
            <a:prstGeom prst="rect">
              <a:avLst/>
            </a:prstGeom>
            <a:solidFill>
              <a:schemeClr val="bg1"/>
            </a:solidFill>
            <a:ln w="25400">
              <a:solidFill>
                <a:schemeClr val="tx2"/>
              </a:solidFill>
              <a:miter lim="800000"/>
              <a:headEnd/>
              <a:tailEnd/>
            </a:ln>
          </p:spPr>
          <p:txBody>
            <a:bodyPr lIns="228600" tIns="182880" rIns="182880" bIns="182880"/>
            <a:lstStyle/>
            <a:p>
              <a:pPr marL="141317" indent="-141317">
                <a:lnSpc>
                  <a:spcPct val="85000"/>
                </a:lnSpc>
                <a:spcBef>
                  <a:spcPct val="40000"/>
                </a:spcBef>
                <a:buSzPct val="85000"/>
                <a:buFont typeface="Times" charset="0"/>
                <a:buChar char="•"/>
              </a:pPr>
              <a:r>
                <a:rPr lang="sv-SE" sz="1200" dirty="0"/>
                <a:t>Java SE 8 Support</a:t>
              </a:r>
            </a:p>
            <a:p>
              <a:pPr marL="141317" indent="-141317">
                <a:lnSpc>
                  <a:spcPct val="85000"/>
                </a:lnSpc>
                <a:spcBef>
                  <a:spcPct val="40000"/>
                </a:spcBef>
                <a:buSzPct val="85000"/>
                <a:buFont typeface="Times" charset="0"/>
                <a:buChar char="•"/>
              </a:pPr>
              <a:r>
                <a:rPr lang="sv-SE" sz="1200" dirty="0"/>
                <a:t>All performance features from JRockit ported</a:t>
              </a:r>
            </a:p>
            <a:p>
              <a:pPr marL="333296" lvl="1" indent="-141317">
                <a:lnSpc>
                  <a:spcPct val="85000"/>
                </a:lnSpc>
                <a:spcBef>
                  <a:spcPct val="40000"/>
                </a:spcBef>
                <a:buSzPct val="85000"/>
                <a:buFont typeface="Times" charset="0"/>
                <a:buChar char="•"/>
              </a:pPr>
              <a:r>
                <a:rPr lang="sv-SE" sz="1200" dirty="0"/>
                <a:t>I/O Performance</a:t>
              </a:r>
            </a:p>
            <a:p>
              <a:pPr marL="333296" lvl="1" indent="-141317">
                <a:lnSpc>
                  <a:spcPct val="85000"/>
                </a:lnSpc>
                <a:spcBef>
                  <a:spcPct val="40000"/>
                </a:spcBef>
                <a:buSzPct val="85000"/>
                <a:buFont typeface="Times" charset="0"/>
                <a:buChar char="•"/>
              </a:pPr>
              <a:r>
                <a:rPr lang="sv-SE" sz="1200" dirty="0"/>
                <a:t>JIT Optimizations</a:t>
              </a:r>
            </a:p>
            <a:p>
              <a:pPr marL="141317" indent="-141317">
                <a:lnSpc>
                  <a:spcPct val="85000"/>
                </a:lnSpc>
                <a:spcBef>
                  <a:spcPct val="40000"/>
                </a:spcBef>
                <a:buSzPct val="85000"/>
                <a:buFont typeface="Times" charset="0"/>
                <a:buChar char="•"/>
              </a:pPr>
              <a:r>
                <a:rPr lang="sv-SE" sz="1200" dirty="0"/>
                <a:t>All servicability features from JRockit ported</a:t>
              </a:r>
            </a:p>
            <a:p>
              <a:pPr marL="333296" lvl="1" indent="-141317">
                <a:lnSpc>
                  <a:spcPct val="85000"/>
                </a:lnSpc>
                <a:spcBef>
                  <a:spcPct val="40000"/>
                </a:spcBef>
                <a:buSzPct val="85000"/>
                <a:buFont typeface="Times" charset="0"/>
                <a:buChar char="•"/>
              </a:pPr>
              <a:r>
                <a:rPr lang="sv-SE" sz="1200" dirty="0"/>
                <a:t>Compiler controls</a:t>
              </a:r>
            </a:p>
            <a:p>
              <a:pPr marL="333296" lvl="1" indent="-141317">
                <a:lnSpc>
                  <a:spcPct val="85000"/>
                </a:lnSpc>
                <a:spcBef>
                  <a:spcPct val="40000"/>
                </a:spcBef>
                <a:buSzPct val="85000"/>
                <a:buFont typeface="Times" charset="0"/>
                <a:buChar char="•"/>
              </a:pPr>
              <a:r>
                <a:rPr lang="sv-SE" sz="1200" dirty="0"/>
                <a:t>Verbose logging</a:t>
              </a:r>
            </a:p>
            <a:p>
              <a:pPr marL="141317" indent="-141317">
                <a:lnSpc>
                  <a:spcPct val="85000"/>
                </a:lnSpc>
                <a:spcBef>
                  <a:spcPct val="40000"/>
                </a:spcBef>
                <a:buSzPct val="85000"/>
                <a:buFont typeface="Times" charset="0"/>
                <a:buChar char="•"/>
              </a:pPr>
              <a:r>
                <a:rPr lang="sv-SE" sz="1200" dirty="0"/>
                <a:t>JRockit Mission Control Memleak Tool Support</a:t>
              </a:r>
              <a:endParaRPr lang="en-US" sz="1200" dirty="0"/>
            </a:p>
          </p:txBody>
        </p:sp>
        <p:sp>
          <p:nvSpPr>
            <p:cNvPr id="25631" name="Rectangle 5"/>
            <p:cNvSpPr>
              <a:spLocks noChangeArrowheads="1"/>
            </p:cNvSpPr>
            <p:nvPr/>
          </p:nvSpPr>
          <p:spPr bwMode="gray">
            <a:xfrm>
              <a:off x="528" y="2229"/>
              <a:ext cx="4261" cy="594"/>
            </a:xfrm>
            <a:prstGeom prst="rect">
              <a:avLst/>
            </a:prstGeom>
            <a:solidFill>
              <a:schemeClr val="tx2"/>
            </a:solidFill>
            <a:ln w="25400">
              <a:solidFill>
                <a:schemeClr val="tx2"/>
              </a:solidFill>
              <a:miter lim="800000"/>
              <a:headEnd/>
              <a:tailEnd/>
            </a:ln>
          </p:spPr>
          <p:txBody>
            <a:bodyPr lIns="228600" tIns="91432" rIns="45716" bIns="45716"/>
            <a:lstStyle/>
            <a:p>
              <a:pPr algn="l">
                <a:lnSpc>
                  <a:spcPct val="160000"/>
                </a:lnSpc>
                <a:spcBef>
                  <a:spcPct val="15000"/>
                </a:spcBef>
                <a:buClrTx/>
              </a:pPr>
              <a:r>
                <a:rPr lang="en-US" sz="1300" b="1" dirty="0">
                  <a:solidFill>
                    <a:schemeClr val="bg1"/>
                  </a:solidFill>
                </a:rPr>
                <a:t>JDK 8 GA</a:t>
              </a:r>
              <a:endParaRPr lang="en-US" sz="1300" dirty="0"/>
            </a:p>
            <a:p>
              <a:pPr>
                <a:lnSpc>
                  <a:spcPct val="100000"/>
                </a:lnSpc>
                <a:spcBef>
                  <a:spcPct val="0"/>
                </a:spcBef>
                <a:buClrTx/>
              </a:pPr>
              <a:endParaRPr lang="en-US" sz="500" dirty="0"/>
            </a:p>
          </p:txBody>
        </p:sp>
      </p:grpSp>
      <p:grpSp>
        <p:nvGrpSpPr>
          <p:cNvPr id="8" name="Group 37"/>
          <p:cNvGrpSpPr>
            <a:grpSpLocks noChangeAspect="1"/>
          </p:cNvGrpSpPr>
          <p:nvPr/>
        </p:nvGrpSpPr>
        <p:grpSpPr bwMode="auto">
          <a:xfrm>
            <a:off x="4283968" y="2378372"/>
            <a:ext cx="143451" cy="186532"/>
            <a:chOff x="4599" y="852"/>
            <a:chExt cx="121" cy="121"/>
          </a:xfrm>
        </p:grpSpPr>
        <p:sp>
          <p:nvSpPr>
            <p:cNvPr id="25627"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28"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29"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grpSp>
        <p:nvGrpSpPr>
          <p:cNvPr id="9" name="Group 37"/>
          <p:cNvGrpSpPr>
            <a:grpSpLocks noChangeAspect="1"/>
          </p:cNvGrpSpPr>
          <p:nvPr/>
        </p:nvGrpSpPr>
        <p:grpSpPr bwMode="auto">
          <a:xfrm>
            <a:off x="6534490" y="3999086"/>
            <a:ext cx="143452" cy="186532"/>
            <a:chOff x="4599" y="852"/>
            <a:chExt cx="121" cy="121"/>
          </a:xfrm>
        </p:grpSpPr>
        <p:sp>
          <p:nvSpPr>
            <p:cNvPr id="25624"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25"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26"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grpSp>
        <p:nvGrpSpPr>
          <p:cNvPr id="10" name="Group 37"/>
          <p:cNvGrpSpPr>
            <a:grpSpLocks noChangeAspect="1"/>
          </p:cNvGrpSpPr>
          <p:nvPr/>
        </p:nvGrpSpPr>
        <p:grpSpPr bwMode="auto">
          <a:xfrm>
            <a:off x="6534490" y="4466605"/>
            <a:ext cx="143452" cy="186531"/>
            <a:chOff x="4599" y="852"/>
            <a:chExt cx="121" cy="121"/>
          </a:xfrm>
        </p:grpSpPr>
        <p:sp>
          <p:nvSpPr>
            <p:cNvPr id="25621"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22"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23"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grpSp>
        <p:nvGrpSpPr>
          <p:cNvPr id="11" name="Group 37"/>
          <p:cNvGrpSpPr>
            <a:grpSpLocks noChangeAspect="1"/>
          </p:cNvGrpSpPr>
          <p:nvPr/>
        </p:nvGrpSpPr>
        <p:grpSpPr bwMode="auto">
          <a:xfrm>
            <a:off x="6534490" y="3603005"/>
            <a:ext cx="143452" cy="186531"/>
            <a:chOff x="4599" y="852"/>
            <a:chExt cx="121" cy="121"/>
          </a:xfrm>
        </p:grpSpPr>
        <p:sp>
          <p:nvSpPr>
            <p:cNvPr id="25618"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19"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20"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grpSp>
        <p:nvGrpSpPr>
          <p:cNvPr id="12" name="Group 37"/>
          <p:cNvGrpSpPr>
            <a:grpSpLocks noChangeAspect="1"/>
          </p:cNvGrpSpPr>
          <p:nvPr/>
        </p:nvGrpSpPr>
        <p:grpSpPr bwMode="auto">
          <a:xfrm>
            <a:off x="8640431" y="4293394"/>
            <a:ext cx="143452" cy="186531"/>
            <a:chOff x="4599" y="852"/>
            <a:chExt cx="121" cy="121"/>
          </a:xfrm>
        </p:grpSpPr>
        <p:sp>
          <p:nvSpPr>
            <p:cNvPr id="25615" name="Oval 53"/>
            <p:cNvSpPr>
              <a:spLocks noChangeAspect="1" noChangeArrowheads="1"/>
            </p:cNvSpPr>
            <p:nvPr/>
          </p:nvSpPr>
          <p:spPr bwMode="auto">
            <a:xfrm>
              <a:off x="4599" y="852"/>
              <a:ext cx="121" cy="121"/>
            </a:xfrm>
            <a:prstGeom prst="ellipse">
              <a:avLst/>
            </a:prstGeom>
            <a:solidFill>
              <a:schemeClr val="tx2"/>
            </a:solidFill>
            <a:ln w="9525">
              <a:noFill/>
              <a:round/>
              <a:headEnd/>
              <a:tailEnd/>
            </a:ln>
          </p:spPr>
          <p:txBody>
            <a:bodyPr wrap="none" lIns="0" tIns="0" rIns="0" bIns="0" anchor="ctr"/>
            <a:lstStyle/>
            <a:p>
              <a:endParaRPr lang="sv-SE"/>
            </a:p>
          </p:txBody>
        </p:sp>
        <p:sp>
          <p:nvSpPr>
            <p:cNvPr id="25616" name="Oval 57"/>
            <p:cNvSpPr>
              <a:spLocks noChangeAspect="1" noChangeArrowheads="1"/>
            </p:cNvSpPr>
            <p:nvPr/>
          </p:nvSpPr>
          <p:spPr bwMode="auto">
            <a:xfrm>
              <a:off x="4615" y="868"/>
              <a:ext cx="89" cy="88"/>
            </a:xfrm>
            <a:prstGeom prst="ellipse">
              <a:avLst/>
            </a:prstGeom>
            <a:solidFill>
              <a:schemeClr val="bg1"/>
            </a:solidFill>
            <a:ln w="9525">
              <a:noFill/>
              <a:round/>
              <a:headEnd/>
              <a:tailEnd/>
            </a:ln>
          </p:spPr>
          <p:txBody>
            <a:bodyPr wrap="none" lIns="0" tIns="0" rIns="0" bIns="0" anchor="ctr"/>
            <a:lstStyle/>
            <a:p>
              <a:endParaRPr lang="sv-SE"/>
            </a:p>
          </p:txBody>
        </p:sp>
        <p:sp>
          <p:nvSpPr>
            <p:cNvPr id="25617" name="Oval 58"/>
            <p:cNvSpPr>
              <a:spLocks noChangeAspect="1" noChangeArrowheads="1"/>
            </p:cNvSpPr>
            <p:nvPr/>
          </p:nvSpPr>
          <p:spPr bwMode="auto">
            <a:xfrm>
              <a:off x="4631" y="885"/>
              <a:ext cx="56" cy="55"/>
            </a:xfrm>
            <a:prstGeom prst="ellipse">
              <a:avLst/>
            </a:prstGeom>
            <a:solidFill>
              <a:schemeClr val="tx2"/>
            </a:solidFill>
            <a:ln w="9525">
              <a:noFill/>
              <a:round/>
              <a:headEnd/>
              <a:tailEnd/>
            </a:ln>
          </p:spPr>
          <p:txBody>
            <a:bodyPr wrap="none" lIns="0" tIns="0" rIns="0" bIns="0" anchor="ctr"/>
            <a:lstStyle/>
            <a:p>
              <a:endParaRPr lang="sv-SE"/>
            </a:p>
          </p:txBody>
        </p:sp>
      </p:gr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3" cstate="print"/>
          <a:srcRect/>
          <a:stretch>
            <a:fillRect/>
          </a:stretch>
        </p:blipFill>
        <p:spPr bwMode="auto">
          <a:xfrm>
            <a:off x="685800" y="685800"/>
            <a:ext cx="7086600" cy="54197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descr="JavaOne_dividerslide_final"/>
          <p:cNvPicPr>
            <a:picLocks noChangeAspect="1" noChangeArrowheads="1"/>
          </p:cNvPicPr>
          <p:nvPr/>
        </p:nvPicPr>
        <p:blipFill>
          <a:blip r:embed="rId3" cstate="print"/>
          <a:srcRect/>
          <a:stretch>
            <a:fillRect/>
          </a:stretch>
        </p:blipFill>
        <p:spPr bwMode="auto">
          <a:xfrm>
            <a:off x="0" y="-4763"/>
            <a:ext cx="9144000" cy="6862763"/>
          </a:xfrm>
          <a:prstGeom prst="rect">
            <a:avLst/>
          </a:prstGeom>
          <a:noFill/>
          <a:ln w="9525">
            <a:noFill/>
            <a:miter lim="800000"/>
            <a:headEnd/>
            <a:tailEnd/>
          </a:ln>
        </p:spPr>
      </p:pic>
      <p:sp>
        <p:nvSpPr>
          <p:cNvPr id="16387" name="Text Box 3"/>
          <p:cNvSpPr txBox="1">
            <a:spLocks noChangeArrowheads="1"/>
          </p:cNvSpPr>
          <p:nvPr/>
        </p:nvSpPr>
        <p:spPr bwMode="auto">
          <a:xfrm>
            <a:off x="800100" y="1930400"/>
            <a:ext cx="4933950" cy="492443"/>
          </a:xfrm>
          <a:prstGeom prst="rect">
            <a:avLst/>
          </a:prstGeom>
          <a:noFill/>
          <a:ln w="9525">
            <a:noFill/>
            <a:miter lim="800000"/>
            <a:headEnd/>
            <a:tailEnd/>
          </a:ln>
        </p:spPr>
        <p:txBody>
          <a:bodyPr lIns="0" tIns="0" rIns="0" bIns="0">
            <a:spAutoFit/>
          </a:bodyPr>
          <a:lstStyle/>
          <a:p>
            <a:pPr algn="l" eaLnBrk="0" hangingPunct="0">
              <a:lnSpc>
                <a:spcPct val="100000"/>
              </a:lnSpc>
              <a:buClrTx/>
            </a:pPr>
            <a:r>
              <a:rPr lang="en-US" sz="3200" dirty="0" smtClean="0">
                <a:solidFill>
                  <a:schemeClr val="bg1"/>
                </a:solidFill>
              </a:rPr>
              <a:t>IT professional</a:t>
            </a:r>
            <a:endParaRPr lang="en-US" sz="3200" dirty="0">
              <a:solidFill>
                <a:schemeClr val="bg1"/>
              </a:solidFill>
            </a:endParaRPr>
          </a:p>
        </p:txBody>
      </p:sp>
      <p:sp>
        <p:nvSpPr>
          <p:cNvPr id="16388" name="Rectangle 4"/>
          <p:cNvSpPr>
            <a:spLocks noChangeArrowheads="1"/>
          </p:cNvSpPr>
          <p:nvPr/>
        </p:nvSpPr>
        <p:spPr bwMode="auto">
          <a:xfrm>
            <a:off x="9344025" y="4284663"/>
            <a:ext cx="184150" cy="366712"/>
          </a:xfrm>
          <a:prstGeom prst="rect">
            <a:avLst/>
          </a:prstGeom>
          <a:noFill/>
          <a:ln w="9525">
            <a:noFill/>
            <a:miter lim="800000"/>
            <a:headEnd/>
            <a:tailEnd/>
          </a:ln>
        </p:spPr>
        <p:txBody>
          <a:bodyPr wrap="none" lIns="92075" tIns="46038" rIns="92075" bIns="46038">
            <a:spAutoFit/>
          </a:bodyPr>
          <a:lstStyle/>
          <a:p>
            <a:endParaRPr lang="sv-SE"/>
          </a:p>
        </p:txBody>
      </p:sp>
      <p:grpSp>
        <p:nvGrpSpPr>
          <p:cNvPr id="2" name="Group 5"/>
          <p:cNvGrpSpPr>
            <a:grpSpLocks/>
          </p:cNvGrpSpPr>
          <p:nvPr/>
        </p:nvGrpSpPr>
        <p:grpSpPr bwMode="auto">
          <a:xfrm>
            <a:off x="0" y="6172200"/>
            <a:ext cx="9144000" cy="225425"/>
            <a:chOff x="0" y="3888"/>
            <a:chExt cx="5760" cy="142"/>
          </a:xfrm>
        </p:grpSpPr>
        <p:pic>
          <p:nvPicPr>
            <p:cNvPr id="16390" name="Picture 6" descr="Red Bar"/>
            <p:cNvPicPr>
              <a:picLocks noChangeAspect="1" noChangeArrowheads="1"/>
            </p:cNvPicPr>
            <p:nvPr/>
          </p:nvPicPr>
          <p:blipFill>
            <a:blip r:embed="rId4" cstate="print"/>
            <a:srcRect/>
            <a:stretch>
              <a:fillRect/>
            </a:stretch>
          </p:blipFill>
          <p:spPr bwMode="auto">
            <a:xfrm>
              <a:off x="0" y="3888"/>
              <a:ext cx="5760" cy="142"/>
            </a:xfrm>
            <a:prstGeom prst="rect">
              <a:avLst/>
            </a:prstGeom>
            <a:noFill/>
            <a:ln w="9525">
              <a:noFill/>
              <a:miter lim="800000"/>
              <a:headEnd/>
              <a:tailEnd/>
            </a:ln>
          </p:spPr>
        </p:pic>
        <p:pic>
          <p:nvPicPr>
            <p:cNvPr id="16391" name="Picture 7" descr="Oracle WHITE"/>
            <p:cNvPicPr>
              <a:picLocks noChangeAspect="1" noChangeArrowheads="1"/>
            </p:cNvPicPr>
            <p:nvPr/>
          </p:nvPicPr>
          <p:blipFill>
            <a:blip r:embed="rId5" cstate="print"/>
            <a:srcRect/>
            <a:stretch>
              <a:fillRect/>
            </a:stretch>
          </p:blipFill>
          <p:spPr bwMode="auto">
            <a:xfrm>
              <a:off x="4800" y="3922"/>
              <a:ext cx="597" cy="75"/>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763688" y="1340768"/>
            <a:ext cx="5604657" cy="4343400"/>
          </a:xfrm>
          <a:prstGeom prst="rect">
            <a:avLst/>
          </a:prstGeom>
          <a:noFill/>
          <a:ln w="9525" cap="flat" cmpd="sng" algn="ctr">
            <a:noFill/>
            <a:prstDash val="solid"/>
            <a:miter lim="800000"/>
            <a:headEnd/>
            <a:tailEnd/>
          </a:ln>
        </p:spPr>
      </p:pic>
      <p:sp>
        <p:nvSpPr>
          <p:cNvPr id="5" name="Rectangle 4"/>
          <p:cNvSpPr/>
          <p:nvPr/>
        </p:nvSpPr>
        <p:spPr>
          <a:xfrm>
            <a:off x="0" y="6488668"/>
            <a:ext cx="8694712" cy="246221"/>
          </a:xfrm>
          <a:prstGeom prst="rect">
            <a:avLst/>
          </a:prstGeom>
        </p:spPr>
        <p:txBody>
          <a:bodyPr wrap="square">
            <a:spAutoFit/>
          </a:bodyPr>
          <a:lstStyle/>
          <a:p>
            <a:r>
              <a:rPr lang="sv-SE" sz="1000" dirty="0" smtClean="0"/>
              <a:t>http://commons.wikimedia.org/wiki/File:Alexander_cuts_the_Gordian_Knot.jpg</a:t>
            </a:r>
            <a:endParaRPr lang="sv-SE" sz="1000"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grpSp>
        <p:nvGrpSpPr>
          <p:cNvPr id="4" name="Group 3"/>
          <p:cNvGrpSpPr>
            <a:grpSpLocks/>
          </p:cNvGrpSpPr>
          <p:nvPr/>
        </p:nvGrpSpPr>
        <p:grpSpPr bwMode="auto">
          <a:xfrm>
            <a:off x="683568" y="1628800"/>
            <a:ext cx="4679950" cy="1511300"/>
            <a:chOff x="0" y="0"/>
            <a:chExt cx="9024" cy="3144"/>
          </a:xfrm>
        </p:grpSpPr>
        <p:pic>
          <p:nvPicPr>
            <p:cNvPr id="5" name="Picture 4"/>
            <p:cNvPicPr>
              <a:picLocks noChangeAspect="1" noChangeArrowheads="1"/>
            </p:cNvPicPr>
            <p:nvPr/>
          </p:nvPicPr>
          <p:blipFill>
            <a:blip r:embed="rId3" cstate="print"/>
            <a:srcRect/>
            <a:stretch>
              <a:fillRect/>
            </a:stretch>
          </p:blipFill>
          <p:spPr bwMode="auto">
            <a:xfrm>
              <a:off x="5088" y="904"/>
              <a:ext cx="3936" cy="1344"/>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0" y="0"/>
              <a:ext cx="4513" cy="3144"/>
            </a:xfrm>
            <a:prstGeom prst="rect">
              <a:avLst/>
            </a:prstGeom>
            <a:noFill/>
            <a:ln w="12700">
              <a:noFill/>
              <a:miter lim="800000"/>
              <a:headEnd/>
              <a:tailEnd/>
            </a:ln>
          </p:spPr>
        </p:pic>
      </p:grpSp>
      <p:pic>
        <p:nvPicPr>
          <p:cNvPr id="7" name="Picture 5"/>
          <p:cNvPicPr>
            <a:picLocks noChangeAspect="1" noChangeArrowheads="1"/>
          </p:cNvPicPr>
          <p:nvPr/>
        </p:nvPicPr>
        <p:blipFill>
          <a:blip r:embed="rId5" cstate="print"/>
          <a:srcRect/>
          <a:stretch>
            <a:fillRect/>
          </a:stretch>
        </p:blipFill>
        <p:spPr bwMode="auto">
          <a:xfrm>
            <a:off x="827584" y="3501008"/>
            <a:ext cx="2286000" cy="619125"/>
          </a:xfrm>
          <a:prstGeom prst="rect">
            <a:avLst/>
          </a:prstGeom>
          <a:noFill/>
          <a:ln w="9525" algn="ctr">
            <a:noFill/>
            <a:miter lim="800000"/>
            <a:headEnd/>
            <a:tailEnd/>
          </a:ln>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descr="JavaOne_dividerslide_final"/>
          <p:cNvPicPr>
            <a:picLocks noChangeAspect="1" noChangeArrowheads="1"/>
          </p:cNvPicPr>
          <p:nvPr/>
        </p:nvPicPr>
        <p:blipFill>
          <a:blip r:embed="rId3" cstate="print"/>
          <a:srcRect/>
          <a:stretch>
            <a:fillRect/>
          </a:stretch>
        </p:blipFill>
        <p:spPr bwMode="auto">
          <a:xfrm>
            <a:off x="0" y="-4763"/>
            <a:ext cx="9144000" cy="6862763"/>
          </a:xfrm>
          <a:prstGeom prst="rect">
            <a:avLst/>
          </a:prstGeom>
          <a:noFill/>
          <a:ln w="9525">
            <a:noFill/>
            <a:miter lim="800000"/>
            <a:headEnd/>
            <a:tailEnd/>
          </a:ln>
        </p:spPr>
      </p:pic>
      <p:sp>
        <p:nvSpPr>
          <p:cNvPr id="16387" name="Text Box 3"/>
          <p:cNvSpPr txBox="1">
            <a:spLocks noChangeArrowheads="1"/>
          </p:cNvSpPr>
          <p:nvPr/>
        </p:nvSpPr>
        <p:spPr bwMode="auto">
          <a:xfrm>
            <a:off x="800100" y="1930400"/>
            <a:ext cx="4933950" cy="492443"/>
          </a:xfrm>
          <a:prstGeom prst="rect">
            <a:avLst/>
          </a:prstGeom>
          <a:noFill/>
          <a:ln w="9525">
            <a:noFill/>
            <a:miter lim="800000"/>
            <a:headEnd/>
            <a:tailEnd/>
          </a:ln>
        </p:spPr>
        <p:txBody>
          <a:bodyPr lIns="0" tIns="0" rIns="0" bIns="0">
            <a:spAutoFit/>
          </a:bodyPr>
          <a:lstStyle/>
          <a:p>
            <a:pPr algn="l" eaLnBrk="0" hangingPunct="0">
              <a:lnSpc>
                <a:spcPct val="100000"/>
              </a:lnSpc>
              <a:buClrTx/>
            </a:pPr>
            <a:r>
              <a:rPr lang="en-US" sz="3200" dirty="0" smtClean="0">
                <a:solidFill>
                  <a:schemeClr val="bg1"/>
                </a:solidFill>
              </a:rPr>
              <a:t>Developer</a:t>
            </a:r>
            <a:endParaRPr lang="en-US" sz="3200" dirty="0">
              <a:solidFill>
                <a:schemeClr val="bg1"/>
              </a:solidFill>
            </a:endParaRPr>
          </a:p>
        </p:txBody>
      </p:sp>
      <p:sp>
        <p:nvSpPr>
          <p:cNvPr id="16388" name="Rectangle 4"/>
          <p:cNvSpPr>
            <a:spLocks noChangeArrowheads="1"/>
          </p:cNvSpPr>
          <p:nvPr/>
        </p:nvSpPr>
        <p:spPr bwMode="auto">
          <a:xfrm>
            <a:off x="9344025" y="4284663"/>
            <a:ext cx="184150" cy="366712"/>
          </a:xfrm>
          <a:prstGeom prst="rect">
            <a:avLst/>
          </a:prstGeom>
          <a:noFill/>
          <a:ln w="9525">
            <a:noFill/>
            <a:miter lim="800000"/>
            <a:headEnd/>
            <a:tailEnd/>
          </a:ln>
        </p:spPr>
        <p:txBody>
          <a:bodyPr wrap="none" lIns="92075" tIns="46038" rIns="92075" bIns="46038">
            <a:spAutoFit/>
          </a:bodyPr>
          <a:lstStyle/>
          <a:p>
            <a:endParaRPr lang="sv-SE"/>
          </a:p>
        </p:txBody>
      </p:sp>
      <p:grpSp>
        <p:nvGrpSpPr>
          <p:cNvPr id="2" name="Group 5"/>
          <p:cNvGrpSpPr>
            <a:grpSpLocks/>
          </p:cNvGrpSpPr>
          <p:nvPr/>
        </p:nvGrpSpPr>
        <p:grpSpPr bwMode="auto">
          <a:xfrm>
            <a:off x="0" y="6172200"/>
            <a:ext cx="9144000" cy="225425"/>
            <a:chOff x="0" y="3888"/>
            <a:chExt cx="5760" cy="142"/>
          </a:xfrm>
        </p:grpSpPr>
        <p:pic>
          <p:nvPicPr>
            <p:cNvPr id="16390" name="Picture 6" descr="Red Bar"/>
            <p:cNvPicPr>
              <a:picLocks noChangeAspect="1" noChangeArrowheads="1"/>
            </p:cNvPicPr>
            <p:nvPr/>
          </p:nvPicPr>
          <p:blipFill>
            <a:blip r:embed="rId4" cstate="print"/>
            <a:srcRect/>
            <a:stretch>
              <a:fillRect/>
            </a:stretch>
          </p:blipFill>
          <p:spPr bwMode="auto">
            <a:xfrm>
              <a:off x="0" y="3888"/>
              <a:ext cx="5760" cy="142"/>
            </a:xfrm>
            <a:prstGeom prst="rect">
              <a:avLst/>
            </a:prstGeom>
            <a:noFill/>
            <a:ln w="9525">
              <a:noFill/>
              <a:miter lim="800000"/>
              <a:headEnd/>
              <a:tailEnd/>
            </a:ln>
          </p:spPr>
        </p:pic>
        <p:pic>
          <p:nvPicPr>
            <p:cNvPr id="16391" name="Picture 7" descr="Oracle WHITE"/>
            <p:cNvPicPr>
              <a:picLocks noChangeAspect="1" noChangeArrowheads="1"/>
            </p:cNvPicPr>
            <p:nvPr/>
          </p:nvPicPr>
          <p:blipFill>
            <a:blip r:embed="rId5" cstate="print"/>
            <a:srcRect/>
            <a:stretch>
              <a:fillRect/>
            </a:stretch>
          </p:blipFill>
          <p:spPr bwMode="auto">
            <a:xfrm>
              <a:off x="4800" y="3922"/>
              <a:ext cx="597" cy="75"/>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smtClean="0"/>
              <a:t>JSR 292</a:t>
            </a:r>
            <a:endParaRPr lang="sv-SE" dirty="0"/>
          </a:p>
        </p:txBody>
      </p:sp>
      <p:sp>
        <p:nvSpPr>
          <p:cNvPr id="4" name="Content Placeholder 3"/>
          <p:cNvSpPr>
            <a:spLocks noGrp="1"/>
          </p:cNvSpPr>
          <p:nvPr>
            <p:ph idx="1"/>
          </p:nvPr>
        </p:nvSpPr>
        <p:spPr/>
        <p:txBody>
          <a:bodyPr/>
          <a:lstStyle/>
          <a:p>
            <a:r>
              <a:rPr lang="sv-SE" dirty="0" smtClean="0"/>
              <a:t>Invokedynamic</a:t>
            </a:r>
            <a:endParaRPr lang="sv-SE" dirty="0"/>
          </a:p>
        </p:txBody>
      </p:sp>
      <p:pic>
        <p:nvPicPr>
          <p:cNvPr id="6" name="Picture 1"/>
          <p:cNvPicPr>
            <a:picLocks noChangeAspect="1" noChangeArrowheads="1"/>
          </p:cNvPicPr>
          <p:nvPr/>
        </p:nvPicPr>
        <p:blipFill>
          <a:blip r:embed="rId3" cstate="print"/>
          <a:srcRect/>
          <a:stretch>
            <a:fillRect/>
          </a:stretch>
        </p:blipFill>
        <p:spPr bwMode="auto">
          <a:xfrm>
            <a:off x="3275856" y="2636912"/>
            <a:ext cx="1728192" cy="2236484"/>
          </a:xfrm>
          <a:prstGeom prst="rect">
            <a:avLst/>
          </a:prstGeom>
          <a:noFill/>
          <a:ln w="12700" cap="flat">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8" descr="JavaOne_dividerslide_final"/>
          <p:cNvPicPr>
            <a:picLocks noChangeAspect="1" noChangeArrowheads="1"/>
          </p:cNvPicPr>
          <p:nvPr/>
        </p:nvPicPr>
        <p:blipFill>
          <a:blip r:embed="rId3" cstate="print"/>
          <a:srcRect/>
          <a:stretch>
            <a:fillRect/>
          </a:stretch>
        </p:blipFill>
        <p:spPr bwMode="auto">
          <a:xfrm>
            <a:off x="0" y="-4763"/>
            <a:ext cx="9144000" cy="6862763"/>
          </a:xfrm>
          <a:prstGeom prst="rect">
            <a:avLst/>
          </a:prstGeom>
          <a:noFill/>
          <a:ln w="9525">
            <a:noFill/>
            <a:miter lim="800000"/>
            <a:headEnd/>
            <a:tailEnd/>
          </a:ln>
        </p:spPr>
      </p:pic>
      <p:sp>
        <p:nvSpPr>
          <p:cNvPr id="16387" name="Text Box 3"/>
          <p:cNvSpPr txBox="1">
            <a:spLocks noChangeArrowheads="1"/>
          </p:cNvSpPr>
          <p:nvPr/>
        </p:nvSpPr>
        <p:spPr bwMode="auto">
          <a:xfrm>
            <a:off x="800100" y="1930400"/>
            <a:ext cx="4933950" cy="492443"/>
          </a:xfrm>
          <a:prstGeom prst="rect">
            <a:avLst/>
          </a:prstGeom>
          <a:noFill/>
          <a:ln w="9525">
            <a:noFill/>
            <a:miter lim="800000"/>
            <a:headEnd/>
            <a:tailEnd/>
          </a:ln>
        </p:spPr>
        <p:txBody>
          <a:bodyPr lIns="0" tIns="0" rIns="0" bIns="0">
            <a:spAutoFit/>
          </a:bodyPr>
          <a:lstStyle/>
          <a:p>
            <a:pPr algn="l" eaLnBrk="0" hangingPunct="0">
              <a:lnSpc>
                <a:spcPct val="100000"/>
              </a:lnSpc>
              <a:buClrTx/>
            </a:pPr>
            <a:r>
              <a:rPr lang="en-US" sz="3200" dirty="0" smtClean="0">
                <a:solidFill>
                  <a:schemeClr val="bg1"/>
                </a:solidFill>
              </a:rPr>
              <a:t>Java Developer</a:t>
            </a:r>
            <a:endParaRPr lang="en-US" sz="3200" dirty="0">
              <a:solidFill>
                <a:schemeClr val="bg1"/>
              </a:solidFill>
            </a:endParaRPr>
          </a:p>
        </p:txBody>
      </p:sp>
      <p:sp>
        <p:nvSpPr>
          <p:cNvPr id="16388" name="Rectangle 4"/>
          <p:cNvSpPr>
            <a:spLocks noChangeArrowheads="1"/>
          </p:cNvSpPr>
          <p:nvPr/>
        </p:nvSpPr>
        <p:spPr bwMode="auto">
          <a:xfrm>
            <a:off x="9344025" y="4284663"/>
            <a:ext cx="184150" cy="366712"/>
          </a:xfrm>
          <a:prstGeom prst="rect">
            <a:avLst/>
          </a:prstGeom>
          <a:noFill/>
          <a:ln w="9525">
            <a:noFill/>
            <a:miter lim="800000"/>
            <a:headEnd/>
            <a:tailEnd/>
          </a:ln>
        </p:spPr>
        <p:txBody>
          <a:bodyPr wrap="none" lIns="92075" tIns="46038" rIns="92075" bIns="46038">
            <a:spAutoFit/>
          </a:bodyPr>
          <a:lstStyle/>
          <a:p>
            <a:endParaRPr lang="sv-SE"/>
          </a:p>
        </p:txBody>
      </p:sp>
      <p:grpSp>
        <p:nvGrpSpPr>
          <p:cNvPr id="2" name="Group 5"/>
          <p:cNvGrpSpPr>
            <a:grpSpLocks/>
          </p:cNvGrpSpPr>
          <p:nvPr/>
        </p:nvGrpSpPr>
        <p:grpSpPr bwMode="auto">
          <a:xfrm>
            <a:off x="0" y="6172200"/>
            <a:ext cx="9144000" cy="225425"/>
            <a:chOff x="0" y="3888"/>
            <a:chExt cx="5760" cy="142"/>
          </a:xfrm>
        </p:grpSpPr>
        <p:pic>
          <p:nvPicPr>
            <p:cNvPr id="16390" name="Picture 6" descr="Red Bar"/>
            <p:cNvPicPr>
              <a:picLocks noChangeAspect="1" noChangeArrowheads="1"/>
            </p:cNvPicPr>
            <p:nvPr/>
          </p:nvPicPr>
          <p:blipFill>
            <a:blip r:embed="rId4" cstate="print"/>
            <a:srcRect/>
            <a:stretch>
              <a:fillRect/>
            </a:stretch>
          </p:blipFill>
          <p:spPr bwMode="auto">
            <a:xfrm>
              <a:off x="0" y="3888"/>
              <a:ext cx="5760" cy="142"/>
            </a:xfrm>
            <a:prstGeom prst="rect">
              <a:avLst/>
            </a:prstGeom>
            <a:noFill/>
            <a:ln w="9525">
              <a:noFill/>
              <a:miter lim="800000"/>
              <a:headEnd/>
              <a:tailEnd/>
            </a:ln>
          </p:spPr>
        </p:pic>
        <p:pic>
          <p:nvPicPr>
            <p:cNvPr id="16391" name="Picture 7" descr="Oracle WHITE"/>
            <p:cNvPicPr>
              <a:picLocks noChangeAspect="1" noChangeArrowheads="1"/>
            </p:cNvPicPr>
            <p:nvPr/>
          </p:nvPicPr>
          <p:blipFill>
            <a:blip r:embed="rId5" cstate="print"/>
            <a:srcRect/>
            <a:stretch>
              <a:fillRect/>
            </a:stretch>
          </p:blipFill>
          <p:spPr bwMode="auto">
            <a:xfrm>
              <a:off x="4800" y="3922"/>
              <a:ext cx="597" cy="75"/>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Project Coin – JSR 334</a:t>
            </a:r>
            <a:endParaRPr lang="sv-SE" dirty="0"/>
          </a:p>
        </p:txBody>
      </p:sp>
      <p:pic>
        <p:nvPicPr>
          <p:cNvPr id="4" name="Picture 1"/>
          <p:cNvPicPr>
            <a:picLocks noChangeAspect="1" noChangeArrowheads="1"/>
          </p:cNvPicPr>
          <p:nvPr/>
        </p:nvPicPr>
        <p:blipFill>
          <a:blip r:embed="rId3" cstate="print"/>
          <a:srcRect/>
          <a:stretch>
            <a:fillRect/>
          </a:stretch>
        </p:blipFill>
        <p:spPr bwMode="auto">
          <a:xfrm>
            <a:off x="2915816" y="1700808"/>
            <a:ext cx="3024336" cy="3519932"/>
          </a:xfrm>
          <a:prstGeom prst="rect">
            <a:avLst/>
          </a:prstGeom>
          <a:noFill/>
          <a:ln w="12700" cap="flat">
            <a:noFill/>
            <a:miter lim="800000"/>
            <a:headEnd/>
            <a:tailEnd/>
          </a:ln>
        </p:spPr>
      </p:pic>
      <p:sp>
        <p:nvSpPr>
          <p:cNvPr id="5" name="Rectangle 5"/>
          <p:cNvSpPr>
            <a:spLocks/>
          </p:cNvSpPr>
          <p:nvPr/>
        </p:nvSpPr>
        <p:spPr bwMode="auto">
          <a:xfrm>
            <a:off x="2555776" y="5229200"/>
            <a:ext cx="3672408" cy="288032"/>
          </a:xfrm>
          <a:prstGeom prst="rect">
            <a:avLst/>
          </a:prstGeom>
          <a:noFill/>
          <a:ln w="12700" cap="flat">
            <a:noFill/>
            <a:round/>
            <a:headEnd type="none" w="med" len="med"/>
            <a:tailEnd type="none" w="med" len="med"/>
          </a:ln>
        </p:spPr>
        <p:txBody>
          <a:bodyPr lIns="0" tIns="0" rIns="0" bIns="0" anchor="b"/>
          <a:lstStyle/>
          <a:p>
            <a:pPr marL="7938" indent="-7938" algn="r">
              <a:lnSpc>
                <a:spcPct val="81000"/>
              </a:lnSpc>
              <a:spcBef>
                <a:spcPts val="2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sz="1200" dirty="0">
                <a:solidFill>
                  <a:srgbClr val="6F7276"/>
                </a:solidFill>
                <a:latin typeface="Helvetica CY" charset="0"/>
                <a:ea typeface="Helvetica CY" charset="0"/>
                <a:cs typeface="Helvetica CY" charset="0"/>
                <a:sym typeface="Helvetica CY" charset="0"/>
                <a:hlinkClick r:id="rId4"/>
              </a:rPr>
              <a:t>http://www.flickr.com/photos/chefranden/908539119</a:t>
            </a:r>
            <a:r>
              <a:rPr lang="en-US" sz="1000" dirty="0">
                <a:solidFill>
                  <a:srgbClr val="6F7276"/>
                </a:solidFill>
                <a:latin typeface="Helvetica CY" charset="0"/>
                <a:ea typeface="Helvetica CY" charset="0"/>
                <a:cs typeface="Helvetica CY" charset="0"/>
                <a:sym typeface="Helvetica CY" charset="0"/>
                <a:hlinkClick r:id="rId4"/>
              </a:rPr>
              <a:t>/</a:t>
            </a:r>
            <a:endParaRPr lang="en-US" sz="1000" dirty="0">
              <a:solidFill>
                <a:srgbClr val="6F7276"/>
              </a:solidFill>
              <a:latin typeface="Helvetica CY" charset="0"/>
              <a:ea typeface="Helvetica CY" charset="0"/>
              <a:cs typeface="Helvetica CY" charset="0"/>
              <a:sym typeface="Helvetica CY" charset="0"/>
            </a:endParaRPr>
          </a:p>
        </p:txBody>
      </p:sp>
    </p:spTree>
  </p:cSld>
  <p:clrMapOvr>
    <a:masterClrMapping/>
  </p:clrMapOvr>
  <p:transition>
    <p:wipe dir="r"/>
  </p:transition>
</p:sld>
</file>

<file path=ppt/theme/theme1.xml><?xml version="1.0" encoding="utf-8"?>
<a:theme xmlns:a="http://schemas.openxmlformats.org/drawingml/2006/main" name="Blank Presentation">
  <a:themeElements>
    <a:clrScheme name="">
      <a:dk1>
        <a:srgbClr val="000000"/>
      </a:dk1>
      <a:lt1>
        <a:srgbClr val="FFFFFF"/>
      </a:lt1>
      <a:dk2>
        <a:srgbClr val="FF0000"/>
      </a:dk2>
      <a:lt2>
        <a:srgbClr val="4D4D4D"/>
      </a:lt2>
      <a:accent1>
        <a:srgbClr val="667263"/>
      </a:accent1>
      <a:accent2>
        <a:srgbClr val="C0C0C0"/>
      </a:accent2>
      <a:accent3>
        <a:srgbClr val="FFFFFF"/>
      </a:accent3>
      <a:accent4>
        <a:srgbClr val="000000"/>
      </a:accent4>
      <a:accent5>
        <a:srgbClr val="B8BCB7"/>
      </a:accent5>
      <a:accent6>
        <a:srgbClr val="AEAEAE"/>
      </a:accent6>
      <a:hlink>
        <a:srgbClr val="808080"/>
      </a:hlink>
      <a:folHlink>
        <a:srgbClr val="292929"/>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JavaOne 2010 template</Template>
  <TotalTime>242</TotalTime>
  <Words>3373</Words>
  <Application>Microsoft Office PowerPoint</Application>
  <PresentationFormat>On-screen Show (4:3)</PresentationFormat>
  <Paragraphs>321</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Blank Presentation</vt:lpstr>
      <vt:lpstr>Java 7 and 8, what does it mean for you?</vt:lpstr>
      <vt:lpstr>What does Java 7 (and 8) mean to you?</vt:lpstr>
      <vt:lpstr>Slide 3</vt:lpstr>
      <vt:lpstr>Slide 4</vt:lpstr>
      <vt:lpstr>Slide 5</vt:lpstr>
      <vt:lpstr>Slide 6</vt:lpstr>
      <vt:lpstr>JSR 292</vt:lpstr>
      <vt:lpstr>Slide 8</vt:lpstr>
      <vt:lpstr>Project Coin – JSR 334</vt:lpstr>
      <vt:lpstr>Coin (1) Strings in switch</vt:lpstr>
      <vt:lpstr>Coin (2) Changes to literals</vt:lpstr>
      <vt:lpstr>Coin (3) Multi Catch, precise rethrow</vt:lpstr>
      <vt:lpstr>Coin (4) Diamond operator</vt:lpstr>
      <vt:lpstr>Coin (5) Try with resources</vt:lpstr>
      <vt:lpstr>Concurrency and Collections Updates - JSR 166y Lightweight Fork/Join Framework</vt:lpstr>
      <vt:lpstr>Network and File System – JSR 203 NIO.2 </vt:lpstr>
      <vt:lpstr>Security</vt:lpstr>
      <vt:lpstr>Internationalization</vt:lpstr>
      <vt:lpstr>Other Enhancements Client &amp; Graphics</vt:lpstr>
      <vt:lpstr>Other Enhancements</vt:lpstr>
      <vt:lpstr>JDK 7 Platform Support</vt:lpstr>
      <vt:lpstr>JDK 7 Project Plan</vt:lpstr>
      <vt:lpstr>JDK 8 – Fall/Winter 2012</vt:lpstr>
      <vt:lpstr>Slide 24</vt:lpstr>
      <vt:lpstr>Oracle’s Java Strategy In Order of Priority</vt:lpstr>
      <vt:lpstr>JVM Convergence Project “HotRockit”</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7 and 8, what does it mean for you?</dc:title>
  <dc:creator>Tomas</dc:creator>
  <cp:lastModifiedBy>Tomas Nilsson</cp:lastModifiedBy>
  <cp:revision>311</cp:revision>
  <dcterms:created xsi:type="dcterms:W3CDTF">2011-03-02T18:42:53Z</dcterms:created>
  <dcterms:modified xsi:type="dcterms:W3CDTF">2011-06-09T12:42:25Z</dcterms:modified>
</cp:coreProperties>
</file>