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97" r:id="rId2"/>
    <p:sldId id="299" r:id="rId3"/>
    <p:sldId id="305" r:id="rId4"/>
    <p:sldId id="331" r:id="rId5"/>
    <p:sldId id="335" r:id="rId6"/>
    <p:sldId id="338" r:id="rId7"/>
    <p:sldId id="334" r:id="rId8"/>
    <p:sldId id="332" r:id="rId9"/>
    <p:sldId id="317" r:id="rId10"/>
    <p:sldId id="314" r:id="rId11"/>
    <p:sldId id="336" r:id="rId12"/>
    <p:sldId id="324" r:id="rId13"/>
    <p:sldId id="315" r:id="rId14"/>
    <p:sldId id="300" r:id="rId15"/>
    <p:sldId id="318" r:id="rId16"/>
    <p:sldId id="329" r:id="rId17"/>
    <p:sldId id="301" r:id="rId18"/>
    <p:sldId id="309" r:id="rId19"/>
    <p:sldId id="310" r:id="rId20"/>
    <p:sldId id="325" r:id="rId21"/>
    <p:sldId id="316" r:id="rId22"/>
    <p:sldId id="330" r:id="rId23"/>
    <p:sldId id="302" r:id="rId24"/>
    <p:sldId id="320" r:id="rId25"/>
    <p:sldId id="327" r:id="rId26"/>
    <p:sldId id="328" r:id="rId27"/>
    <p:sldId id="326" r:id="rId28"/>
    <p:sldId id="303" r:id="rId29"/>
    <p:sldId id="321" r:id="rId30"/>
    <p:sldId id="322" r:id="rId31"/>
    <p:sldId id="319" r:id="rId32"/>
    <p:sldId id="311" r:id="rId33"/>
    <p:sldId id="306" r:id="rId34"/>
    <p:sldId id="308" r:id="rId35"/>
    <p:sldId id="307" r:id="rId36"/>
    <p:sldId id="339" r:id="rId37"/>
    <p:sldId id="304" r:id="rId38"/>
    <p:sldId id="313" r:id="rId39"/>
    <p:sldId id="337" r:id="rId40"/>
    <p:sldId id="312" r:id="rId4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9" autoAdjust="0"/>
    <p:restoredTop sz="97835" autoAdjust="0"/>
  </p:normalViewPr>
  <p:slideViewPr>
    <p:cSldViewPr snapToGrid="0" showGuides="1">
      <p:cViewPr varScale="1">
        <p:scale>
          <a:sx n="102" d="100"/>
          <a:sy n="102" d="100"/>
        </p:scale>
        <p:origin x="-584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2C7BD-B283-444D-B298-87B7D7BE6B4B}" type="datetimeFigureOut">
              <a:t>27/02/17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25354-0F11-4745-811F-3CC650A3161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8013" y="381000"/>
            <a:ext cx="41179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45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8013" y="381000"/>
            <a:ext cx="41179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4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MethodHandles utility class</a:t>
            </a:r>
          </a:p>
          <a:p>
            <a:r>
              <a:rPr lang="en-GB"/>
              <a:t>loop, countedLoop, whileLoop,</a:t>
            </a:r>
            <a:r>
              <a:rPr lang="en-GB" baseline="0"/>
              <a:t> tryFinally static methods</a:t>
            </a:r>
          </a:p>
          <a:p>
            <a:r>
              <a:rPr lang="en-GB" baseline="0"/>
              <a:t>spreading - arg array to individual args</a:t>
            </a:r>
          </a:p>
          <a:p>
            <a:r>
              <a:rPr lang="en-GB" baseline="0"/>
              <a:t>Collection - args to arg array</a:t>
            </a:r>
          </a:p>
          <a:p>
            <a:r>
              <a:rPr lang="en-GB" baseline="0"/>
              <a:t>Folding - Pre-prasing of arguments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5354-0F11-4745-811F-3CC650A31611}" type="slidenum">
              <a:rPr lang="uk-UA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993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8013" y="381000"/>
            <a:ext cx="41179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4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8013" y="381000"/>
            <a:ext cx="41179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4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forRemoval - Interesting.  Tri-state (i.e. it may not be present on the annotation).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5354-0F11-4745-811F-3CC650A31611}" type="slidenum">
              <a:rPr lang="uk-UA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30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8013" y="381000"/>
            <a:ext cx="41179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4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Unicode 7: Lots of emojis, the Ruble</a:t>
            </a:r>
            <a:r>
              <a:rPr lang="en-GB" baseline="0"/>
              <a:t> symbol and Manat from Azerbaijan</a:t>
            </a:r>
          </a:p>
          <a:p>
            <a:r>
              <a:rPr lang="en-GB" baseline="0"/>
              <a:t>Unicode 8: Cherokee (lower case) some African languages and more emojis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5354-0F11-4745-811F-3CC650A31611}" type="slidenum">
              <a:rPr lang="uk-UA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565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XML catalog is a document describing</a:t>
            </a:r>
            <a:r>
              <a:rPr lang="en-GB" baseline="0"/>
              <a:t> a mapping between extenal entity references and locallly cached equivalents. (Useful for things like DTDs)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5354-0F11-4745-811F-3CC650A31611}" type="slidenum">
              <a:rPr lang="uk-UA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177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8013" y="381000"/>
            <a:ext cx="41179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45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Concurrent class unloading means</a:t>
            </a:r>
            <a:r>
              <a:rPr lang="en-GB" baseline="0"/>
              <a:t> not having to do a full GC to unload classes</a:t>
            </a:r>
          </a:p>
          <a:p>
            <a:r>
              <a:rPr lang="en-GB" baseline="0"/>
              <a:t>Making G1 default may affect thruput</a:t>
            </a:r>
          </a:p>
          <a:p>
            <a:r>
              <a:rPr lang="en-GB" baseline="0"/>
              <a:t>Higher resource requirements</a:t>
            </a:r>
          </a:p>
          <a:p>
            <a:r>
              <a:rPr lang="en-GB" baseline="0"/>
              <a:t>Reasons to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5354-0F11-4745-811F-3CC650A31611}" type="slidenum">
              <a:rPr lang="uk-UA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735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CDS = Class Data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5354-0F11-4745-811F-3CC650A31611}" type="slidenum">
              <a:rPr lang="uk-UA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6863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Segmented code cache</a:t>
            </a:r>
            <a:r>
              <a:rPr lang="en-GB" baseline="0"/>
              <a:t> to improve performance and allow future developments (Sumatra and the use of GPUs)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5354-0F11-4745-811F-3CC650A31611}" type="slidenum">
              <a:rPr lang="uk-UA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71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hyperlink" Target="mailto:@azulsystems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://www.azulsystems.com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Azul_HomepageBanner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427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17155" y="4090459"/>
            <a:ext cx="1522412" cy="184652"/>
          </a:xfrm>
          <a:prstGeom prst="rect">
            <a:avLst/>
          </a:prstGeom>
          <a:noFill/>
        </p:spPr>
        <p:txBody>
          <a:bodyPr lIns="91425" tIns="45713" rIns="91425" bIns="45713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3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Copyright Azul Systems 2015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"/>
            <a:ext cx="9144000" cy="5397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9" name="Picture 18" descr="Azul_Logo_horz Wht.eps"/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7301" y="152137"/>
            <a:ext cx="1042988" cy="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980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Blue-twitter.p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5607" y="4503974"/>
            <a:ext cx="732886" cy="61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hlinkClick r:id="rId4"/>
          </p:cNvPr>
          <p:cNvSpPr txBox="1"/>
          <p:nvPr/>
        </p:nvSpPr>
        <p:spPr>
          <a:xfrm>
            <a:off x="6618438" y="4560460"/>
            <a:ext cx="2170196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spc="60" dirty="0" smtClean="0">
                <a:solidFill>
                  <a:srgbClr val="469AEA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2800" kern="0" spc="60" dirty="0" err="1" smtClean="0">
                <a:solidFill>
                  <a:srgbClr val="469AEA"/>
                </a:solidFill>
                <a:latin typeface="+mn-lt"/>
                <a:ea typeface="+mn-ea"/>
                <a:cs typeface="+mn-cs"/>
              </a:rPr>
              <a:t>speakjava</a:t>
            </a:r>
            <a:endParaRPr lang="en-US" sz="2800" kern="0" spc="60" dirty="0">
              <a:solidFill>
                <a:srgbClr val="469AE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hlinkClick r:id="rId6"/>
          </p:cNvPr>
          <p:cNvSpPr txBox="1"/>
          <p:nvPr/>
        </p:nvSpPr>
        <p:spPr>
          <a:xfrm>
            <a:off x="380912" y="4993203"/>
            <a:ext cx="1783775" cy="461651"/>
          </a:xfrm>
          <a:prstGeom prst="rect">
            <a:avLst/>
          </a:prstGeom>
          <a:noFill/>
        </p:spPr>
        <p:txBody>
          <a:bodyPr wrap="square" lIns="91425" tIns="45713" rIns="91425" bIns="4571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spc="40" dirty="0" smtClean="0">
                <a:solidFill>
                  <a:schemeClr val="tx1">
                    <a:lumMod val="75000"/>
                    <a:lumOff val="25000"/>
                    <a:alpha val="87000"/>
                  </a:schemeClr>
                </a:solidFill>
                <a:latin typeface="+mn-lt"/>
                <a:ea typeface="+mn-ea"/>
                <a:cs typeface="+mn-cs"/>
              </a:rPr>
              <a:t>azul.com</a:t>
            </a:r>
            <a:endParaRPr lang="en-US" sz="2400" kern="0" spc="40" dirty="0">
              <a:solidFill>
                <a:schemeClr val="tx1">
                  <a:lumMod val="75000"/>
                  <a:lumOff val="25000"/>
                  <a:alpha val="87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693957"/>
            <a:ext cx="7772400" cy="1225021"/>
          </a:xfrm>
        </p:spPr>
        <p:txBody>
          <a:bodyPr/>
          <a:lstStyle>
            <a:lvl1pPr algn="ctr">
              <a:lnSpc>
                <a:spcPts val="4340"/>
              </a:lnSpc>
              <a:defRPr sz="3600" b="0" spc="-1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69" y="4358410"/>
            <a:ext cx="2999799" cy="316436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rgbClr val="F2970D"/>
                </a:solidFill>
              </a:defRPr>
            </a:lvl1pPr>
            <a:lvl2pPr marL="0" indent="0">
              <a:lnSpc>
                <a:spcPts val="2700"/>
              </a:lnSpc>
              <a:spcBef>
                <a:spcPts val="0"/>
              </a:spcBef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93634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9680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15838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Simon Ritter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9266" y="4736762"/>
            <a:ext cx="3187409" cy="271079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Deputy CTO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742363" y="5410729"/>
            <a:ext cx="40163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E7BE9-4277-B548-A872-0DB9320F3C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2671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46092" y="1257533"/>
            <a:ext cx="8259184" cy="38352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633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"/>
            <a:ext cx="9144000" cy="10305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34525"/>
            <a:ext cx="9144000" cy="437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7182" y="5408085"/>
            <a:ext cx="3806825" cy="3069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8" descr="Azul_Logo_horzRGB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200" y="5474230"/>
            <a:ext cx="768350" cy="1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5AEAD-DB17-114E-BD69-5875387497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577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4"/>
            <a:ext cx="9144000" cy="4274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1695461"/>
            <a:ext cx="7772400" cy="1135062"/>
          </a:xfrm>
        </p:spPr>
        <p:txBody>
          <a:bodyPr/>
          <a:lstStyle>
            <a:lvl1pPr algn="ctr">
              <a:lnSpc>
                <a:spcPts val="4340"/>
              </a:lnSpc>
              <a:defRPr sz="3600" b="0" cap="none" spc="-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39181"/>
            <a:ext cx="7772400" cy="874609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898989"/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6BD65-178D-9949-8380-43C4518F3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964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C47E1-6A47-A044-96B9-6034F14443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31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5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134922" y="5463540"/>
            <a:ext cx="920038" cy="152400"/>
          </a:xfrm>
          <a:prstGeom prst="rect">
            <a:avLst/>
          </a:prstGeom>
        </p:spPr>
        <p:txBody>
          <a:bodyPr lIns="71332" tIns="35666" rIns="71332" bIns="35666"/>
          <a:lstStyle/>
          <a:p>
            <a:fld id="{4747FDB8-79C8-BF4A-AC51-81C46455019B}" type="datetime1">
              <a:rPr lang="en-US" smtClean="0"/>
              <a:pPr/>
              <a:t>27/02/17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68779" y="5463540"/>
            <a:ext cx="2057937" cy="152400"/>
          </a:xfrm>
          <a:prstGeom prst="rect">
            <a:avLst/>
          </a:prstGeom>
        </p:spPr>
        <p:txBody>
          <a:bodyPr lIns="71332" tIns="35666" rIns="71332" bIns="35666"/>
          <a:lstStyle/>
          <a:p>
            <a:r>
              <a:rPr/>
              <a:t>Oracle Confidential – Internal/Restricted/Highly Restricted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97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Azul_HomepageBannerNoA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450" y="5410730"/>
            <a:ext cx="3765550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 flipV="1">
            <a:off x="0" y="3"/>
            <a:ext cx="9144000" cy="10345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8" name="Picture 12" descr="Azul_Logo_horzRGB.eps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200" y="5474230"/>
            <a:ext cx="768350" cy="1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5" y="301624"/>
            <a:ext cx="8258174" cy="78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54128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363" y="5410729"/>
            <a:ext cx="401637" cy="304271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2D56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2FC4D1-CFE1-1644-80C9-D9B80B8EC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63746" y="5410144"/>
            <a:ext cx="1222619" cy="304856"/>
          </a:xfrm>
          <a:prstGeom prst="rect">
            <a:avLst/>
          </a:prstGeom>
          <a:gradFill>
            <a:gsLst>
              <a:gs pos="1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4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6" name="TextBox 14"/>
          <p:cNvSpPr txBox="1">
            <a:spLocks noChangeArrowheads="1"/>
          </p:cNvSpPr>
          <p:nvPr/>
        </p:nvSpPr>
        <p:spPr bwMode="auto">
          <a:xfrm>
            <a:off x="507625" y="5489371"/>
            <a:ext cx="1678382" cy="11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 dirty="0" smtClean="0">
                <a:solidFill>
                  <a:srgbClr val="BFBFBF"/>
                </a:solidFill>
              </a:rPr>
              <a:t>© Copyright Azul Systems 2017</a:t>
            </a:r>
          </a:p>
        </p:txBody>
      </p:sp>
    </p:spTree>
    <p:extLst>
      <p:ext uri="{BB962C8B-B14F-4D97-AF65-F5344CB8AC3E}">
        <p14:creationId xmlns:p14="http://schemas.microsoft.com/office/powerpoint/2010/main" val="139783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457177" rtl="0" eaLnBrk="1" fontAlgn="base" hangingPunct="1">
        <a:spcBef>
          <a:spcPct val="0"/>
        </a:spcBef>
        <a:spcAft>
          <a:spcPct val="0"/>
        </a:spcAft>
        <a:defRPr sz="4000" b="1" kern="1200" spc="-3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177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177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177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177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177" algn="l" defTabSz="457177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353" algn="l" defTabSz="457177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530" algn="l" defTabSz="457177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706" algn="l" defTabSz="457177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68288" indent="-268288" algn="l" defTabSz="457177" rtl="0" eaLnBrk="1" fontAlgn="base" hangingPunct="1">
        <a:spcBef>
          <a:spcPct val="20000"/>
        </a:spcBef>
        <a:spcAft>
          <a:spcPct val="0"/>
        </a:spcAft>
        <a:buClr>
          <a:srgbClr val="3A47C1"/>
        </a:buClr>
        <a:buSzPct val="86000"/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65114" indent="-236526" algn="l" defTabSz="457177" rtl="0" eaLnBrk="1" fontAlgn="base" hangingPunct="1">
        <a:spcBef>
          <a:spcPct val="20000"/>
        </a:spcBef>
        <a:spcAft>
          <a:spcPct val="0"/>
        </a:spcAft>
        <a:buClr>
          <a:srgbClr val="3A47C1"/>
        </a:buClr>
        <a:buFont typeface="Arial" charset="0"/>
        <a:buChar char="–"/>
        <a:defRPr sz="2400" kern="1200">
          <a:solidFill>
            <a:srgbClr val="7F7F7F"/>
          </a:solidFill>
          <a:latin typeface="+mn-lt"/>
          <a:ea typeface="ＭＳ Ｐゴシック" charset="0"/>
          <a:cs typeface="+mn-cs"/>
        </a:defRPr>
      </a:lvl2pPr>
      <a:lvl3pPr marL="776248" indent="-182554" algn="l" defTabSz="457177" rtl="0" eaLnBrk="1" fontAlgn="base" hangingPunct="1">
        <a:spcBef>
          <a:spcPct val="20000"/>
        </a:spcBef>
        <a:spcAft>
          <a:spcPct val="0"/>
        </a:spcAft>
        <a:buClr>
          <a:srgbClr val="3A47C1"/>
        </a:buClr>
        <a:buFont typeface="Wingdings" charset="0"/>
        <a:buChar char="§"/>
        <a:defRPr sz="2000" kern="1200">
          <a:solidFill>
            <a:srgbClr val="7F7F7F"/>
          </a:solidFill>
          <a:latin typeface="+mn-lt"/>
          <a:ea typeface="ＭＳ Ｐゴシック" charset="0"/>
          <a:cs typeface="+mn-cs"/>
        </a:defRPr>
      </a:lvl3pPr>
      <a:lvl4pPr marL="1096907" indent="-200015" algn="l" defTabSz="457177" rtl="0" eaLnBrk="1" fontAlgn="base" hangingPunct="1">
        <a:spcBef>
          <a:spcPct val="20000"/>
        </a:spcBef>
        <a:spcAft>
          <a:spcPct val="0"/>
        </a:spcAft>
        <a:buClr>
          <a:srgbClr val="3A47C1"/>
        </a:buClr>
        <a:buFont typeface="Arial" charset="0"/>
        <a:buChar char="–"/>
        <a:defRPr sz="2000" kern="1200">
          <a:solidFill>
            <a:srgbClr val="7F7F7F"/>
          </a:solidFill>
          <a:latin typeface="+mn-lt"/>
          <a:ea typeface="ＭＳ Ｐゴシック" charset="0"/>
          <a:cs typeface="+mn-cs"/>
        </a:defRPr>
      </a:lvl4pPr>
      <a:lvl5pPr marL="1415977" indent="-200015" algn="l" defTabSz="457177" rtl="0" eaLnBrk="1" fontAlgn="base" hangingPunct="1">
        <a:spcBef>
          <a:spcPct val="20000"/>
        </a:spcBef>
        <a:spcAft>
          <a:spcPct val="0"/>
        </a:spcAft>
        <a:buClr>
          <a:srgbClr val="3A47C1"/>
        </a:buClr>
        <a:buSzPct val="95000"/>
        <a:buFont typeface="Lucida Grande" charset="0"/>
        <a:buChar char="&gt;"/>
        <a:defRPr sz="2000" kern="1200">
          <a:solidFill>
            <a:srgbClr val="7F7F7F"/>
          </a:solidFill>
          <a:latin typeface="+mn-lt"/>
          <a:ea typeface="ＭＳ Ｐゴシック" charset="0"/>
          <a:cs typeface="+mn-cs"/>
        </a:defRPr>
      </a:lvl5pPr>
      <a:lvl6pPr marL="2514471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1" y="1693957"/>
            <a:ext cx="8903970" cy="1225021"/>
          </a:xfrm>
        </p:spPr>
        <p:txBody>
          <a:bodyPr/>
          <a:lstStyle/>
          <a:p>
            <a:r>
              <a:rPr lang="en-US" sz="4400" dirty="0" smtClean="0"/>
              <a:t>55 New Features</a:t>
            </a:r>
            <a:br>
              <a:rPr lang="en-US" sz="4400" dirty="0" smtClean="0"/>
            </a:br>
            <a:r>
              <a:rPr lang="en-US" sz="4400" dirty="0"/>
              <a:t>In JDK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Simon Ritter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Deputy CTO, Azul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A0E7BE9-4277-B548-A872-0DB9320F3CA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616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 Updates (JEP 266)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Reactive streams publish-subscribe framework</a:t>
            </a:r>
          </a:p>
          <a:p>
            <a:r>
              <a:rPr lang="en-GB" dirty="0"/>
              <a:t>Asynchronous, non-blocking</a:t>
            </a:r>
          </a:p>
          <a:p>
            <a:r>
              <a:rPr lang="en-GB" dirty="0">
                <a:latin typeface="Consolas"/>
                <a:cs typeface="Consolas"/>
              </a:rPr>
              <a:t>Flow</a:t>
            </a:r>
            <a:endParaRPr lang="en-GB" dirty="0"/>
          </a:p>
          <a:p>
            <a:pPr lvl="1"/>
            <a:r>
              <a:rPr lang="en-GB" dirty="0">
                <a:latin typeface="Consolas"/>
                <a:cs typeface="Consolas"/>
              </a:rPr>
              <a:t>Publisher</a:t>
            </a:r>
            <a:r>
              <a:rPr lang="en-GB" dirty="0"/>
              <a:t>, </a:t>
            </a:r>
            <a:r>
              <a:rPr lang="en-GB" dirty="0">
                <a:latin typeface="Consolas"/>
                <a:cs typeface="Consolas"/>
              </a:rPr>
              <a:t>Subscriber</a:t>
            </a:r>
            <a:r>
              <a:rPr lang="en-GB" dirty="0"/>
              <a:t>, </a:t>
            </a:r>
            <a:r>
              <a:rPr lang="en-GB" dirty="0">
                <a:latin typeface="Consolas"/>
                <a:cs typeface="Consolas"/>
              </a:rPr>
              <a:t>Processor</a:t>
            </a:r>
            <a:r>
              <a:rPr lang="en-GB" dirty="0">
                <a:cs typeface="Consolas"/>
              </a:rPr>
              <a:t>, </a:t>
            </a:r>
            <a:r>
              <a:rPr lang="en-GB" dirty="0">
                <a:latin typeface="Consolas"/>
                <a:cs typeface="Consolas"/>
              </a:rPr>
              <a:t>Subscription</a:t>
            </a:r>
            <a:endParaRPr lang="en-GB" dirty="0"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SubmissionPublisher</a:t>
            </a:r>
            <a:r>
              <a:rPr lang="en-GB" dirty="0"/>
              <a:t> utility class</a:t>
            </a:r>
          </a:p>
          <a:p>
            <a:pPr lvl="1"/>
            <a:r>
              <a:rPr lang="en-GB" dirty="0"/>
              <a:t>Asynchronously issues items to current subscribers</a:t>
            </a:r>
          </a:p>
          <a:p>
            <a:pPr lvl="1"/>
            <a:r>
              <a:rPr lang="en-GB" dirty="0"/>
              <a:t>Implements </a:t>
            </a:r>
            <a:r>
              <a:rPr lang="en-GB" dirty="0">
                <a:latin typeface="Consolas"/>
                <a:cs typeface="Consolas"/>
              </a:rPr>
              <a:t>Flow.Processor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1096" y="1123427"/>
            <a:ext cx="1725851" cy="13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321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 Updates (JEP 266)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latin typeface="Consolas"/>
                <a:cs typeface="Consolas"/>
              </a:rPr>
              <a:t>CompletableFuture</a:t>
            </a:r>
            <a:r>
              <a:rPr lang="en-GB" dirty="0">
                <a:cs typeface="Consolas"/>
              </a:rPr>
              <a:t> additions</a:t>
            </a:r>
            <a:endParaRPr lang="en-GB" dirty="0">
              <a:latin typeface="Consolas"/>
              <a:cs typeface="Consolas"/>
            </a:endParaRPr>
          </a:p>
          <a:p>
            <a:pPr lvl="1"/>
            <a:r>
              <a:rPr lang="en-GB" dirty="0"/>
              <a:t>Delays and timeouts</a:t>
            </a:r>
          </a:p>
          <a:p>
            <a:pPr lvl="1"/>
            <a:r>
              <a:rPr lang="en-GB" dirty="0"/>
              <a:t>Better support for sub-classing</a:t>
            </a:r>
          </a:p>
          <a:p>
            <a:pPr lvl="1"/>
            <a:r>
              <a:rPr lang="en-GB" dirty="0"/>
              <a:t>New utility methods</a:t>
            </a:r>
          </a:p>
          <a:p>
            <a:pPr lvl="2"/>
            <a:r>
              <a:rPr lang="en-GB" dirty="0">
                <a:latin typeface="Consolas"/>
                <a:cs typeface="Consolas"/>
              </a:rPr>
              <a:t>minimalCompletionStage</a:t>
            </a:r>
          </a:p>
          <a:p>
            <a:pPr lvl="2"/>
            <a:r>
              <a:rPr lang="en-GB" dirty="0">
                <a:latin typeface="Consolas"/>
                <a:cs typeface="Consolas"/>
              </a:rPr>
              <a:t>failedStage</a:t>
            </a:r>
          </a:p>
          <a:p>
            <a:pPr lvl="2"/>
            <a:r>
              <a:rPr lang="en-GB" dirty="0">
                <a:latin typeface="Consolas"/>
                <a:cs typeface="Consolas"/>
              </a:rPr>
              <a:t>newIncompleteFuture</a:t>
            </a:r>
          </a:p>
          <a:p>
            <a:pPr lvl="2"/>
            <a:r>
              <a:rPr lang="en-GB" dirty="0">
                <a:latin typeface="Consolas"/>
                <a:cs typeface="Consolas"/>
              </a:rPr>
              <a:t>failedFuture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 descr="Screen Shot 2017-02-12 at 14.40.16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6773" y="2313972"/>
            <a:ext cx="1506225" cy="18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915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Enhanced Deprecation (JEP 277)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have </a:t>
            </a:r>
            <a:r>
              <a:rPr lang="en-GB" dirty="0">
                <a:latin typeface="Consolas"/>
                <a:cs typeface="Consolas"/>
              </a:rPr>
              <a:t>@deprecated</a:t>
            </a:r>
            <a:r>
              <a:rPr lang="en-GB" dirty="0"/>
              <a:t> and </a:t>
            </a:r>
            <a:r>
              <a:rPr lang="en-GB" dirty="0">
                <a:latin typeface="Consolas"/>
                <a:cs typeface="Consolas"/>
              </a:rPr>
              <a:t>@Deprecated</a:t>
            </a:r>
          </a:p>
          <a:p>
            <a:pPr lvl="1"/>
            <a:r>
              <a:rPr lang="en-GB" dirty="0"/>
              <a:t>Used to cover too many situations</a:t>
            </a:r>
          </a:p>
          <a:p>
            <a:r>
              <a:rPr lang="en-GB" dirty="0"/>
              <a:t>New methods in </a:t>
            </a:r>
            <a:r>
              <a:rPr lang="en-GB" dirty="0">
                <a:latin typeface="Consolas"/>
                <a:cs typeface="Consolas"/>
              </a:rPr>
              <a:t>Deprecated</a:t>
            </a:r>
            <a:r>
              <a:rPr lang="en-GB" dirty="0"/>
              <a:t> annotation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boolean forRemoval()</a:t>
            </a:r>
          </a:p>
          <a:p>
            <a:pPr lvl="2"/>
            <a:r>
              <a:rPr lang="en-GB" dirty="0"/>
              <a:t>Will this ever be removed?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String since()</a:t>
            </a:r>
          </a:p>
          <a:p>
            <a:pPr lvl="2"/>
            <a:r>
              <a:rPr lang="en-GB" dirty="0"/>
              <a:t>JDK Version when this was deprecated</a:t>
            </a:r>
          </a:p>
          <a:p>
            <a:r>
              <a:rPr lang="en-GB" dirty="0">
                <a:cs typeface="Consolas"/>
              </a:rPr>
              <a:t>Several </a:t>
            </a:r>
            <a:r>
              <a:rPr lang="en-GB" dirty="0">
                <a:latin typeface="Consolas"/>
                <a:cs typeface="Consolas"/>
              </a:rPr>
              <a:t>@Deprecated</a:t>
            </a:r>
            <a:r>
              <a:rPr lang="en-GB" dirty="0"/>
              <a:t> tags added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java.awt.Component.{show(),hide()}</a:t>
            </a:r>
            <a:r>
              <a:rPr lang="en-GB" dirty="0"/>
              <a:t>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409" y="1985144"/>
            <a:ext cx="1978981" cy="19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73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121" y="1001787"/>
            <a:ext cx="2015879" cy="1511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Milling Project Coin (JEP 213)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6092" y="1097241"/>
            <a:ext cx="8259184" cy="3835296"/>
          </a:xfrm>
        </p:spPr>
        <p:txBody>
          <a:bodyPr/>
          <a:lstStyle/>
          <a:p>
            <a:r>
              <a:rPr lang="en-GB" dirty="0"/>
              <a:t>Underscore no longer valid as identifier</a:t>
            </a:r>
          </a:p>
          <a:p>
            <a:pPr lvl="1"/>
            <a:r>
              <a:rPr lang="en-GB" dirty="0"/>
              <a:t>Ready for use in Lambdas</a:t>
            </a:r>
          </a:p>
          <a:p>
            <a:r>
              <a:rPr lang="en-GB" dirty="0"/>
              <a:t>Private methods in interfaces</a:t>
            </a:r>
          </a:p>
          <a:p>
            <a:pPr lvl="1"/>
            <a:r>
              <a:rPr lang="en-GB" dirty="0"/>
              <a:t>Multiple inheritance of behaviour makes this logical</a:t>
            </a:r>
          </a:p>
          <a:p>
            <a:r>
              <a:rPr lang="en-GB" dirty="0"/>
              <a:t>Effectively final variables in try-with-resources</a:t>
            </a:r>
          </a:p>
          <a:p>
            <a:pPr lvl="1"/>
            <a:r>
              <a:rPr lang="en-GB" dirty="0"/>
              <a:t>Variables from outside </a:t>
            </a:r>
            <a:r>
              <a:rPr lang="en-GB" dirty="0">
                <a:latin typeface="Consolas"/>
                <a:cs typeface="Consolas"/>
              </a:rPr>
              <a:t>try</a:t>
            </a:r>
            <a:r>
              <a:rPr lang="en-GB" dirty="0"/>
              <a:t> block</a:t>
            </a:r>
          </a:p>
          <a:p>
            <a:r>
              <a:rPr lang="en-GB" dirty="0"/>
              <a:t>Allow </a:t>
            </a:r>
            <a:r>
              <a:rPr lang="en-GB" dirty="0">
                <a:latin typeface="Consolas"/>
                <a:cs typeface="Consolas"/>
              </a:rPr>
              <a:t>@SafeVarargs</a:t>
            </a:r>
            <a:r>
              <a:rPr lang="en-GB" dirty="0"/>
              <a:t> on private instance methods</a:t>
            </a:r>
          </a:p>
          <a:p>
            <a:pPr lvl="1"/>
            <a:r>
              <a:rPr lang="en-GB" dirty="0"/>
              <a:t>In addition to constructors, final and static methods</a:t>
            </a:r>
          </a:p>
          <a:p>
            <a:r>
              <a:rPr lang="en-GB" dirty="0"/>
              <a:t>Diamond operator with anonymous classes</a:t>
            </a:r>
          </a:p>
          <a:p>
            <a:pPr lvl="1"/>
            <a:r>
              <a:rPr lang="en-GB" dirty="0"/>
              <a:t>Extending type inference further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06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6671" y="1096191"/>
            <a:ext cx="6472073" cy="665407"/>
          </a:xfrm>
          <a:prstGeom prst="rect">
            <a:avLst/>
          </a:prstGeom>
          <a:noFill/>
        </p:spPr>
        <p:txBody>
          <a:bodyPr wrap="square" lIns="95093" tIns="47546" rIns="95093" bIns="47546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</a:rPr>
              <a:t>Standards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568" y="1786866"/>
            <a:ext cx="3495180" cy="34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8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To Relevant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Unicode 7.0/8.0 (JEP 227/267)</a:t>
            </a:r>
          </a:p>
          <a:p>
            <a:pPr lvl="1"/>
            <a:r>
              <a:rPr lang="en-GB" dirty="0"/>
              <a:t>7.0: 2,834 new characters</a:t>
            </a:r>
          </a:p>
          <a:p>
            <a:pPr lvl="1"/>
            <a:r>
              <a:rPr lang="en-GB" dirty="0"/>
              <a:t>8.0: 7,716 new characters</a:t>
            </a:r>
          </a:p>
          <a:p>
            <a:r>
              <a:rPr lang="en-GB" dirty="0"/>
              <a:t>PKCS12 key stores by default (JEP 229)</a:t>
            </a:r>
          </a:p>
          <a:p>
            <a:pPr lvl="1"/>
            <a:r>
              <a:rPr lang="en-GB" dirty="0"/>
              <a:t>Move from JKS to PKCS12</a:t>
            </a:r>
          </a:p>
          <a:p>
            <a:r>
              <a:rPr lang="en-GB" dirty="0"/>
              <a:t>HTML5 javadocs (JEP 224)</a:t>
            </a:r>
          </a:p>
          <a:p>
            <a:pPr lvl="1"/>
            <a:r>
              <a:rPr lang="en-GB" dirty="0"/>
              <a:t>Flashier documentation</a:t>
            </a:r>
          </a:p>
          <a:p>
            <a:r>
              <a:rPr lang="en-GB" dirty="0"/>
              <a:t>SHA 3 hash algorithms (JEP 287)</a:t>
            </a:r>
          </a:p>
          <a:p>
            <a:pPr lvl="1"/>
            <a:r>
              <a:rPr lang="en-GB" dirty="0"/>
              <a:t>Keeping ahead of the hackers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325" y="1392468"/>
            <a:ext cx="1479562" cy="1479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037" y="3291367"/>
            <a:ext cx="1689167" cy="16891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0693" y="1570431"/>
            <a:ext cx="409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>
                <a:solidFill>
                  <a:srgbClr val="767676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9600" y="1867135"/>
            <a:ext cx="1610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seriously!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12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UTF-8 property files (JEP 226)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ResourceBundle</a:t>
            </a:r>
            <a:r>
              <a:rPr lang="en-GB" dirty="0"/>
              <a:t> API updated to load these files</a:t>
            </a:r>
          </a:p>
          <a:p>
            <a:r>
              <a:rPr lang="en-GB" dirty="0"/>
              <a:t>DRBG-Based </a:t>
            </a:r>
            <a:r>
              <a:rPr lang="en-GB" dirty="0">
                <a:latin typeface="Consolas"/>
                <a:cs typeface="Consolas"/>
              </a:rPr>
              <a:t>SecureRandom</a:t>
            </a:r>
            <a:r>
              <a:rPr lang="en-GB" dirty="0"/>
              <a:t> implementations (JEP 273)</a:t>
            </a:r>
          </a:p>
          <a:p>
            <a:pPr lvl="1"/>
            <a:r>
              <a:rPr lang="en-GB" dirty="0"/>
              <a:t>Deterministic Random Bit Generator</a:t>
            </a:r>
          </a:p>
          <a:p>
            <a:r>
              <a:rPr lang="en-GB" dirty="0"/>
              <a:t>XML </a:t>
            </a:r>
            <a:r>
              <a:rPr lang="en-GB"/>
              <a:t>Catalog</a:t>
            </a:r>
            <a:r>
              <a:rPr lang="en-GB" dirty="0"/>
              <a:t> API (JEP 268)</a:t>
            </a:r>
          </a:p>
          <a:p>
            <a:pPr lvl="1"/>
            <a:r>
              <a:rPr lang="en-GB" dirty="0"/>
              <a:t>Supports OASIS XML catalog API v1.1</a:t>
            </a:r>
          </a:p>
          <a:p>
            <a:pPr lvl="1"/>
            <a:r>
              <a:rPr lang="en-GB" dirty="0"/>
              <a:t>For use with JAXP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1658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6671" y="1096191"/>
            <a:ext cx="6472073" cy="665407"/>
          </a:xfrm>
          <a:prstGeom prst="rect">
            <a:avLst/>
          </a:prstGeom>
          <a:noFill/>
        </p:spPr>
        <p:txBody>
          <a:bodyPr wrap="square" lIns="95093" tIns="47546" rIns="95093" bIns="47546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</a:rPr>
              <a:t>Inside The JVM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831" y="178030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Collector: G1 (JEP 248)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G1 now mature in development</a:t>
            </a:r>
          </a:p>
          <a:p>
            <a:r>
              <a:rPr lang="en-GB" dirty="0"/>
              <a:t>Designed as low-pause collector</a:t>
            </a:r>
          </a:p>
          <a:p>
            <a:r>
              <a:rPr lang="en-GB" dirty="0"/>
              <a:t>Concurrent class unloading (JEP 156) JDK8u40</a:t>
            </a:r>
          </a:p>
          <a:p>
            <a:pPr lvl="1"/>
            <a:r>
              <a:rPr lang="en-GB" dirty="0"/>
              <a:t>Useful enhancement to improve G1</a:t>
            </a:r>
          </a:p>
          <a:p>
            <a:r>
              <a:rPr lang="en-GB" dirty="0"/>
              <a:t>Still falls back to full compacting collection</a:t>
            </a:r>
          </a:p>
          <a:p>
            <a:pPr lvl="1"/>
            <a:r>
              <a:rPr lang="en-GB" dirty="0"/>
              <a:t>Pause times proportional to heap size</a:t>
            </a:r>
          </a:p>
          <a:p>
            <a:pPr lvl="1"/>
            <a:r>
              <a:rPr lang="en-GB" dirty="0"/>
              <a:t>Use Zing from Azul for truly pauseless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351" y="3262432"/>
            <a:ext cx="2413374" cy="19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788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208" y="227263"/>
            <a:ext cx="1879792" cy="1819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Better String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Compact strings (JEP 254)</a:t>
            </a:r>
          </a:p>
          <a:p>
            <a:pPr lvl="1"/>
            <a:r>
              <a:rPr lang="en-GB" dirty="0"/>
              <a:t>Improve the space efficiency of the </a:t>
            </a:r>
            <a:r>
              <a:rPr lang="en-GB" dirty="0">
                <a:latin typeface="Consolas"/>
                <a:cs typeface="Consolas"/>
              </a:rPr>
              <a:t>String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Not using alternative encodings</a:t>
            </a:r>
          </a:p>
          <a:p>
            <a:r>
              <a:rPr lang="en-GB" dirty="0"/>
              <a:t>Store interned strings in CDS archive (JEP 250)</a:t>
            </a:r>
          </a:p>
          <a:p>
            <a:pPr lvl="1"/>
            <a:r>
              <a:rPr lang="en-GB" dirty="0"/>
              <a:t>Share </a:t>
            </a:r>
            <a:r>
              <a:rPr lang="en-GB" dirty="0">
                <a:latin typeface="Consolas"/>
                <a:cs typeface="Consolas"/>
              </a:rPr>
              <a:t>String</a:t>
            </a:r>
            <a:r>
              <a:rPr lang="en-GB" dirty="0"/>
              <a:t> and </a:t>
            </a:r>
            <a:r>
              <a:rPr lang="en-GB" dirty="0">
                <a:latin typeface="Consolas"/>
                <a:cs typeface="Consolas"/>
              </a:rPr>
              <a:t>char[]</a:t>
            </a:r>
            <a:r>
              <a:rPr lang="en-GB" dirty="0"/>
              <a:t> objects between JVMs</a:t>
            </a:r>
          </a:p>
          <a:p>
            <a:r>
              <a:rPr lang="en-GB" dirty="0"/>
              <a:t>Indify </a:t>
            </a:r>
            <a:r>
              <a:rPr lang="en-GB" dirty="0">
                <a:latin typeface="Consolas"/>
                <a:cs typeface="Consolas"/>
              </a:rPr>
              <a:t>String</a:t>
            </a:r>
            <a:r>
              <a:rPr lang="en-GB" dirty="0"/>
              <a:t> concatenation (JEP 280)</a:t>
            </a:r>
          </a:p>
          <a:p>
            <a:pPr lvl="1"/>
            <a:r>
              <a:rPr lang="en-GB" dirty="0"/>
              <a:t>Change from static </a:t>
            </a:r>
            <a:r>
              <a:rPr lang="en-GB" dirty="0">
                <a:latin typeface="Consolas"/>
                <a:cs typeface="Consolas"/>
              </a:rPr>
              <a:t>String</a:t>
            </a:r>
            <a:r>
              <a:rPr lang="en-GB" dirty="0"/>
              <a:t>-concatenation bytecode sequence to </a:t>
            </a:r>
            <a:r>
              <a:rPr lang="en-GB" dirty="0">
                <a:latin typeface="Consolas"/>
                <a:cs typeface="Consolas"/>
              </a:rPr>
              <a:t>invokedynamic</a:t>
            </a:r>
          </a:p>
          <a:p>
            <a:pPr lvl="1"/>
            <a:r>
              <a:rPr lang="en-GB" dirty="0"/>
              <a:t>Allow future performance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901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6671" y="1096191"/>
            <a:ext cx="6472073" cy="665407"/>
          </a:xfrm>
          <a:prstGeom prst="rect">
            <a:avLst/>
          </a:prstGeom>
          <a:noFill/>
        </p:spPr>
        <p:txBody>
          <a:bodyPr wrap="square" lIns="95093" tIns="47546" rIns="95093" bIns="47546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</a:rPr>
              <a:t>Major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82" y="1788390"/>
            <a:ext cx="5397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301624"/>
            <a:ext cx="8686795" cy="780228"/>
          </a:xfrm>
        </p:spPr>
        <p:txBody>
          <a:bodyPr/>
          <a:lstStyle/>
          <a:p>
            <a:r>
              <a:rPr lang="en-GB" dirty="0"/>
              <a:t>Marlin Graphics Renderer (JEP 265)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6092" y="1257533"/>
            <a:ext cx="8259184" cy="974215"/>
          </a:xfrm>
        </p:spPr>
        <p:txBody>
          <a:bodyPr/>
          <a:lstStyle/>
          <a:p>
            <a:r>
              <a:rPr lang="en-GB" dirty="0"/>
              <a:t>Replaces Pisces open-source renderer</a:t>
            </a:r>
          </a:p>
          <a:p>
            <a:pPr lvl="1"/>
            <a:r>
              <a:rPr lang="en-GB" dirty="0"/>
              <a:t>Comparable performance to closed-source Ductus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 descr="Screen Shot 2017-02-11 at 14.41.59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8702" y="2071456"/>
            <a:ext cx="5608030" cy="33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5122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Improve contended locking (JEP 143)</a:t>
            </a:r>
          </a:p>
          <a:p>
            <a:pPr lvl="1"/>
            <a:r>
              <a:rPr lang="en-GB" dirty="0"/>
              <a:t>Field reordering/cache line alignment</a:t>
            </a:r>
          </a:p>
          <a:p>
            <a:r>
              <a:rPr lang="en-GB" dirty="0"/>
              <a:t>Leverage CPU instructions for GHASH and RSA (JEP 246)</a:t>
            </a:r>
          </a:p>
          <a:p>
            <a:pPr lvl="1"/>
            <a:r>
              <a:rPr lang="en-GB" dirty="0"/>
              <a:t>34-150x better performance (for certain tests)</a:t>
            </a:r>
          </a:p>
          <a:p>
            <a:r>
              <a:rPr lang="en-GB" dirty="0"/>
              <a:t>Update JavaFX to newer version of GStreamer (JEP 257)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Media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Better security, stability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243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Segmented Code Cache (JEP 197)</a:t>
            </a:r>
          </a:p>
          <a:p>
            <a:pPr lvl="1"/>
            <a:r>
              <a:rPr lang="en-GB" dirty="0"/>
              <a:t>Separate non-method, profiled and non-profiled code</a:t>
            </a:r>
          </a:p>
          <a:p>
            <a:r>
              <a:rPr lang="en-GB" dirty="0"/>
              <a:t>Unified JVM logging (JEP 158)</a:t>
            </a:r>
          </a:p>
          <a:p>
            <a:pPr lvl="1"/>
            <a:r>
              <a:rPr lang="en-GB" dirty="0"/>
              <a:t>Common logging system for all components of JVM</a:t>
            </a:r>
          </a:p>
          <a:p>
            <a:r>
              <a:rPr lang="en-GB" dirty="0"/>
              <a:t>Unified GC logging (JEP 271)</a:t>
            </a:r>
          </a:p>
          <a:p>
            <a:pPr lvl="1"/>
            <a:r>
              <a:rPr lang="en-GB" dirty="0"/>
              <a:t>Re-implement GC logging using unified JVM logging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223" y="3962754"/>
            <a:ext cx="4200566" cy="14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6804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6671" y="1096191"/>
            <a:ext cx="6472073" cy="665407"/>
          </a:xfrm>
          <a:prstGeom prst="rect">
            <a:avLst/>
          </a:prstGeom>
          <a:noFill/>
        </p:spPr>
        <p:txBody>
          <a:bodyPr wrap="square" lIns="95093" tIns="47546" rIns="95093" bIns="47546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</a:rPr>
              <a:t>Specialised</a:t>
            </a:r>
          </a:p>
        </p:txBody>
      </p:sp>
      <p:pic>
        <p:nvPicPr>
          <p:cNvPr id="3" name="Picture 2" descr="minio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0894" y="1922895"/>
            <a:ext cx="4368800" cy="32131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6493" y="1775269"/>
            <a:ext cx="423318" cy="3687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2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Spin-Wait Hints (JEP 285)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Proposed by Azul</a:t>
            </a:r>
          </a:p>
          <a:p>
            <a:pPr lvl="1"/>
            <a:r>
              <a:rPr lang="en-GB" dirty="0"/>
              <a:t>We rock!</a:t>
            </a:r>
          </a:p>
          <a:p>
            <a:r>
              <a:rPr lang="en-GB" dirty="0"/>
              <a:t>A new method for </a:t>
            </a:r>
            <a:r>
              <a:rPr lang="en-GB" dirty="0">
                <a:latin typeface="Consolas"/>
                <a:cs typeface="Consolas"/>
              </a:rPr>
              <a:t>Thread</a:t>
            </a:r>
            <a:r>
              <a:rPr lang="en-GB" dirty="0"/>
              <a:t> class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onSpinWait()</a:t>
            </a:r>
          </a:p>
          <a:p>
            <a:r>
              <a:rPr lang="en-GB" dirty="0"/>
              <a:t>Enables the </a:t>
            </a:r>
            <a:r>
              <a:rPr lang="en-GB" dirty="0">
                <a:latin typeface="Consolas"/>
                <a:cs typeface="Consolas"/>
              </a:rPr>
              <a:t>x86 PAUSE</a:t>
            </a:r>
            <a:r>
              <a:rPr lang="en-GB" dirty="0"/>
              <a:t> instruction to be used from Java code</a:t>
            </a:r>
          </a:p>
          <a:p>
            <a:pPr lvl="1"/>
            <a:r>
              <a:rPr lang="en-GB" dirty="0"/>
              <a:t>If available</a:t>
            </a:r>
          </a:p>
          <a:p>
            <a:pPr lvl="1"/>
            <a:r>
              <a:rPr lang="en-GB" dirty="0"/>
              <a:t>Ignored otherwise</a:t>
            </a:r>
          </a:p>
          <a:p>
            <a:pPr lvl="1"/>
            <a:r>
              <a:rPr lang="en-GB" dirty="0"/>
              <a:t>Improved performance for things like Disruptor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95" y="1270000"/>
            <a:ext cx="1443715" cy="116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3394" y="1256631"/>
            <a:ext cx="1299105" cy="12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3644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4081" y="1089074"/>
            <a:ext cx="2633077" cy="1724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Handles (JEP 193)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Replacement for parts of </a:t>
            </a:r>
            <a:r>
              <a:rPr lang="en-GB" dirty="0">
                <a:latin typeface="Consolas"/>
                <a:cs typeface="Consolas"/>
              </a:rPr>
              <a:t>sun.misc.Unsafe</a:t>
            </a:r>
          </a:p>
          <a:p>
            <a:r>
              <a:rPr lang="en-GB" dirty="0">
                <a:cs typeface="Consolas"/>
              </a:rPr>
              <a:t>Fence operations</a:t>
            </a:r>
          </a:p>
          <a:p>
            <a:pPr lvl="1"/>
            <a:r>
              <a:rPr lang="en-GB" dirty="0">
                <a:cs typeface="Consolas"/>
              </a:rPr>
              <a:t>Fine grained memory control</a:t>
            </a:r>
          </a:p>
          <a:p>
            <a:pPr lvl="1"/>
            <a:r>
              <a:rPr lang="en-GB" dirty="0">
                <a:cs typeface="Consolas"/>
              </a:rPr>
              <a:t>Atomic operations on object fields and array elements</a:t>
            </a:r>
          </a:p>
          <a:p>
            <a:r>
              <a:rPr lang="en-GB" dirty="0">
                <a:latin typeface="Consolas"/>
                <a:cs typeface="Consolas"/>
              </a:rPr>
              <a:t>VarHandle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compareAndExchange()</a:t>
            </a:r>
            <a:r>
              <a:rPr lang="en-GB" dirty="0">
                <a:cs typeface="Consolas"/>
              </a:rPr>
              <a:t>, </a:t>
            </a:r>
            <a:r>
              <a:rPr lang="en-GB" dirty="0">
                <a:latin typeface="Consolas"/>
                <a:cs typeface="Consolas"/>
              </a:rPr>
              <a:t>compareAndSet()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getAndAdd()</a:t>
            </a:r>
            <a:r>
              <a:rPr lang="en-GB" dirty="0">
                <a:cs typeface="Consolas"/>
              </a:rPr>
              <a:t>, </a:t>
            </a:r>
            <a:r>
              <a:rPr lang="en-GB" dirty="0">
                <a:latin typeface="Consolas"/>
                <a:cs typeface="Consolas"/>
              </a:rPr>
              <a:t>getAndSet()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acquireFence()</a:t>
            </a:r>
            <a:r>
              <a:rPr lang="en-GB" dirty="0">
                <a:cs typeface="Consolas"/>
              </a:rPr>
              <a:t>, </a:t>
            </a:r>
            <a:r>
              <a:rPr lang="en-GB" dirty="0">
                <a:latin typeface="Consolas"/>
                <a:cs typeface="Consolas"/>
              </a:rPr>
              <a:t>releaseFence()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106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301624"/>
            <a:ext cx="8592781" cy="780228"/>
          </a:xfrm>
        </p:spPr>
        <p:txBody>
          <a:bodyPr/>
          <a:lstStyle/>
          <a:p>
            <a:r>
              <a:rPr lang="en-GB" sz="3800" dirty="0"/>
              <a:t>Enhanced Method Handles (JEP 274)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Support for</a:t>
            </a:r>
          </a:p>
          <a:p>
            <a:pPr lvl="1"/>
            <a:r>
              <a:rPr lang="en-GB" dirty="0"/>
              <a:t>loops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try</a:t>
            </a:r>
            <a:r>
              <a:rPr lang="en-GB" dirty="0"/>
              <a:t>/</a:t>
            </a:r>
            <a:r>
              <a:rPr lang="en-GB" dirty="0">
                <a:latin typeface="Consolas"/>
                <a:cs typeface="Consolas"/>
              </a:rPr>
              <a:t>finally</a:t>
            </a:r>
            <a:r>
              <a:rPr lang="en-GB" dirty="0"/>
              <a:t> blocks</a:t>
            </a:r>
          </a:p>
          <a:p>
            <a:r>
              <a:rPr lang="en-GB" dirty="0"/>
              <a:t>Better argument handling</a:t>
            </a:r>
          </a:p>
          <a:p>
            <a:pPr lvl="1"/>
            <a:r>
              <a:rPr lang="en-GB" dirty="0"/>
              <a:t>Spreading</a:t>
            </a:r>
          </a:p>
          <a:p>
            <a:pPr lvl="1"/>
            <a:r>
              <a:rPr lang="en-GB" dirty="0"/>
              <a:t>Collection</a:t>
            </a:r>
          </a:p>
          <a:p>
            <a:pPr lvl="1"/>
            <a:r>
              <a:rPr lang="en-GB" dirty="0"/>
              <a:t>Folding</a:t>
            </a:r>
          </a:p>
          <a:p>
            <a:r>
              <a:rPr lang="en-GB" dirty="0"/>
              <a:t>More lookup functions</a:t>
            </a:r>
          </a:p>
          <a:p>
            <a:pPr lvl="1"/>
            <a:r>
              <a:rPr lang="en-GB" dirty="0"/>
              <a:t>Non-abstract methods in interfaces,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5938" y="2166111"/>
            <a:ext cx="3271717" cy="16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896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Compiler control (JEP 165)</a:t>
            </a:r>
          </a:p>
          <a:p>
            <a:pPr lvl="1"/>
            <a:r>
              <a:rPr lang="en-GB" dirty="0"/>
              <a:t>Control of C1/C2 JIT, not javac</a:t>
            </a:r>
          </a:p>
          <a:p>
            <a:pPr lvl="1"/>
            <a:r>
              <a:rPr lang="en-GB" dirty="0"/>
              <a:t>Directive file</a:t>
            </a:r>
          </a:p>
          <a:p>
            <a:pPr lvl="1"/>
            <a:r>
              <a:rPr lang="en-GB" dirty="0"/>
              <a:t>Runtime changes via </a:t>
            </a:r>
            <a:r>
              <a:rPr lang="en-GB" dirty="0">
                <a:latin typeface="Consolas"/>
                <a:cs typeface="Consolas"/>
              </a:rPr>
              <a:t>jcmd</a:t>
            </a:r>
          </a:p>
          <a:p>
            <a:r>
              <a:rPr lang="en-GB" dirty="0"/>
              <a:t>Process API updates (JEP 102)</a:t>
            </a:r>
          </a:p>
          <a:p>
            <a:pPr lvl="1"/>
            <a:r>
              <a:rPr lang="en-GB" dirty="0"/>
              <a:t>Native process (</a:t>
            </a:r>
            <a:r>
              <a:rPr lang="en-GB" dirty="0">
                <a:latin typeface="Consolas"/>
                <a:cs typeface="Consolas"/>
              </a:rPr>
              <a:t>Process</a:t>
            </a:r>
            <a:r>
              <a:rPr lang="en-GB" dirty="0"/>
              <a:t>/</a:t>
            </a:r>
            <a:r>
              <a:rPr lang="en-GB" dirty="0">
                <a:latin typeface="Consolas"/>
                <a:cs typeface="Consolas"/>
              </a:rPr>
              <a:t>ProcessHandle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More information: pid, arguments, start time, CPU usage, name</a:t>
            </a:r>
          </a:p>
          <a:p>
            <a:pPr lvl="1"/>
            <a:r>
              <a:rPr lang="en-GB" dirty="0"/>
              <a:t>Control subject to security manager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868" y="1132973"/>
            <a:ext cx="2255921" cy="22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05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6671" y="1096191"/>
            <a:ext cx="6472073" cy="665407"/>
          </a:xfrm>
          <a:prstGeom prst="rect">
            <a:avLst/>
          </a:prstGeom>
          <a:noFill/>
        </p:spPr>
        <p:txBody>
          <a:bodyPr wrap="square" lIns="95093" tIns="47546" rIns="95093" bIns="47546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</a:rPr>
              <a:t>Housekeeping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50" y="2035200"/>
            <a:ext cx="5423243" cy="30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301624"/>
            <a:ext cx="8531133" cy="780228"/>
          </a:xfrm>
        </p:spPr>
        <p:txBody>
          <a:bodyPr/>
          <a:lstStyle/>
          <a:p>
            <a:r>
              <a:rPr lang="en-GB" sz="3800" dirty="0"/>
              <a:t>New Version String Format (JEP 223)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Old</a:t>
            </a:r>
          </a:p>
          <a:p>
            <a:pPr lvl="1"/>
            <a:r>
              <a:rPr lang="en-GB" dirty="0"/>
              <a:t>Limited update release/Critical patch update (CPU)</a:t>
            </a:r>
          </a:p>
          <a:p>
            <a:pPr lvl="1"/>
            <a:r>
              <a:rPr lang="en-GB" dirty="0"/>
              <a:t>JDK 8u121 or jdk1.8.0_u121</a:t>
            </a:r>
          </a:p>
          <a:p>
            <a:pPr lvl="1"/>
            <a:r>
              <a:rPr lang="en-GB" dirty="0"/>
              <a:t>Which has more patches, JDK 7u55 or JDK 7u60?</a:t>
            </a:r>
          </a:p>
          <a:p>
            <a:r>
              <a:rPr lang="en-GB" dirty="0"/>
              <a:t>New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JDK $MAJOR.$MINOR.$SECURITY.$PATCH</a:t>
            </a:r>
          </a:p>
          <a:p>
            <a:pPr lvl="1"/>
            <a:r>
              <a:rPr lang="en-GB" dirty="0">
                <a:cs typeface="Consolas"/>
              </a:rPr>
              <a:t>Easy to understand by humans and apps</a:t>
            </a:r>
          </a:p>
          <a:p>
            <a:pPr lvl="1"/>
            <a:r>
              <a:rPr lang="en-GB" dirty="0">
                <a:cs typeface="Consolas"/>
              </a:rPr>
              <a:t>Semantic 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4597" y="3579752"/>
            <a:ext cx="1458034" cy="14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77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Modularity/Jigsaw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Standard class libraries modularised (JEP 220) </a:t>
            </a:r>
          </a:p>
          <a:p>
            <a:pPr lvl="1"/>
            <a:r>
              <a:rPr lang="en-GB" dirty="0"/>
              <a:t>rt.jar now 85 modules</a:t>
            </a:r>
          </a:p>
          <a:p>
            <a:r>
              <a:rPr lang="en-GB" dirty="0"/>
              <a:t>Most internal APIs now encapsulated (JEP 260)</a:t>
            </a:r>
          </a:p>
          <a:p>
            <a:pPr lvl="1"/>
            <a:r>
              <a:rPr lang="en-GB" dirty="0"/>
              <a:t>Some can be used with command line option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sun.misc.Unsafe</a:t>
            </a:r>
          </a:p>
          <a:p>
            <a:r>
              <a:rPr lang="en-GB" dirty="0"/>
              <a:t>Modular source code (JEP 201)</a:t>
            </a:r>
          </a:p>
          <a:p>
            <a:pPr lvl="1"/>
            <a:r>
              <a:rPr lang="en-GB" dirty="0"/>
              <a:t>JDK source code re-organised to support modules</a:t>
            </a:r>
          </a:p>
          <a:p>
            <a:pPr lvl="1"/>
            <a:r>
              <a:rPr lang="en-GB" dirty="0"/>
              <a:t>Not the module system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EAA63-D034-42AE-91FA-B13B9518C7BE}" type="slidenum">
              <a:rPr lang="uk-UA"/>
              <a:pPr/>
              <a:t>3</a:t>
            </a:fld>
            <a:endParaRPr lang="uk-U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755" y="1085048"/>
            <a:ext cx="1889676" cy="18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12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JDK/</a:t>
            </a:r>
            <a:r>
              <a:rPr lang="en-GB"/>
              <a:t>JRE</a:t>
            </a:r>
            <a:r>
              <a:rPr lang="en-GB" dirty="0"/>
              <a:t> File Structure (JEP 220)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247" y="2820863"/>
            <a:ext cx="68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bin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24243" y="1892788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6380" y="1251438"/>
            <a:ext cx="198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Pre-JDK 9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142201" y="1245088"/>
            <a:ext cx="117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JDK 9</a:t>
            </a:r>
            <a:endParaRPr lang="en-GB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8772" y="2362684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2919" y="2369035"/>
            <a:ext cx="2247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77187" y="2368546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59485" y="2356334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2656" y="2802298"/>
            <a:ext cx="54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lib</a:t>
            </a:r>
            <a:endParaRPr lang="en-GB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00525" y="3236060"/>
            <a:ext cx="1550968" cy="451827"/>
            <a:chOff x="3468309" y="3993173"/>
            <a:chExt cx="1550968" cy="451827"/>
          </a:xfrm>
        </p:grpSpPr>
        <p:sp>
          <p:nvSpPr>
            <p:cNvPr id="15" name="Oval 14"/>
            <p:cNvSpPr/>
            <p:nvPr/>
          </p:nvSpPr>
          <p:spPr>
            <a:xfrm>
              <a:off x="3468309" y="3993173"/>
              <a:ext cx="1550968" cy="4518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0343" y="4005385"/>
              <a:ext cx="109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</a:t>
              </a:r>
              <a:r>
                <a:rPr lang="en-GB" dirty="0" smtClean="0"/>
                <a:t>ools.jar</a:t>
              </a:r>
              <a:endParaRPr lang="en-GB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02661" y="2777874"/>
            <a:ext cx="56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jre</a:t>
            </a:r>
            <a:endParaRPr lang="en-GB" sz="2400" b="1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477695" y="3192581"/>
            <a:ext cx="5344" cy="86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2133" y="4047877"/>
            <a:ext cx="2247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0199" y="4053738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6825" y="4463071"/>
            <a:ext cx="68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bin</a:t>
            </a:r>
            <a:endParaRPr lang="en-GB" sz="2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93999" y="4053738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824072" y="4914898"/>
            <a:ext cx="934500" cy="451827"/>
            <a:chOff x="3468309" y="3993173"/>
            <a:chExt cx="1550968" cy="451827"/>
          </a:xfrm>
        </p:grpSpPr>
        <p:sp>
          <p:nvSpPr>
            <p:cNvPr id="24" name="Oval 23"/>
            <p:cNvSpPr/>
            <p:nvPr/>
          </p:nvSpPr>
          <p:spPr>
            <a:xfrm>
              <a:off x="3468309" y="3993173"/>
              <a:ext cx="1550968" cy="4518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0343" y="4005385"/>
              <a:ext cx="109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rt.jar</a:t>
              </a:r>
              <a:endParaRPr lang="en-GB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25327" y="4456718"/>
            <a:ext cx="54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lib</a:t>
            </a:r>
            <a:endParaRPr lang="en-GB" sz="2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16484" y="4059600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83742" y="4059599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37901" y="4059599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73797" y="1886438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68326" y="2356334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62473" y="2362685"/>
            <a:ext cx="2247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26741" y="2362196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09039" y="2349984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32210" y="2795948"/>
            <a:ext cx="54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lib</a:t>
            </a:r>
            <a:endParaRPr lang="en-GB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252215" y="2771524"/>
            <a:ext cx="78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conf</a:t>
            </a:r>
            <a:endParaRPr lang="en-GB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269374" y="2765665"/>
            <a:ext cx="68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bin</a:t>
            </a:r>
            <a:endParaRPr lang="en-GB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78038" y="3797788"/>
            <a:ext cx="249132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trike="sngStrike" dirty="0"/>
              <a:t>j</a:t>
            </a:r>
            <a:r>
              <a:rPr lang="en-GB" sz="2400" strike="sngStrike" dirty="0" smtClean="0"/>
              <a:t>re directory</a:t>
            </a:r>
          </a:p>
          <a:p>
            <a:r>
              <a:rPr lang="en-GB" sz="2400" strike="sngStrike" dirty="0" smtClean="0"/>
              <a:t>tools.jar</a:t>
            </a:r>
          </a:p>
          <a:p>
            <a:r>
              <a:rPr lang="en-GB" sz="2400" strike="sngStrike" dirty="0" smtClean="0"/>
              <a:t>rt.jar</a:t>
            </a:r>
            <a:endParaRPr lang="en-GB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36747641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  <p:bldP spid="36" grpId="0"/>
      <p:bldP spid="37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Searchable API documentation (JEP 225)</a:t>
            </a:r>
          </a:p>
          <a:p>
            <a:pPr lvl="1"/>
            <a:r>
              <a:rPr lang="en-GB" dirty="0"/>
              <a:t>Finally! Java API docs enter the 21</a:t>
            </a:r>
            <a:r>
              <a:rPr lang="en-GB" baseline="30000" dirty="0"/>
              <a:t>st</a:t>
            </a:r>
            <a:r>
              <a:rPr lang="en-GB" dirty="0"/>
              <a:t> century</a:t>
            </a:r>
          </a:p>
          <a:p>
            <a:r>
              <a:rPr lang="en-GB" dirty="0"/>
              <a:t>Annotations pipeline 2.0 (JEP 217)</a:t>
            </a:r>
          </a:p>
          <a:p>
            <a:pPr lvl="1"/>
            <a:r>
              <a:rPr lang="en-GB" dirty="0"/>
              <a:t>Repeating, type and Lambda annotations in JDK 8</a:t>
            </a:r>
          </a:p>
          <a:p>
            <a:pPr lvl="1"/>
            <a:r>
              <a:rPr lang="en-GB" dirty="0"/>
              <a:t>Redesign of javac annotation pipeline</a:t>
            </a:r>
          </a:p>
          <a:p>
            <a:r>
              <a:rPr lang="en-GB" dirty="0"/>
              <a:t>Parser API for Nashorn (JEP 236)</a:t>
            </a:r>
          </a:p>
          <a:p>
            <a:pPr lvl="1"/>
            <a:r>
              <a:rPr lang="en-GB" dirty="0"/>
              <a:t>API for Nashorn abstract tree syntax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447" y="1109578"/>
            <a:ext cx="1140994" cy="1140994"/>
          </a:xfrm>
          <a:prstGeom prst="rect">
            <a:avLst/>
          </a:prstGeom>
        </p:spPr>
      </p:pic>
      <p:pic>
        <p:nvPicPr>
          <p:cNvPr id="7" name="Picture 6" descr="Screen Shot 2017-02-16 at 12.02.4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74" y="4284668"/>
            <a:ext cx="2166352" cy="1154273"/>
          </a:xfrm>
          <a:prstGeom prst="rect">
            <a:avLst/>
          </a:prstGeom>
        </p:spPr>
      </p:pic>
      <p:pic>
        <p:nvPicPr>
          <p:cNvPr id="8" name="Picture 7" descr="Screen Shot 2017-02-16 at 12.04.5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15" y="2941053"/>
            <a:ext cx="1395179" cy="9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550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Clean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Disable SHA-1 certificates (JEP 288)</a:t>
            </a:r>
          </a:p>
          <a:p>
            <a:pPr lvl="1"/>
            <a:r>
              <a:rPr lang="en-GB" dirty="0"/>
              <a:t>Mostly</a:t>
            </a:r>
          </a:p>
          <a:p>
            <a:pPr lvl="2"/>
            <a:r>
              <a:rPr lang="en-GB" dirty="0"/>
              <a:t>In some situations SHA-1 certs. will still be accepted</a:t>
            </a:r>
          </a:p>
          <a:p>
            <a:r>
              <a:rPr lang="en-GB" dirty="0"/>
              <a:t>Deprecate the Applet API (JEP 289)</a:t>
            </a:r>
          </a:p>
          <a:p>
            <a:pPr lvl="1"/>
            <a:r>
              <a:rPr lang="en-GB" dirty="0"/>
              <a:t>Not many people still use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270" y="3829110"/>
            <a:ext cx="1912476" cy="11769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168728" y="3551067"/>
            <a:ext cx="2305651" cy="1750874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168728" y="3551067"/>
            <a:ext cx="2305652" cy="1726214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160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Removed From JDK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Six deprecated APIs (JEP 162)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ActionListener</a:t>
            </a:r>
            <a:r>
              <a:rPr lang="en-GB" dirty="0"/>
              <a:t>s in </a:t>
            </a:r>
            <a:r>
              <a:rPr lang="en-GB" dirty="0">
                <a:latin typeface="Consolas"/>
                <a:cs typeface="Consolas"/>
              </a:rPr>
              <a:t>Pack200</a:t>
            </a:r>
            <a:r>
              <a:rPr lang="en-GB" dirty="0"/>
              <a:t> and </a:t>
            </a:r>
            <a:r>
              <a:rPr lang="en-GB" dirty="0">
                <a:latin typeface="Consolas"/>
                <a:cs typeface="Consolas"/>
              </a:rPr>
              <a:t>LogManager</a:t>
            </a:r>
          </a:p>
          <a:p>
            <a:r>
              <a:rPr lang="en-GB" dirty="0"/>
              <a:t>JRE version selection command line option (JEP 231)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-version:</a:t>
            </a:r>
            <a:r>
              <a:rPr lang="en-GB" dirty="0"/>
              <a:t> no longer accepted</a:t>
            </a:r>
          </a:p>
          <a:p>
            <a:r>
              <a:rPr lang="en-GB" dirty="0"/>
              <a:t>Demos and samples (JEP 298)</a:t>
            </a:r>
          </a:p>
          <a:p>
            <a:pPr lvl="1"/>
            <a:r>
              <a:rPr lang="en-GB" dirty="0"/>
              <a:t>Out-of-date, unmaintained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479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Removed From JDK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latin typeface="Consolas"/>
                <a:cs typeface="Consolas"/>
              </a:rPr>
              <a:t>JVM TI hprof</a:t>
            </a:r>
            <a:r>
              <a:rPr lang="en-GB" dirty="0"/>
              <a:t> agent (JEP 240)</a:t>
            </a:r>
          </a:p>
          <a:p>
            <a:pPr lvl="1"/>
            <a:r>
              <a:rPr lang="en-GB" dirty="0"/>
              <a:t>Only ever intended as a demo of JVM TI</a:t>
            </a:r>
          </a:p>
          <a:p>
            <a:pPr lvl="1"/>
            <a:r>
              <a:rPr lang="en-GB" dirty="0"/>
              <a:t>Useful features now in other tools (like </a:t>
            </a:r>
            <a:r>
              <a:rPr lang="en-GB" dirty="0">
                <a:latin typeface="Consolas"/>
                <a:cs typeface="Consolas"/>
              </a:rPr>
              <a:t>jmap</a:t>
            </a:r>
            <a:r>
              <a:rPr lang="en-GB" dirty="0"/>
              <a:t>)</a:t>
            </a:r>
          </a:p>
          <a:p>
            <a:r>
              <a:rPr lang="en-GB" dirty="0"/>
              <a:t>Remove the </a:t>
            </a:r>
            <a:r>
              <a:rPr lang="en-GB" dirty="0">
                <a:latin typeface="Consolas"/>
                <a:cs typeface="Consolas"/>
              </a:rPr>
              <a:t>jhat</a:t>
            </a:r>
            <a:r>
              <a:rPr lang="en-GB" dirty="0"/>
              <a:t> tool (JEP 241)</a:t>
            </a:r>
          </a:p>
          <a:p>
            <a:pPr lvl="1"/>
            <a:r>
              <a:rPr lang="en-GB" dirty="0"/>
              <a:t>Experimental tool added in JDK 6</a:t>
            </a:r>
          </a:p>
          <a:p>
            <a:pPr lvl="1"/>
            <a:r>
              <a:rPr lang="en-GB" dirty="0"/>
              <a:t>Unsupported</a:t>
            </a:r>
          </a:p>
          <a:p>
            <a:pPr lvl="1"/>
            <a:r>
              <a:rPr lang="en-GB" dirty="0"/>
              <a:t>Better heap visualisation tools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722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Removed GC Options (JEP 214)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6092" y="1257533"/>
            <a:ext cx="8259184" cy="731335"/>
          </a:xfrm>
        </p:spPr>
        <p:txBody>
          <a:bodyPr/>
          <a:lstStyle/>
          <a:p>
            <a:r>
              <a:rPr lang="en-GB" dirty="0"/>
              <a:t>Deprecated in JDK 8 (JEP 173)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743" y="2086277"/>
            <a:ext cx="87456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DefNew + CMS       : -XX:-UseParNewGC -XX:+UseConcMarkSweepGC</a:t>
            </a:r>
          </a:p>
          <a:p>
            <a:r>
              <a:rPr lang="en-GB" dirty="0">
                <a:latin typeface="Consolas"/>
                <a:cs typeface="Consolas"/>
              </a:rPr>
              <a:t>ParNew + SerialOld : -XX:+UseParNewGC</a:t>
            </a:r>
          </a:p>
          <a:p>
            <a:r>
              <a:rPr lang="en-GB" dirty="0">
                <a:latin typeface="Consolas"/>
                <a:cs typeface="Consolas"/>
              </a:rPr>
              <a:t>ParNew + iCMS      : -Xincgc</a:t>
            </a:r>
          </a:p>
          <a:p>
            <a:r>
              <a:rPr lang="en-GB" dirty="0">
                <a:latin typeface="Consolas"/>
                <a:cs typeface="Consolas"/>
              </a:rPr>
              <a:t>ParNew + iCMS      : -XX:+CMSIncrementalMode -XX:+UseConcMarkSweepGC</a:t>
            </a:r>
          </a:p>
          <a:p>
            <a:r>
              <a:rPr lang="en-GB" dirty="0">
                <a:latin typeface="Consolas"/>
                <a:cs typeface="Consolas"/>
              </a:rPr>
              <a:t>DefNew + iCMS      : -XX:+CMSIncrementalMode -XX:+UseConcMarkSweepGC </a:t>
            </a:r>
          </a:p>
          <a:p>
            <a:r>
              <a:rPr lang="en-GB" dirty="0">
                <a:latin typeface="Consolas"/>
                <a:cs typeface="Consolas"/>
              </a:rPr>
              <a:t>                     -XX:-UseParNewGC</a:t>
            </a:r>
          </a:p>
          <a:p>
            <a:r>
              <a:rPr lang="en-GB" dirty="0">
                <a:latin typeface="Consolas"/>
                <a:cs typeface="Consolas"/>
              </a:rPr>
              <a:t>CMS foreground     : -XX:+UseCMSCompactAtFullCollection</a:t>
            </a:r>
          </a:p>
          <a:p>
            <a:r>
              <a:rPr lang="en-GB" dirty="0">
                <a:latin typeface="Consolas"/>
                <a:cs typeface="Consolas"/>
              </a:rPr>
              <a:t>CMS foreground     : -XX:+CMSFullGCsBeforeCompaction</a:t>
            </a:r>
          </a:p>
          <a:p>
            <a:r>
              <a:rPr lang="en-GB" dirty="0">
                <a:latin typeface="Consolas"/>
                <a:cs typeface="Consolas"/>
              </a:rPr>
              <a:t>CMS foreground     : -XX:+UseCMSCollectionPassing</a:t>
            </a:r>
          </a:p>
        </p:txBody>
      </p:sp>
    </p:spTree>
    <p:extLst>
      <p:ext uri="{BB962C8B-B14F-4D97-AF65-F5344CB8AC3E}">
        <p14:creationId xmlns:p14="http://schemas.microsoft.com/office/powerpoint/2010/main" val="30748680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Incubator Modules (JEP 11)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Develop APIs without making them part of the standard</a:t>
            </a:r>
          </a:p>
          <a:p>
            <a:pPr lvl="1"/>
            <a:r>
              <a:rPr lang="en-GB" dirty="0"/>
              <a:t>At least not straight away</a:t>
            </a:r>
          </a:p>
          <a:p>
            <a:r>
              <a:rPr lang="en-GB" dirty="0"/>
              <a:t>Allow developers to “kick the tyres”</a:t>
            </a:r>
          </a:p>
          <a:p>
            <a:pPr lvl="1"/>
            <a:r>
              <a:rPr lang="en-GB" dirty="0"/>
              <a:t>Not always possible to get a new API right first time</a:t>
            </a:r>
          </a:p>
          <a:p>
            <a:r>
              <a:rPr lang="en-GB" dirty="0"/>
              <a:t>Move from incubator to full module</a:t>
            </a:r>
          </a:p>
          <a:p>
            <a:pPr lvl="1"/>
            <a:r>
              <a:rPr lang="en-GB" dirty="0"/>
              <a:t>Becomes part of the standard</a:t>
            </a:r>
          </a:p>
          <a:p>
            <a:r>
              <a:rPr lang="en-GB" dirty="0"/>
              <a:t>JDK 9 only has one incubator: HTTP/2 (JEP 110)</a:t>
            </a:r>
          </a:p>
          <a:p>
            <a:r>
              <a:rPr lang="en-GB" dirty="0"/>
              <a:t>Some concerns about fragmentation</a:t>
            </a:r>
          </a:p>
          <a:p>
            <a:pPr marL="228588" lvl="1" indent="0">
              <a:buNone/>
            </a:pPr>
            <a:r>
              <a:rPr lang="en-GB" dirty="0">
                <a:latin typeface="Consolas"/>
                <a:cs typeface="Consolas"/>
              </a:rPr>
              <a:t>--do-not-resolve-by-default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8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6671" y="1096191"/>
            <a:ext cx="6472073" cy="665407"/>
          </a:xfrm>
          <a:prstGeom prst="rect">
            <a:avLst/>
          </a:prstGeom>
          <a:noFill/>
        </p:spPr>
        <p:txBody>
          <a:bodyPr wrap="square" lIns="95093" tIns="47546" rIns="95093" bIns="47546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</a:rPr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1671" y="2271345"/>
            <a:ext cx="2834816" cy="29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JDK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Big new feature is modularity</a:t>
            </a:r>
          </a:p>
          <a:p>
            <a:pPr lvl="1"/>
            <a:r>
              <a:rPr lang="en-GB" dirty="0"/>
              <a:t>Covers numerous different areas</a:t>
            </a:r>
          </a:p>
          <a:p>
            <a:pPr lvl="1"/>
            <a:r>
              <a:rPr lang="en-GB" dirty="0"/>
              <a:t>Modules, jink, jmods, etc.</a:t>
            </a:r>
          </a:p>
          <a:p>
            <a:r>
              <a:rPr lang="en-GB" dirty="0"/>
              <a:t>Smaller developer features</a:t>
            </a:r>
          </a:p>
          <a:p>
            <a:pPr lvl="1"/>
            <a:r>
              <a:rPr lang="en-GB" dirty="0"/>
              <a:t>New APIs for streams</a:t>
            </a:r>
          </a:p>
          <a:p>
            <a:pPr lvl="1"/>
            <a:r>
              <a:rPr lang="en-GB" dirty="0"/>
              <a:t>Reactive API</a:t>
            </a:r>
          </a:p>
          <a:p>
            <a:pPr lvl="1"/>
            <a:r>
              <a:rPr lang="en-GB" dirty="0"/>
              <a:t>REPL/jshell</a:t>
            </a:r>
          </a:p>
          <a:p>
            <a:r>
              <a:rPr lang="en-GB" dirty="0"/>
              <a:t>Many smaller performance/standards features</a:t>
            </a:r>
          </a:p>
          <a:p>
            <a:r>
              <a:rPr lang="en-GB" dirty="0"/>
              <a:t>Time to start testing, if you’re not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744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Zulu 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6092" y="1257533"/>
            <a:ext cx="8259184" cy="2632678"/>
          </a:xfrm>
        </p:spPr>
        <p:txBody>
          <a:bodyPr/>
          <a:lstStyle/>
          <a:p>
            <a:r>
              <a:rPr lang="en-GB" dirty="0"/>
              <a:t>Azul’s binary distribution of OpenJDK</a:t>
            </a:r>
          </a:p>
          <a:p>
            <a:pPr lvl="1"/>
            <a:r>
              <a:rPr lang="en-GB" dirty="0"/>
              <a:t>Passes all TCK tests</a:t>
            </a:r>
          </a:p>
          <a:p>
            <a:pPr lvl="1"/>
            <a:r>
              <a:rPr lang="en-GB" dirty="0"/>
              <a:t>Multi-platform (Windows, Linux, Mac)</a:t>
            </a:r>
          </a:p>
          <a:p>
            <a:pPr lvl="1"/>
            <a:r>
              <a:rPr lang="en-GB" dirty="0"/>
              <a:t>FREE! </a:t>
            </a:r>
          </a:p>
          <a:p>
            <a:pPr lvl="2"/>
            <a:r>
              <a:rPr lang="en-GB" dirty="0"/>
              <a:t>Happy to sell you support, including older versions</a:t>
            </a:r>
          </a:p>
          <a:p>
            <a:r>
              <a:rPr lang="en-GB" dirty="0"/>
              <a:t>JDK 6, 7, 8 and 9 (Early Access)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0316" y="4077369"/>
            <a:ext cx="5601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www.zulu.org/download</a:t>
            </a:r>
          </a:p>
        </p:txBody>
      </p:sp>
    </p:spTree>
    <p:extLst>
      <p:ext uri="{BB962C8B-B14F-4D97-AF65-F5344CB8AC3E}">
        <p14:creationId xmlns:p14="http://schemas.microsoft.com/office/powerpoint/2010/main" val="35033214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/>
                <a:cs typeface="Consolas"/>
              </a:rPr>
              <a:t>jlink</a:t>
            </a:r>
            <a:r>
              <a:rPr lang="en-GB" dirty="0"/>
              <a:t>: The Java Linker (JEP 282)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2363" y="5410200"/>
            <a:ext cx="401637" cy="304800"/>
          </a:xfrm>
        </p:spPr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23768" y="1751133"/>
            <a:ext cx="989201" cy="52509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476168" y="1903533"/>
            <a:ext cx="989201" cy="52509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628568" y="2055933"/>
            <a:ext cx="989201" cy="52509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780968" y="2208333"/>
            <a:ext cx="989201" cy="52509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933368" y="2360733"/>
            <a:ext cx="989201" cy="52509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085768" y="2513133"/>
            <a:ext cx="989201" cy="52509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2238168" y="2665533"/>
            <a:ext cx="989201" cy="52509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92733" y="2369038"/>
            <a:ext cx="14899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3344" y="1171821"/>
            <a:ext cx="3297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Modular run-time </a:t>
            </a:r>
          </a:p>
          <a:p>
            <a:pPr algn="ctr"/>
            <a:r>
              <a:rPr lang="en-GB" sz="2200" dirty="0"/>
              <a:t>image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101230" y="2020765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95759" y="2490661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89906" y="2497012"/>
            <a:ext cx="2247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54174" y="2496523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36472" y="2484311"/>
            <a:ext cx="0" cy="4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74159" y="2869215"/>
            <a:ext cx="54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smtClean="0"/>
              <a:t>…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79648" y="2905851"/>
            <a:ext cx="78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conf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696807" y="2899992"/>
            <a:ext cx="68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bin</a:t>
            </a:r>
            <a:endParaRPr lang="en-GB" sz="2400" dirty="0"/>
          </a:p>
        </p:txBody>
      </p:sp>
      <p:sp>
        <p:nvSpPr>
          <p:cNvPr id="22" name="Rectangle 21"/>
          <p:cNvSpPr/>
          <p:nvPr/>
        </p:nvSpPr>
        <p:spPr>
          <a:xfrm>
            <a:off x="3884431" y="1793604"/>
            <a:ext cx="6835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 smtClean="0"/>
              <a:t>jlink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1233556" y="3625335"/>
            <a:ext cx="56786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onsolas"/>
                <a:cs typeface="Consolas"/>
              </a:rPr>
              <a:t>$ jlink </a:t>
            </a:r>
            <a:r>
              <a:rPr lang="en-GB" sz="2000" dirty="0" smtClean="0">
                <a:solidFill>
                  <a:srgbClr val="0015D8"/>
                </a:solidFill>
                <a:latin typeface="Consolas"/>
                <a:cs typeface="Consolas"/>
              </a:rPr>
              <a:t>--</a:t>
            </a:r>
            <a:r>
              <a:rPr lang="en-GB" sz="2000" smtClean="0">
                <a:solidFill>
                  <a:srgbClr val="0015D8"/>
                </a:solidFill>
                <a:latin typeface="Consolas"/>
                <a:cs typeface="Consolas"/>
              </a:rPr>
              <a:t>modulepath</a:t>
            </a:r>
            <a:r>
              <a:rPr lang="en-GB" sz="2000" dirty="0" smtClean="0">
                <a:solidFill>
                  <a:srgbClr val="0015D8"/>
                </a:solidFill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$JDKMODS \</a:t>
            </a:r>
          </a:p>
          <a:p>
            <a:r>
              <a:rPr lang="en-GB" sz="2000" dirty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 --addmods java.base –output myimage</a:t>
            </a:r>
          </a:p>
          <a:p>
            <a:endParaRPr lang="en-GB" sz="2000" dirty="0">
              <a:latin typeface="Consolas"/>
              <a:cs typeface="Consolas"/>
            </a:endParaRPr>
          </a:p>
          <a:p>
            <a:r>
              <a:rPr lang="en-GB" sz="2000" dirty="0" smtClean="0">
                <a:latin typeface="Consolas"/>
                <a:cs typeface="Consolas"/>
              </a:rPr>
              <a:t>$ myimage/bin/java –listmods</a:t>
            </a:r>
          </a:p>
          <a:p>
            <a:r>
              <a:rPr lang="en-GB" sz="2000" dirty="0" smtClean="0">
                <a:latin typeface="Consolas"/>
                <a:cs typeface="Consolas"/>
              </a:rPr>
              <a:t>java.base@9.0 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924651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1" y="1693957"/>
            <a:ext cx="8903970" cy="1225021"/>
          </a:xfrm>
        </p:spPr>
        <p:txBody>
          <a:bodyPr/>
          <a:lstStyle/>
          <a:p>
            <a:r>
              <a:rPr lang="en-US" sz="4400" dirty="0" smtClean="0"/>
              <a:t>Questions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Simon Ritter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Deputy CTO, Azul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A0E7BE9-4277-B548-A872-0DB9320F3CA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920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/>
                <a:cs typeface="Consolas"/>
              </a:rPr>
              <a:t>jlink</a:t>
            </a:r>
            <a:r>
              <a:rPr lang="en-GB" dirty="0"/>
              <a:t>: The Java Linker (JEP 282)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636" y="1488316"/>
            <a:ext cx="763261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onsolas"/>
                <a:cs typeface="Consolas"/>
              </a:rPr>
              <a:t>$ jlink --modulepath $JDKMODS:$MYMODS \</a:t>
            </a:r>
          </a:p>
          <a:p>
            <a:r>
              <a:rPr lang="en-GB" sz="2000" dirty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 --addmods </a:t>
            </a:r>
            <a:r>
              <a:rPr lang="en-GB" sz="2000" dirty="0" smtClean="0">
                <a:solidFill>
                  <a:srgbClr val="0015D8"/>
                </a:solidFill>
                <a:latin typeface="Consolas"/>
                <a:cs typeface="Consolas"/>
              </a:rPr>
              <a:t>com.azul.app</a:t>
            </a:r>
            <a:r>
              <a:rPr lang="en-GB" sz="2000" dirty="0" smtClean="0">
                <a:latin typeface="Consolas"/>
                <a:cs typeface="Consolas"/>
              </a:rPr>
              <a:t> –output myimage</a:t>
            </a:r>
          </a:p>
          <a:p>
            <a:endParaRPr lang="en-GB" sz="2000" dirty="0">
              <a:latin typeface="Consolas"/>
              <a:cs typeface="Consolas"/>
            </a:endParaRPr>
          </a:p>
          <a:p>
            <a:r>
              <a:rPr lang="en-GB" sz="2000" dirty="0" smtClean="0">
                <a:latin typeface="Consolas"/>
                <a:cs typeface="Consolas"/>
              </a:rPr>
              <a:t>$ myimage/bin/java –listmods</a:t>
            </a:r>
          </a:p>
          <a:p>
            <a:r>
              <a:rPr lang="en-GB" sz="2000" dirty="0" smtClean="0">
                <a:latin typeface="Consolas"/>
                <a:cs typeface="Consolas"/>
              </a:rPr>
              <a:t>java.base@9.0</a:t>
            </a:r>
          </a:p>
          <a:p>
            <a:r>
              <a:rPr lang="en-GB" sz="2000" dirty="0" smtClean="0">
                <a:latin typeface="Consolas"/>
                <a:cs typeface="Consolas"/>
              </a:rPr>
              <a:t>java.logging@9.0</a:t>
            </a:r>
          </a:p>
          <a:p>
            <a:r>
              <a:rPr lang="en-US" sz="2000" dirty="0" smtClean="0">
                <a:latin typeface="Consolas"/>
                <a:cs typeface="Consolas"/>
              </a:rPr>
              <a:t>java.sql@9.0</a:t>
            </a:r>
          </a:p>
          <a:p>
            <a:r>
              <a:rPr lang="en-US" sz="2000" dirty="0" smtClean="0">
                <a:latin typeface="Consolas"/>
                <a:cs typeface="Consolas"/>
              </a:rPr>
              <a:t>java.xml@9.0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com.azul.app@1.0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com.azul.zoop@1.0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com.azul.zeta@1.0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5385" y="3045761"/>
            <a:ext cx="42330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Version numbering for</a:t>
            </a:r>
          </a:p>
          <a:p>
            <a:pPr algn="ctr"/>
            <a:r>
              <a:rPr lang="en-GB" sz="2400" dirty="0"/>
              <a:t>information purposes only</a:t>
            </a:r>
          </a:p>
          <a:p>
            <a:pPr algn="ctr"/>
            <a:r>
              <a:rPr lang="en-GB" sz="2000" dirty="0"/>
              <a:t>“It is not a goal of the module system to solve the version-selection problem”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2738241" y="2910418"/>
            <a:ext cx="2037144" cy="1012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135087" y="3333750"/>
            <a:ext cx="1640298" cy="58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 flipV="1">
            <a:off x="2579503" y="3518958"/>
            <a:ext cx="2195882" cy="403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76809" y="3846637"/>
            <a:ext cx="2158890" cy="29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3148315" y="3922925"/>
            <a:ext cx="1627070" cy="23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3267369" y="3922925"/>
            <a:ext cx="1508016" cy="508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3254141" y="3922925"/>
            <a:ext cx="1521244" cy="83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4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301624"/>
            <a:ext cx="8553111" cy="780228"/>
          </a:xfrm>
        </p:spPr>
        <p:txBody>
          <a:bodyPr/>
          <a:lstStyle/>
          <a:p>
            <a:r>
              <a:rPr lang="en-GB" sz="3300" dirty="0"/>
              <a:t>Factory Methods For Collections (JEP 269)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6092" y="1257533"/>
            <a:ext cx="8259184" cy="1309204"/>
          </a:xfrm>
        </p:spPr>
        <p:txBody>
          <a:bodyPr/>
          <a:lstStyle/>
          <a:p>
            <a:r>
              <a:rPr lang="en-GB" dirty="0"/>
              <a:t>Static factory methods on </a:t>
            </a:r>
            <a:r>
              <a:rPr lang="en-GB" dirty="0">
                <a:latin typeface="Consolas"/>
                <a:cs typeface="Consolas"/>
              </a:rPr>
              <a:t>List</a:t>
            </a:r>
            <a:r>
              <a:rPr lang="en-GB" dirty="0"/>
              <a:t>, </a:t>
            </a:r>
            <a:r>
              <a:rPr lang="en-GB" dirty="0">
                <a:latin typeface="Consolas"/>
                <a:cs typeface="Consolas"/>
              </a:rPr>
              <a:t>Set</a:t>
            </a:r>
            <a:r>
              <a:rPr lang="en-GB" dirty="0"/>
              <a:t> and </a:t>
            </a:r>
            <a:r>
              <a:rPr lang="en-GB" dirty="0">
                <a:latin typeface="Consolas"/>
                <a:cs typeface="Consolas"/>
              </a:rPr>
              <a:t>Map</a:t>
            </a:r>
            <a:r>
              <a:rPr lang="en-GB" dirty="0"/>
              <a:t> interfaces</a:t>
            </a:r>
          </a:p>
          <a:p>
            <a:pPr lvl="1"/>
            <a:r>
              <a:rPr lang="en-GB" dirty="0"/>
              <a:t>Create compact, immutable instances</a:t>
            </a:r>
          </a:p>
          <a:p>
            <a:pPr lvl="1"/>
            <a:r>
              <a:rPr lang="en-GB" dirty="0"/>
              <a:t>0 to 10 element overloaded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3894" y="2813992"/>
            <a:ext cx="5387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Set&lt;String&gt; set = new HashSet&lt;&gt;();</a:t>
            </a:r>
          </a:p>
          <a:p>
            <a:r>
              <a:rPr lang="en-GB" dirty="0">
                <a:latin typeface="Consolas"/>
                <a:cs typeface="Consolas"/>
              </a:rPr>
              <a:t>set.add("a");</a:t>
            </a:r>
          </a:p>
          <a:p>
            <a:r>
              <a:rPr lang="en-GB" dirty="0">
                <a:latin typeface="Consolas"/>
                <a:cs typeface="Consolas"/>
              </a:rPr>
              <a:t>set.add("b");</a:t>
            </a:r>
          </a:p>
          <a:p>
            <a:r>
              <a:rPr lang="en-GB" dirty="0">
                <a:latin typeface="Consolas"/>
                <a:cs typeface="Consolas"/>
              </a:rPr>
              <a:t>set.add("c");</a:t>
            </a:r>
          </a:p>
          <a:p>
            <a:r>
              <a:rPr lang="en-GB" dirty="0">
                <a:latin typeface="Consolas"/>
                <a:cs typeface="Consolas"/>
              </a:rPr>
              <a:t>set = Collections.unmodifiableSet(set);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8944" y="4611255"/>
            <a:ext cx="5666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nsolas"/>
                <a:cs typeface="Consolas"/>
              </a:rPr>
              <a:t>Set&lt;String&gt; set = Set.of("a", "b", "c");</a:t>
            </a:r>
            <a:endParaRPr lang="en-GB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06002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Enhancements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6092" y="1257533"/>
            <a:ext cx="8529916" cy="3835296"/>
          </a:xfrm>
        </p:spPr>
        <p:txBody>
          <a:bodyPr/>
          <a:lstStyle/>
          <a:p>
            <a:r>
              <a:rPr lang="en-GB" dirty="0">
                <a:latin typeface="Consolas"/>
                <a:cs typeface="Consolas"/>
              </a:rPr>
              <a:t>dropWhile()/takeWhile()</a:t>
            </a:r>
          </a:p>
          <a:p>
            <a:pPr lvl="1"/>
            <a:r>
              <a:rPr lang="en-GB" dirty="0"/>
              <a:t>Like </a:t>
            </a:r>
            <a:r>
              <a:rPr lang="en-GB" dirty="0">
                <a:latin typeface="Consolas"/>
                <a:cs typeface="Consolas"/>
              </a:rPr>
              <a:t>skip/limit</a:t>
            </a:r>
            <a:r>
              <a:rPr lang="en-GB" dirty="0"/>
              <a:t> but uses </a:t>
            </a:r>
            <a:r>
              <a:rPr lang="en-GB" dirty="0">
                <a:latin typeface="Consolas"/>
                <a:cs typeface="Consolas"/>
              </a:rPr>
              <a:t>Predicate</a:t>
            </a:r>
            <a:r>
              <a:rPr lang="en-GB" dirty="0"/>
              <a:t> rather than number</a:t>
            </a:r>
          </a:p>
          <a:p>
            <a:r>
              <a:rPr lang="en-GB" dirty="0"/>
              <a:t>Improved </a:t>
            </a:r>
            <a:r>
              <a:rPr lang="en-GB" dirty="0">
                <a:latin typeface="Consolas"/>
                <a:cs typeface="Consolas"/>
              </a:rPr>
              <a:t>iterate</a:t>
            </a:r>
          </a:p>
          <a:p>
            <a:pPr lvl="1"/>
            <a:r>
              <a:rPr lang="en-GB" dirty="0"/>
              <a:t>Enables a stream to be more like a </a:t>
            </a:r>
            <a:r>
              <a:rPr lang="en-GB" dirty="0">
                <a:latin typeface="Consolas"/>
                <a:cs typeface="Consolas"/>
              </a:rPr>
              <a:t>for</a:t>
            </a:r>
            <a:r>
              <a:rPr lang="en-GB" dirty="0"/>
              <a:t> loop</a:t>
            </a:r>
          </a:p>
          <a:p>
            <a:r>
              <a:rPr lang="en-GB" dirty="0"/>
              <a:t>Parallel </a:t>
            </a:r>
            <a:r>
              <a:rPr lang="en-GB" dirty="0">
                <a:latin typeface="Consolas"/>
                <a:cs typeface="Consolas"/>
              </a:rPr>
              <a:t>Files.lines()</a:t>
            </a:r>
          </a:p>
          <a:p>
            <a:pPr lvl="1"/>
            <a:r>
              <a:rPr lang="en-GB" dirty="0"/>
              <a:t>Memory mapped, divided on line break boundary</a:t>
            </a:r>
          </a:p>
          <a:p>
            <a:r>
              <a:rPr lang="en-GB" dirty="0"/>
              <a:t>Stream from </a:t>
            </a:r>
            <a:r>
              <a:rPr lang="en-GB" dirty="0">
                <a:latin typeface="Consolas"/>
                <a:cs typeface="Consolas"/>
              </a:rPr>
              <a:t>Optional</a:t>
            </a:r>
          </a:p>
          <a:p>
            <a:pPr lvl="1"/>
            <a:r>
              <a:rPr lang="en-GB" dirty="0"/>
              <a:t>Stream of zero or one elements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235" y="147961"/>
            <a:ext cx="1542618" cy="1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93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Multi-Release Jar Files (JEP 238)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Multiple Java release-specific class files in a single archive </a:t>
            </a:r>
          </a:p>
          <a:p>
            <a:r>
              <a:rPr lang="en-GB" dirty="0"/>
              <a:t>Enhance </a:t>
            </a:r>
            <a:r>
              <a:rPr lang="en-GB" dirty="0">
                <a:latin typeface="Consolas"/>
                <a:cs typeface="Consolas"/>
              </a:rPr>
              <a:t>jar</a:t>
            </a:r>
            <a:r>
              <a:rPr lang="en-GB" dirty="0"/>
              <a:t> tool to create multi-release files</a:t>
            </a:r>
          </a:p>
          <a:p>
            <a:r>
              <a:rPr lang="en-GB" dirty="0"/>
              <a:t>Support multi-release jar files in the </a:t>
            </a:r>
            <a:r>
              <a:rPr lang="en-GB"/>
              <a:t>JRE</a:t>
            </a:r>
            <a:endParaRPr lang="en-GB" dirty="0"/>
          </a:p>
          <a:p>
            <a:pPr lvl="1"/>
            <a:r>
              <a:rPr lang="en-GB" dirty="0"/>
              <a:t>Classloaders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JarFile</a:t>
            </a:r>
            <a:r>
              <a:rPr lang="en-GB" dirty="0"/>
              <a:t> API</a:t>
            </a:r>
          </a:p>
          <a:p>
            <a:r>
              <a:rPr lang="en-GB" dirty="0"/>
              <a:t>Enhance other tools</a:t>
            </a:r>
          </a:p>
          <a:p>
            <a:pPr lvl="1"/>
            <a:r>
              <a:rPr lang="en-GB" dirty="0">
                <a:latin typeface="Consolas"/>
                <a:cs typeface="Consolas"/>
              </a:rPr>
              <a:t>javac</a:t>
            </a:r>
            <a:r>
              <a:rPr lang="en-GB" dirty="0"/>
              <a:t>, </a:t>
            </a:r>
            <a:r>
              <a:rPr lang="en-GB" dirty="0">
                <a:latin typeface="Consolas"/>
                <a:cs typeface="Consolas"/>
              </a:rPr>
              <a:t>javap</a:t>
            </a:r>
            <a:r>
              <a:rPr lang="en-GB" dirty="0"/>
              <a:t>, </a:t>
            </a:r>
            <a:r>
              <a:rPr lang="en-GB" dirty="0">
                <a:latin typeface="Consolas"/>
                <a:cs typeface="Consolas"/>
              </a:rPr>
              <a:t>jdeps</a:t>
            </a:r>
            <a:r>
              <a:rPr lang="en-GB" dirty="0"/>
              <a:t>, etc.</a:t>
            </a:r>
          </a:p>
          <a:p>
            <a:r>
              <a:rPr lang="en-GB" dirty="0"/>
              <a:t>Also, modular jar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3" y="2515339"/>
            <a:ext cx="1819799" cy="18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11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REPL: jshell (JEP 222)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6092" y="1257533"/>
            <a:ext cx="8259184" cy="961884"/>
          </a:xfrm>
        </p:spPr>
        <p:txBody>
          <a:bodyPr/>
          <a:lstStyle/>
          <a:p>
            <a:r>
              <a:rPr lang="en-GB" dirty="0"/>
              <a:t>Read-Eval-Print Loop</a:t>
            </a:r>
          </a:p>
          <a:p>
            <a:pPr lvl="1"/>
            <a:r>
              <a:rPr lang="en-GB" dirty="0"/>
              <a:t>Simple prototyping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46AF1B-97A3-BC4D-90DC-3281A1E4302C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 descr="Screen Shot 2017-02-12 at 14.29.11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845" y="2143613"/>
            <a:ext cx="4526876" cy="32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139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zulTemplateFINAL">
  <a:themeElements>
    <a:clrScheme name="Custom 3">
      <a:dk1>
        <a:sysClr val="windowText" lastClr="000000"/>
      </a:dk1>
      <a:lt1>
        <a:sysClr val="window" lastClr="FFFFFF"/>
      </a:lt1>
      <a:dk2>
        <a:srgbClr val="767676"/>
      </a:dk2>
      <a:lt2>
        <a:srgbClr val="EFEFEF"/>
      </a:lt2>
      <a:accent1>
        <a:srgbClr val="ED850E"/>
      </a:accent1>
      <a:accent2>
        <a:srgbClr val="2137FF"/>
      </a:accent2>
      <a:accent3>
        <a:srgbClr val="2B2FB4"/>
      </a:accent3>
      <a:accent4>
        <a:srgbClr val="6C6C6C"/>
      </a:accent4>
      <a:accent5>
        <a:srgbClr val="FC0006"/>
      </a:accent5>
      <a:accent6>
        <a:srgbClr val="86DC33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11644</TotalTime>
  <Words>1884</Words>
  <Application>Microsoft Macintosh PowerPoint</Application>
  <PresentationFormat>On-screen Show (16:10)</PresentationFormat>
  <Paragraphs>366</Paragraphs>
  <Slides>40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AzulTemplateFINAL</vt:lpstr>
      <vt:lpstr>55 New Features In JDK 9</vt:lpstr>
      <vt:lpstr>PowerPoint Presentation</vt:lpstr>
      <vt:lpstr>Modularity/Jigsaw</vt:lpstr>
      <vt:lpstr>jlink: The Java Linker (JEP 282)</vt:lpstr>
      <vt:lpstr>jlink: The Java Linker (JEP 282)</vt:lpstr>
      <vt:lpstr>Factory Methods For Collections (JEP 269)</vt:lpstr>
      <vt:lpstr>Stream Enhancements</vt:lpstr>
      <vt:lpstr>Multi-Release Jar Files (JEP 238)</vt:lpstr>
      <vt:lpstr>REPL: jshell (JEP 222)</vt:lpstr>
      <vt:lpstr>Concurrency Updates (JEP 266)</vt:lpstr>
      <vt:lpstr>Concurrency Updates (JEP 266)</vt:lpstr>
      <vt:lpstr>Enhanced Deprecation (JEP 277)</vt:lpstr>
      <vt:lpstr>Milling Project Coin (JEP 213)</vt:lpstr>
      <vt:lpstr>PowerPoint Presentation</vt:lpstr>
      <vt:lpstr>Updating To Relevant Standards</vt:lpstr>
      <vt:lpstr>Smaller Features</vt:lpstr>
      <vt:lpstr>PowerPoint Presentation</vt:lpstr>
      <vt:lpstr>Default Collector: G1 (JEP 248) </vt:lpstr>
      <vt:lpstr>Better String Performance</vt:lpstr>
      <vt:lpstr>Marlin Graphics Renderer (JEP 265) </vt:lpstr>
      <vt:lpstr>Smaller Features</vt:lpstr>
      <vt:lpstr>Smaller Features</vt:lpstr>
      <vt:lpstr>PowerPoint Presentation</vt:lpstr>
      <vt:lpstr>Spin-Wait Hints (JEP 285)</vt:lpstr>
      <vt:lpstr>Variable Handles (JEP 193)</vt:lpstr>
      <vt:lpstr>Enhanced Method Handles (JEP 274) </vt:lpstr>
      <vt:lpstr>Smaller Features</vt:lpstr>
      <vt:lpstr>PowerPoint Presentation</vt:lpstr>
      <vt:lpstr>New Version String Format (JEP 223) </vt:lpstr>
      <vt:lpstr>JDK/JRE File Structure (JEP 220)</vt:lpstr>
      <vt:lpstr>Smaller Features</vt:lpstr>
      <vt:lpstr>General Clean Up</vt:lpstr>
      <vt:lpstr>Removed From JDK 9</vt:lpstr>
      <vt:lpstr>Removed From JDK 9</vt:lpstr>
      <vt:lpstr>Removed GC Options (JEP 214)</vt:lpstr>
      <vt:lpstr>Incubator Modules (JEP 11)</vt:lpstr>
      <vt:lpstr>PowerPoint Presentation</vt:lpstr>
      <vt:lpstr>JDK 9</vt:lpstr>
      <vt:lpstr>Zulu Java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Schuetze</dc:creator>
  <cp:lastModifiedBy>Simon Ritter</cp:lastModifiedBy>
  <cp:revision>138</cp:revision>
  <dcterms:created xsi:type="dcterms:W3CDTF">2015-11-06T15:43:56Z</dcterms:created>
  <dcterms:modified xsi:type="dcterms:W3CDTF">2017-02-27T17:07:26Z</dcterms:modified>
</cp:coreProperties>
</file>