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59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50000"/>
  </p:normalViewPr>
  <p:slideViewPr>
    <p:cSldViewPr snapToGrid="0" snapToObjects="1">
      <p:cViewPr varScale="1">
        <p:scale>
          <a:sx n="60" d="100"/>
          <a:sy n="6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046E9-D2EB-2341-8FF6-96B273D9DD4E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DA337-CD21-8C47-9235-715AFA8AA6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Efficacement</a:t>
            </a:r>
            <a:r>
              <a:rPr lang="fr-FR" baseline="0" dirty="0" smtClean="0"/>
              <a:t> = en parallèle et </a:t>
            </a:r>
            <a:r>
              <a:rPr lang="fr-FR" baseline="0" smtClean="0"/>
              <a:t>en pipeline</a:t>
            </a:r>
            <a:endParaRPr lang="fr-FR" baseline="0" dirty="0" smtClean="0"/>
          </a:p>
          <a:p>
            <a:r>
              <a:rPr lang="fr-FR" baseline="0" dirty="0" smtClean="0"/>
              <a:t>Approche fonctionnelle</a:t>
            </a:r>
          </a:p>
          <a:p>
            <a:r>
              <a:rPr lang="fr-FR" baseline="0" dirty="0" smtClean="0"/>
              <a:t>Exploite les </a:t>
            </a:r>
            <a:r>
              <a:rPr lang="fr-FR" baseline="0" dirty="0" err="1" smtClean="0"/>
              <a:t>lambdas</a:t>
            </a:r>
            <a:endParaRPr lang="fr-FR" baseline="0" dirty="0" smtClean="0"/>
          </a:p>
          <a:p>
            <a:r>
              <a:rPr lang="fr-FR" baseline="0" dirty="0" smtClean="0"/>
              <a:t>Un Stream ne doit pas modifier pas les données</a:t>
            </a:r>
          </a:p>
          <a:p>
            <a:r>
              <a:rPr lang="fr-FR" baseline="0" dirty="0" smtClean="0"/>
              <a:t>La méthode .</a:t>
            </a:r>
            <a:r>
              <a:rPr lang="fr-FR" baseline="0" dirty="0" err="1" smtClean="0"/>
              <a:t>stream</a:t>
            </a:r>
            <a:r>
              <a:rPr lang="fr-FR" baseline="0" dirty="0" smtClean="0"/>
              <a:t>() est une default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 de l’interface Collection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DA337-CD21-8C47-9235-715AFA8AA6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63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Pipeline</a:t>
            </a:r>
            <a:r>
              <a:rPr lang="fr-FR" baseline="0" dirty="0" smtClean="0"/>
              <a:t> assimilé aux | linux</a:t>
            </a:r>
            <a:br>
              <a:rPr lang="fr-FR" baseline="0" dirty="0" smtClean="0"/>
            </a:br>
            <a:r>
              <a:rPr lang="fr-FR" baseline="0" dirty="0" smtClean="0"/>
              <a:t>Stream consommé = </a:t>
            </a:r>
            <a:r>
              <a:rPr lang="fr-FR" baseline="0" dirty="0" err="1" smtClean="0"/>
              <a:t>stream</a:t>
            </a:r>
            <a:r>
              <a:rPr lang="fr-FR" baseline="0" dirty="0" smtClean="0"/>
              <a:t> non réutilisable</a:t>
            </a:r>
          </a:p>
          <a:p>
            <a:r>
              <a:rPr lang="fr-FR" baseline="0" dirty="0" err="1" smtClean="0"/>
              <a:t>Statefull</a:t>
            </a:r>
            <a:r>
              <a:rPr lang="fr-FR" baseline="0" dirty="0" smtClean="0"/>
              <a:t> : nécessite de connaître l’ensemble des éléments du </a:t>
            </a:r>
            <a:r>
              <a:rPr lang="fr-FR" baseline="0" dirty="0" err="1" smtClean="0"/>
              <a:t>stream</a:t>
            </a:r>
            <a:r>
              <a:rPr lang="fr-FR" baseline="0" dirty="0" smtClean="0"/>
              <a:t> pour calculer le résultat (ex: distinct)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DA337-CD21-8C47-9235-715AFA8AA6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24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accumulator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BiFunction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crée un nouveau résultat partiel à partir de deux résultats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partiels</a:t>
            </a:r>
          </a:p>
          <a:p>
            <a:pPr marL="171450" indent="-171450">
              <a:buFont typeface="Arial" charset="0"/>
              <a:buChar char="•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Implémentation Java 8 alternative 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FR" b="1" dirty="0" err="1" smtClean="0">
                <a:solidFill>
                  <a:srgbClr val="660E7A"/>
                </a:solidFill>
              </a:rPr>
              <a:t>clients</a:t>
            </a:r>
            <a:r>
              <a:rPr lang="fr-FR" dirty="0" err="1" smtClean="0"/>
              <a:t>.stream</a:t>
            </a:r>
            <a:r>
              <a:rPr lang="fr-FR" dirty="0" smtClean="0"/>
              <a:t>()</a:t>
            </a:r>
            <a:br>
              <a:rPr lang="fr-FR" dirty="0" smtClean="0"/>
            </a:br>
            <a:r>
              <a:rPr lang="fr-FR" dirty="0" smtClean="0"/>
              <a:t>        .max((c1, c2) -&gt;</a:t>
            </a:r>
            <a:r>
              <a:rPr lang="fr-FR" dirty="0" err="1" smtClean="0"/>
              <a:t>Integer.</a:t>
            </a:r>
            <a:r>
              <a:rPr lang="fr-FR" i="1" dirty="0" err="1" smtClean="0"/>
              <a:t>valueOf</a:t>
            </a:r>
            <a:r>
              <a:rPr lang="fr-FR" dirty="0" smtClean="0"/>
              <a:t>(c1.getAge()) </a:t>
            </a:r>
            <a:br>
              <a:rPr lang="fr-FR" dirty="0" smtClean="0"/>
            </a:br>
            <a:r>
              <a:rPr lang="fr-FR" dirty="0" smtClean="0"/>
              <a:t>					   .</a:t>
            </a:r>
            <a:r>
              <a:rPr lang="fr-FR" dirty="0" err="1" smtClean="0"/>
              <a:t>compareTo</a:t>
            </a:r>
            <a:r>
              <a:rPr lang="fr-FR" dirty="0" smtClean="0"/>
              <a:t>(c2.getAge()))</a:t>
            </a:r>
            <a:br>
              <a:rPr lang="fr-FR" dirty="0" smtClean="0"/>
            </a:br>
            <a:r>
              <a:rPr lang="fr-FR" dirty="0" smtClean="0"/>
              <a:t>        .</a:t>
            </a:r>
            <a:r>
              <a:rPr lang="fr-FR" dirty="0" err="1" smtClean="0"/>
              <a:t>ifPresent</a:t>
            </a:r>
            <a:r>
              <a:rPr lang="fr-FR" dirty="0" smtClean="0"/>
              <a:t>(</a:t>
            </a:r>
            <a:r>
              <a:rPr lang="fr-FR" dirty="0" err="1" smtClean="0"/>
              <a:t>System.</a:t>
            </a:r>
            <a:r>
              <a:rPr lang="fr-FR" b="1" i="1" dirty="0" err="1" smtClean="0">
                <a:solidFill>
                  <a:srgbClr val="660E7A"/>
                </a:solidFill>
              </a:rPr>
              <a:t>out</a:t>
            </a:r>
            <a:r>
              <a:rPr lang="fr-FR" dirty="0" smtClean="0"/>
              <a:t>::</a:t>
            </a:r>
            <a:r>
              <a:rPr lang="fr-FR" dirty="0" err="1" smtClean="0"/>
              <a:t>println</a:t>
            </a:r>
            <a:r>
              <a:rPr lang="fr-FR" dirty="0" smtClean="0"/>
              <a:t>);</a:t>
            </a:r>
          </a:p>
          <a:p>
            <a:pPr marL="171450" indent="-171450">
              <a:buFont typeface="Arial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DA337-CD21-8C47-9235-715AFA8AA6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84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Caractéristiques d’un</a:t>
            </a:r>
            <a:r>
              <a:rPr lang="fr-FR" baseline="0" dirty="0" smtClean="0"/>
              <a:t> Stream : ORDERED, DISCTINCT, SIZED, SORTED </a:t>
            </a:r>
            <a:r>
              <a:rPr lang="is-IS" baseline="0" dirty="0" smtClean="0"/>
              <a:t>…</a:t>
            </a:r>
            <a:br>
              <a:rPr lang="is-IS" baseline="0" dirty="0" smtClean="0"/>
            </a:br>
            <a:r>
              <a:rPr lang="is-IS" baseline="0" dirty="0" smtClean="0"/>
              <a:t>Exemples :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Les méthodes</a:t>
            </a:r>
            <a:r>
              <a:rPr lang="is-IS" baseline="0" dirty="0" smtClean="0"/>
              <a:t> filter et limit mettent SIZED à 0</a:t>
            </a:r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La</a:t>
            </a:r>
            <a:r>
              <a:rPr lang="fr-FR" baseline="0" dirty="0" smtClean="0"/>
              <a:t> méthode distinct met DISTINCT à 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DA337-CD21-8C47-9235-715AFA8AA65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17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zeroturnaround.com/rebellabs/java-8-streams-cheat-sheet/" TargetMode="External"/><Relationship Id="rId4" Type="http://schemas.openxmlformats.org/officeDocument/2006/relationships/hyperlink" Target="http://blog.ippon.fr/2014/03/17/api-stream-une-nouvelle-facon-de-gerer-les-collections-en-java-8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paumard.org/2014/04/16/java-8-streams-et-collector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1702788"/>
            <a:ext cx="7766936" cy="1646302"/>
          </a:xfrm>
        </p:spPr>
        <p:txBody>
          <a:bodyPr/>
          <a:lstStyle/>
          <a:p>
            <a:pPr algn="ctr"/>
            <a:r>
              <a:rPr lang="fr-FR" dirty="0" smtClean="0"/>
              <a:t>Les </a:t>
            </a:r>
            <a:r>
              <a:rPr lang="fr-FR" dirty="0" err="1" smtClean="0"/>
              <a:t>Streams</a:t>
            </a:r>
            <a:r>
              <a:rPr lang="fr-FR" dirty="0" smtClean="0"/>
              <a:t> Java 8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3349087"/>
            <a:ext cx="7766936" cy="1096899"/>
          </a:xfrm>
        </p:spPr>
        <p:txBody>
          <a:bodyPr/>
          <a:lstStyle/>
          <a:p>
            <a:pPr algn="ctr"/>
            <a:r>
              <a:rPr lang="fr-FR" b="1" dirty="0" smtClean="0"/>
              <a:t>Des boucles java 7 aux </a:t>
            </a:r>
            <a:r>
              <a:rPr lang="fr-FR" b="1" dirty="0" err="1" smtClean="0"/>
              <a:t>Streams</a:t>
            </a:r>
            <a:r>
              <a:rPr lang="fr-FR" b="1" dirty="0" smtClean="0"/>
              <a:t> Java 8, par l’exemple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7334" y="304802"/>
            <a:ext cx="8596668" cy="818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77333" y="1607133"/>
            <a:ext cx="9862330" cy="493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Parallélisation</a:t>
            </a:r>
            <a:r>
              <a:rPr lang="fr-FR" dirty="0" smtClean="0"/>
              <a:t> de </a:t>
            </a:r>
            <a:r>
              <a:rPr lang="fr-FR" dirty="0" err="1" smtClean="0"/>
              <a:t>stream</a:t>
            </a:r>
            <a:r>
              <a:rPr lang="fr-FR" dirty="0" smtClean="0"/>
              <a:t> avec la méthode </a:t>
            </a:r>
            <a:r>
              <a:rPr lang="fr-FR" b="1" dirty="0" err="1"/>
              <a:t>parallelStream</a:t>
            </a:r>
            <a:r>
              <a:rPr lang="fr-FR" b="1" dirty="0" smtClean="0"/>
              <a:t>()</a:t>
            </a:r>
          </a:p>
          <a:p>
            <a:r>
              <a:rPr lang="fr-FR" dirty="0" smtClean="0"/>
              <a:t>Rôle du </a:t>
            </a:r>
            <a:r>
              <a:rPr lang="fr-FR" b="1" dirty="0" err="1" smtClean="0"/>
              <a:t>Spliterator</a:t>
            </a:r>
            <a:r>
              <a:rPr lang="fr-FR" dirty="0" smtClean="0"/>
              <a:t> dans la construction d’un Stream</a:t>
            </a:r>
          </a:p>
          <a:p>
            <a:r>
              <a:rPr lang="fr-FR" dirty="0" smtClean="0"/>
              <a:t>Changement des </a:t>
            </a:r>
            <a:r>
              <a:rPr lang="fr-FR" b="1" dirty="0" smtClean="0"/>
              <a:t>caractéristiques</a:t>
            </a:r>
            <a:r>
              <a:rPr lang="fr-FR" dirty="0" smtClean="0"/>
              <a:t> d’un Stream en fonction des opérations</a:t>
            </a:r>
          </a:p>
          <a:p>
            <a:r>
              <a:rPr lang="fr-FR" dirty="0" smtClean="0"/>
              <a:t>Différences entre les Stream </a:t>
            </a:r>
            <a:r>
              <a:rPr lang="fr-FR" b="1" dirty="0" err="1" smtClean="0"/>
              <a:t>stateful</a:t>
            </a:r>
            <a:r>
              <a:rPr lang="fr-FR" dirty="0" smtClean="0"/>
              <a:t> et </a:t>
            </a:r>
            <a:r>
              <a:rPr lang="fr-FR" b="1" dirty="0" err="1" smtClean="0"/>
              <a:t>stateless</a:t>
            </a:r>
            <a:endParaRPr lang="fr-FR" b="1" dirty="0" smtClean="0"/>
          </a:p>
          <a:p>
            <a:r>
              <a:rPr lang="fr-FR" dirty="0" smtClean="0"/>
              <a:t>Calculs en une passe avec </a:t>
            </a:r>
            <a:r>
              <a:rPr lang="fr-FR" b="1" dirty="0" err="1" smtClean="0"/>
              <a:t>IntSummaryStatistics</a:t>
            </a:r>
            <a:r>
              <a:rPr lang="fr-FR" dirty="0" smtClean="0"/>
              <a:t> et </a:t>
            </a:r>
            <a:r>
              <a:rPr lang="fr-FR" b="1" dirty="0" err="1" smtClean="0"/>
              <a:t>DoubleSummaryStatistics</a:t>
            </a:r>
            <a:endParaRPr lang="fr-FR" b="1" dirty="0" smtClean="0"/>
          </a:p>
          <a:p>
            <a:r>
              <a:rPr lang="fr-FR" dirty="0" err="1" smtClean="0"/>
              <a:t>Streams</a:t>
            </a:r>
            <a:r>
              <a:rPr lang="fr-FR" dirty="0" smtClean="0"/>
              <a:t> spécialisés pour </a:t>
            </a:r>
            <a:r>
              <a:rPr lang="fr-FR" dirty="0"/>
              <a:t>les </a:t>
            </a:r>
            <a:r>
              <a:rPr lang="fr-FR" dirty="0" smtClean="0"/>
              <a:t>numériques: </a:t>
            </a:r>
            <a:r>
              <a:rPr lang="fr-FR" b="1" dirty="0" err="1" smtClean="0"/>
              <a:t>IntStream</a:t>
            </a:r>
            <a:r>
              <a:rPr lang="fr-FR" dirty="0" smtClean="0"/>
              <a:t>, </a:t>
            </a:r>
            <a:r>
              <a:rPr lang="fr-FR" b="1" dirty="0" err="1" smtClean="0"/>
              <a:t>LongStream</a:t>
            </a:r>
            <a:r>
              <a:rPr lang="fr-FR" dirty="0" smtClean="0"/>
              <a:t> et </a:t>
            </a:r>
            <a:r>
              <a:rPr lang="fr-FR" b="1" dirty="0" err="1" smtClean="0"/>
              <a:t>DoubleStream</a:t>
            </a:r>
            <a:endParaRPr lang="fr-FR" b="1" dirty="0" smtClean="0"/>
          </a:p>
          <a:p>
            <a:r>
              <a:rPr lang="fr-FR" dirty="0" smtClean="0"/>
              <a:t>Les </a:t>
            </a:r>
            <a:r>
              <a:rPr lang="fr-FR" dirty="0" err="1" smtClean="0"/>
              <a:t>Streams</a:t>
            </a:r>
            <a:r>
              <a:rPr lang="fr-FR" dirty="0" smtClean="0"/>
              <a:t> </a:t>
            </a:r>
            <a:r>
              <a:rPr lang="fr-FR" b="1" dirty="0" smtClean="0"/>
              <a:t>infinis</a:t>
            </a:r>
            <a:r>
              <a:rPr lang="fr-FR" dirty="0" smtClean="0"/>
              <a:t> et les opérations </a:t>
            </a:r>
            <a:r>
              <a:rPr lang="fr-FR" dirty="0" err="1" smtClean="0"/>
              <a:t>stoppantes</a:t>
            </a:r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 err="1" smtClean="0"/>
              <a:t>Streams</a:t>
            </a:r>
            <a:r>
              <a:rPr lang="fr-FR" dirty="0" smtClean="0"/>
              <a:t> </a:t>
            </a:r>
            <a:r>
              <a:rPr lang="fr-FR" b="1" dirty="0" err="1" smtClean="0"/>
              <a:t>Builder</a:t>
            </a:r>
            <a:endParaRPr lang="fr-FR" b="1" dirty="0" smtClean="0"/>
          </a:p>
          <a:p>
            <a:r>
              <a:rPr lang="fr-FR" dirty="0" smtClean="0"/>
              <a:t>La mise à plat de </a:t>
            </a:r>
            <a:r>
              <a:rPr lang="fr-FR" dirty="0" err="1" smtClean="0"/>
              <a:t>Streams</a:t>
            </a:r>
            <a:r>
              <a:rPr lang="fr-FR" dirty="0" smtClean="0"/>
              <a:t> avec </a:t>
            </a:r>
            <a:r>
              <a:rPr lang="fr-FR" b="1" dirty="0" err="1" smtClean="0"/>
              <a:t>flatMap</a:t>
            </a:r>
            <a:endParaRPr lang="fr-FR" b="1" dirty="0" smtClean="0"/>
          </a:p>
          <a:p>
            <a:r>
              <a:rPr lang="fr-FR" dirty="0" smtClean="0"/>
              <a:t>Le </a:t>
            </a:r>
            <a:r>
              <a:rPr lang="fr-FR" dirty="0" err="1" smtClean="0"/>
              <a:t>debuggage</a:t>
            </a:r>
            <a:r>
              <a:rPr lang="fr-FR" dirty="0" smtClean="0"/>
              <a:t> de </a:t>
            </a:r>
            <a:r>
              <a:rPr lang="fr-FR" dirty="0" err="1" smtClean="0"/>
              <a:t>Streams</a:t>
            </a:r>
            <a:r>
              <a:rPr lang="fr-FR" dirty="0" smtClean="0"/>
              <a:t> avec </a:t>
            </a:r>
            <a:r>
              <a:rPr lang="fr-FR" b="1" dirty="0" err="1" smtClean="0"/>
              <a:t>peek</a:t>
            </a:r>
            <a:endParaRPr lang="fr-FR" b="1" dirty="0" smtClean="0"/>
          </a:p>
          <a:p>
            <a:r>
              <a:rPr lang="fr-FR" dirty="0" smtClean="0"/>
              <a:t>Et de nombreuses autres opérations : </a:t>
            </a:r>
            <a:r>
              <a:rPr lang="fr-FR" dirty="0" err="1"/>
              <a:t>allMatch</a:t>
            </a:r>
            <a:r>
              <a:rPr lang="fr-FR" dirty="0"/>
              <a:t>, </a:t>
            </a:r>
            <a:r>
              <a:rPr lang="fr-FR" dirty="0" err="1"/>
              <a:t>anyMatch</a:t>
            </a:r>
            <a:r>
              <a:rPr lang="fr-FR" dirty="0"/>
              <a:t>, </a:t>
            </a:r>
            <a:r>
              <a:rPr lang="fr-FR" dirty="0" err="1" smtClean="0"/>
              <a:t>noneMatch</a:t>
            </a:r>
            <a:r>
              <a:rPr lang="fr-FR" dirty="0" smtClean="0"/>
              <a:t>, count,</a:t>
            </a:r>
            <a:br>
              <a:rPr lang="fr-FR" dirty="0" smtClean="0"/>
            </a:br>
            <a:r>
              <a:rPr lang="fr-FR" dirty="0" smtClean="0"/>
              <a:t>     </a:t>
            </a:r>
            <a:r>
              <a:rPr lang="fr-FR" dirty="0" err="1" smtClean="0"/>
              <a:t>sorted</a:t>
            </a:r>
            <a:r>
              <a:rPr lang="fr-FR" dirty="0" smtClean="0"/>
              <a:t>, </a:t>
            </a:r>
            <a:r>
              <a:rPr lang="fr-FR" dirty="0" err="1" smtClean="0"/>
              <a:t>sum</a:t>
            </a:r>
            <a:r>
              <a:rPr lang="fr-FR" dirty="0" smtClean="0"/>
              <a:t>, </a:t>
            </a:r>
            <a:r>
              <a:rPr lang="fr-FR" dirty="0" err="1" smtClean="0"/>
              <a:t>concat</a:t>
            </a:r>
            <a:r>
              <a:rPr lang="fr-FR" dirty="0" smtClean="0"/>
              <a:t>, </a:t>
            </a:r>
            <a:r>
              <a:rPr lang="fr-FR" dirty="0" err="1" smtClean="0"/>
              <a:t>findAny</a:t>
            </a:r>
            <a:r>
              <a:rPr lang="fr-FR" dirty="0" smtClean="0"/>
              <a:t>, </a:t>
            </a:r>
            <a:r>
              <a:rPr lang="fr-FR" dirty="0" err="1" smtClean="0"/>
              <a:t>limit</a:t>
            </a:r>
            <a:r>
              <a:rPr lang="fr-FR" dirty="0" smtClean="0"/>
              <a:t>, skip, min, max</a:t>
            </a:r>
            <a:endParaRPr lang="fr-FR" dirty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40460"/>
            <a:ext cx="8596668" cy="2398404"/>
          </a:xfrm>
        </p:spPr>
        <p:txBody>
          <a:bodyPr/>
          <a:lstStyle/>
          <a:p>
            <a:r>
              <a:rPr lang="fr-FR" dirty="0" smtClean="0">
                <a:hlinkClick r:id="rId2"/>
              </a:rPr>
              <a:t>Université de 3h sur </a:t>
            </a:r>
            <a:r>
              <a:rPr lang="fr-FR" dirty="0">
                <a:hlinkClick r:id="rId2"/>
              </a:rPr>
              <a:t>le thème de Java 8, de l’API Stream et des </a:t>
            </a:r>
            <a:r>
              <a:rPr lang="fr-FR" dirty="0" smtClean="0">
                <a:hlinkClick r:id="rId2"/>
              </a:rPr>
              <a:t>Collectors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>
                <a:hlinkClick r:id="rId3"/>
              </a:rPr>
              <a:t>Java 8 </a:t>
            </a:r>
            <a:r>
              <a:rPr lang="fr-FR" dirty="0" err="1" smtClean="0">
                <a:hlinkClick r:id="rId3"/>
              </a:rPr>
              <a:t>Streams</a:t>
            </a:r>
            <a:r>
              <a:rPr lang="fr-FR" dirty="0">
                <a:hlinkClick r:id="rId3"/>
              </a:rPr>
              <a:t> </a:t>
            </a:r>
            <a:r>
              <a:rPr lang="fr-FR" dirty="0" err="1" smtClean="0">
                <a:hlinkClick r:id="rId3"/>
              </a:rPr>
              <a:t>cheat</a:t>
            </a:r>
            <a:r>
              <a:rPr lang="fr-FR" dirty="0">
                <a:hlinkClick r:id="rId3"/>
              </a:rPr>
              <a:t> </a:t>
            </a:r>
            <a:r>
              <a:rPr lang="fr-FR" dirty="0" err="1" smtClean="0">
                <a:hlinkClick r:id="rId3"/>
              </a:rPr>
              <a:t>sheet</a:t>
            </a:r>
            <a:r>
              <a:rPr lang="fr-FR" dirty="0">
                <a:hlinkClick r:id="rId3"/>
              </a:rPr>
              <a:t> </a:t>
            </a:r>
            <a:r>
              <a:rPr lang="fr-FR" dirty="0" smtClean="0">
                <a:hlinkClick r:id="rId3"/>
              </a:rPr>
              <a:t>by </a:t>
            </a:r>
            <a:r>
              <a:rPr lang="fr-FR" dirty="0" err="1" smtClean="0">
                <a:hlinkClick r:id="rId3"/>
              </a:rPr>
              <a:t>RebelLabs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>
                <a:hlinkClick r:id="rId4"/>
              </a:rPr>
              <a:t>API </a:t>
            </a:r>
            <a:r>
              <a:rPr lang="fr-FR" dirty="0">
                <a:hlinkClick r:id="rId4"/>
              </a:rPr>
              <a:t>Stream – Une nouvelle façon de gérer les Collections en Java 8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04802"/>
            <a:ext cx="8596668" cy="818147"/>
          </a:xfrm>
        </p:spPr>
        <p:txBody>
          <a:bodyPr/>
          <a:lstStyle/>
          <a:p>
            <a:r>
              <a:rPr lang="fr-FR" smtClean="0"/>
              <a:t>Exemple d’un filtre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677334" y="1085773"/>
            <a:ext cx="8596668" cy="518444"/>
          </a:xfrm>
        </p:spPr>
        <p:txBody>
          <a:bodyPr/>
          <a:lstStyle/>
          <a:p>
            <a:r>
              <a:rPr lang="fr-FR" dirty="0" smtClean="0"/>
              <a:t>Soit une liste de clients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767" y="1604216"/>
            <a:ext cx="2082800" cy="1219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7334" y="160421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List&lt;Client&gt; clients = </a:t>
            </a:r>
            <a:r>
              <a:rPr lang="fr-FR" dirty="0" err="1"/>
              <a:t>Arrays.</a:t>
            </a:r>
            <a:r>
              <a:rPr lang="fr-FR" i="1" dirty="0" err="1"/>
              <a:t>asList</a:t>
            </a:r>
            <a:r>
              <a:rPr lang="fr-FR" dirty="0"/>
              <a:t>(</a:t>
            </a:r>
            <a:br>
              <a:rPr lang="fr-FR" dirty="0"/>
            </a:br>
            <a:r>
              <a:rPr lang="fr-FR" dirty="0"/>
              <a:t>        </a:t>
            </a:r>
            <a:r>
              <a:rPr lang="fr-FR" b="1" dirty="0">
                <a:solidFill>
                  <a:srgbClr val="000080"/>
                </a:solidFill>
              </a:rPr>
              <a:t>new </a:t>
            </a:r>
            <a:r>
              <a:rPr lang="fr-FR" dirty="0"/>
              <a:t>Client(</a:t>
            </a:r>
            <a:r>
              <a:rPr lang="fr-FR" b="1" dirty="0">
                <a:solidFill>
                  <a:srgbClr val="008000"/>
                </a:solidFill>
              </a:rPr>
              <a:t>"Jean"</a:t>
            </a:r>
            <a:r>
              <a:rPr lang="fr-FR" dirty="0"/>
              <a:t>, </a:t>
            </a:r>
            <a:r>
              <a:rPr lang="fr-FR" b="1" dirty="0">
                <a:solidFill>
                  <a:srgbClr val="008000"/>
                </a:solidFill>
              </a:rPr>
              <a:t>"Dupont"</a:t>
            </a:r>
            <a:r>
              <a:rPr lang="fr-FR" dirty="0"/>
              <a:t>, </a:t>
            </a:r>
            <a:r>
              <a:rPr lang="fr-FR" dirty="0">
                <a:solidFill>
                  <a:srgbClr val="0000FF"/>
                </a:solidFill>
              </a:rPr>
              <a:t>41</a:t>
            </a:r>
            <a:r>
              <a:rPr lang="fr-FR" dirty="0"/>
              <a:t>),</a:t>
            </a:r>
            <a:br>
              <a:rPr lang="fr-FR" dirty="0"/>
            </a:br>
            <a:r>
              <a:rPr lang="fr-FR" dirty="0"/>
              <a:t>        </a:t>
            </a:r>
            <a:r>
              <a:rPr lang="fr-FR" b="1" dirty="0">
                <a:solidFill>
                  <a:srgbClr val="000080"/>
                </a:solidFill>
              </a:rPr>
              <a:t>new </a:t>
            </a:r>
            <a:r>
              <a:rPr lang="fr-FR" dirty="0"/>
              <a:t>Client(</a:t>
            </a:r>
            <a:r>
              <a:rPr lang="fr-FR" b="1" dirty="0">
                <a:solidFill>
                  <a:srgbClr val="008000"/>
                </a:solidFill>
              </a:rPr>
              <a:t>"Yves"</a:t>
            </a:r>
            <a:r>
              <a:rPr lang="fr-FR" dirty="0"/>
              <a:t>, </a:t>
            </a:r>
            <a:r>
              <a:rPr lang="fr-FR" b="1" dirty="0">
                <a:solidFill>
                  <a:srgbClr val="008000"/>
                </a:solidFill>
              </a:rPr>
              <a:t>"Durant"</a:t>
            </a:r>
            <a:r>
              <a:rPr lang="fr-FR" dirty="0"/>
              <a:t>, </a:t>
            </a:r>
            <a:r>
              <a:rPr lang="fr-FR" dirty="0">
                <a:solidFill>
                  <a:srgbClr val="0000FF"/>
                </a:solidFill>
              </a:rPr>
              <a:t>36</a:t>
            </a:r>
            <a:r>
              <a:rPr lang="fr-FR" dirty="0"/>
              <a:t>),</a:t>
            </a:r>
            <a:br>
              <a:rPr lang="fr-FR" dirty="0"/>
            </a:br>
            <a:r>
              <a:rPr lang="fr-FR" dirty="0"/>
              <a:t>        </a:t>
            </a:r>
            <a:r>
              <a:rPr lang="fr-FR" b="1" dirty="0">
                <a:solidFill>
                  <a:srgbClr val="000080"/>
                </a:solidFill>
              </a:rPr>
              <a:t>new </a:t>
            </a:r>
            <a:r>
              <a:rPr lang="fr-FR" dirty="0"/>
              <a:t>Client(</a:t>
            </a:r>
            <a:r>
              <a:rPr lang="fr-FR" b="1" dirty="0">
                <a:solidFill>
                  <a:srgbClr val="008000"/>
                </a:solidFill>
              </a:rPr>
              <a:t>"Yvan"</a:t>
            </a:r>
            <a:r>
              <a:rPr lang="fr-FR" dirty="0"/>
              <a:t>, </a:t>
            </a:r>
            <a:r>
              <a:rPr lang="fr-FR" b="1" dirty="0">
                <a:solidFill>
                  <a:srgbClr val="008000"/>
                </a:solidFill>
              </a:rPr>
              <a:t>"</a:t>
            </a:r>
            <a:r>
              <a:rPr lang="fr-FR" b="1" dirty="0" err="1">
                <a:solidFill>
                  <a:srgbClr val="008000"/>
                </a:solidFill>
              </a:rPr>
              <a:t>Lemeux</a:t>
            </a:r>
            <a:r>
              <a:rPr lang="fr-FR" b="1" dirty="0">
                <a:solidFill>
                  <a:srgbClr val="008000"/>
                </a:solidFill>
              </a:rPr>
              <a:t>"</a:t>
            </a:r>
            <a:r>
              <a:rPr lang="fr-FR" dirty="0"/>
              <a:t>, </a:t>
            </a:r>
            <a:r>
              <a:rPr lang="fr-FR" dirty="0">
                <a:solidFill>
                  <a:srgbClr val="0000FF"/>
                </a:solidFill>
              </a:rPr>
              <a:t>15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);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677334" y="4671177"/>
            <a:ext cx="2113992" cy="51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 Java 7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77334" y="5189621"/>
            <a:ext cx="48571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for </a:t>
            </a:r>
            <a:r>
              <a:rPr lang="fr-FR" dirty="0"/>
              <a:t>(Client client : </a:t>
            </a:r>
            <a:r>
              <a:rPr lang="fr-FR" b="1" dirty="0"/>
              <a:t>clients</a:t>
            </a:r>
            <a:r>
              <a:rPr lang="fr-FR" dirty="0"/>
              <a:t>) {</a:t>
            </a:r>
            <a:br>
              <a:rPr lang="fr-FR" dirty="0"/>
            </a:br>
            <a:r>
              <a:rPr lang="fr-FR" dirty="0"/>
              <a:t>    </a:t>
            </a:r>
            <a:r>
              <a:rPr lang="fr-FR" b="1" dirty="0"/>
              <a:t>if </a:t>
            </a:r>
            <a:r>
              <a:rPr lang="fr-FR" dirty="0"/>
              <a:t>(</a:t>
            </a:r>
            <a:r>
              <a:rPr lang="fr-FR" dirty="0" err="1"/>
              <a:t>client.getNom</a:t>
            </a:r>
            <a:r>
              <a:rPr lang="fr-FR" dirty="0"/>
              <a:t>().</a:t>
            </a:r>
            <a:r>
              <a:rPr lang="fr-FR" dirty="0" err="1"/>
              <a:t>startsWith</a:t>
            </a:r>
            <a:r>
              <a:rPr lang="fr-FR" dirty="0"/>
              <a:t>(</a:t>
            </a:r>
            <a:r>
              <a:rPr lang="fr-FR" b="1" dirty="0"/>
              <a:t>"D"</a:t>
            </a:r>
            <a:r>
              <a:rPr lang="fr-FR" dirty="0"/>
              <a:t>)) {</a:t>
            </a:r>
            <a:br>
              <a:rPr lang="fr-FR" dirty="0"/>
            </a:br>
            <a:r>
              <a:rPr lang="fr-FR" dirty="0"/>
              <a:t>        </a:t>
            </a:r>
            <a:r>
              <a:rPr lang="fr-FR" dirty="0" err="1"/>
              <a:t>System.</a:t>
            </a:r>
            <a:r>
              <a:rPr lang="fr-FR" b="1" i="1" dirty="0" err="1"/>
              <a:t>out</a:t>
            </a:r>
            <a:r>
              <a:rPr lang="fr-FR" dirty="0" err="1"/>
              <a:t>.println</a:t>
            </a:r>
            <a:r>
              <a:rPr lang="fr-FR" dirty="0"/>
              <a:t>(client);</a:t>
            </a:r>
            <a:br>
              <a:rPr lang="fr-FR" dirty="0"/>
            </a:br>
            <a:r>
              <a:rPr lang="fr-FR" dirty="0"/>
              <a:t>    }</a:t>
            </a:r>
            <a:br>
              <a:rPr lang="fr-FR" dirty="0"/>
            </a:br>
            <a:r>
              <a:rPr lang="fr-FR" dirty="0"/>
              <a:t>}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6468534" y="4667422"/>
            <a:ext cx="2113992" cy="51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 Java 8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486526" y="37450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Client{nom='Dupont', </a:t>
            </a:r>
            <a:r>
              <a:rPr lang="fr-FR" dirty="0" err="1"/>
              <a:t>prenom</a:t>
            </a:r>
            <a:r>
              <a:rPr lang="fr-FR" dirty="0"/>
              <a:t>='Jean', </a:t>
            </a:r>
            <a:r>
              <a:rPr lang="fr-FR" dirty="0" err="1"/>
              <a:t>age</a:t>
            </a:r>
            <a:r>
              <a:rPr lang="fr-FR" dirty="0"/>
              <a:t>=41</a:t>
            </a:r>
            <a:r>
              <a:rPr lang="fr-FR" dirty="0" smtClean="0"/>
              <a:t>}</a:t>
            </a:r>
          </a:p>
          <a:p>
            <a:r>
              <a:rPr lang="fr-FR" dirty="0" smtClean="0"/>
              <a:t>Client{nom</a:t>
            </a:r>
            <a:r>
              <a:rPr lang="fr-FR" dirty="0"/>
              <a:t>='Durant', </a:t>
            </a:r>
            <a:r>
              <a:rPr lang="fr-FR" dirty="0" err="1"/>
              <a:t>prenom</a:t>
            </a:r>
            <a:r>
              <a:rPr lang="fr-FR" dirty="0"/>
              <a:t>='Yves', </a:t>
            </a:r>
            <a:r>
              <a:rPr lang="fr-FR" dirty="0" err="1"/>
              <a:t>age</a:t>
            </a:r>
            <a:r>
              <a:rPr lang="fr-FR" dirty="0"/>
              <a:t>=36}</a:t>
            </a: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687136" y="3354444"/>
            <a:ext cx="7895389" cy="5184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Besoin : </a:t>
            </a:r>
            <a:r>
              <a:rPr lang="fr-FR" b="1" i="1" dirty="0" smtClean="0"/>
              <a:t>afficher les clients </a:t>
            </a:r>
            <a:r>
              <a:rPr lang="fr-FR" b="1" i="1" dirty="0"/>
              <a:t>dont le nom commence par la lettre « D »</a:t>
            </a:r>
          </a:p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468534" y="5222328"/>
            <a:ext cx="5260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660E7A"/>
                </a:solidFill>
              </a:rPr>
              <a:t>clients</a:t>
            </a:r>
            <a:r>
              <a:rPr lang="fr-FR" dirty="0" err="1"/>
              <a:t>.stream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        .</a:t>
            </a:r>
            <a:r>
              <a:rPr lang="fr-FR" dirty="0" err="1"/>
              <a:t>filter</a:t>
            </a:r>
            <a:r>
              <a:rPr lang="fr-FR" dirty="0"/>
              <a:t>(c -&gt; </a:t>
            </a:r>
            <a:r>
              <a:rPr lang="fr-FR" dirty="0" err="1"/>
              <a:t>c.getNom</a:t>
            </a:r>
            <a:r>
              <a:rPr lang="fr-FR" dirty="0"/>
              <a:t>().</a:t>
            </a:r>
            <a:r>
              <a:rPr lang="fr-FR" dirty="0" err="1"/>
              <a:t>startsWith</a:t>
            </a:r>
            <a:r>
              <a:rPr lang="fr-FR" dirty="0"/>
              <a:t>(</a:t>
            </a:r>
            <a:r>
              <a:rPr lang="fr-FR" b="1" dirty="0">
                <a:solidFill>
                  <a:srgbClr val="008000"/>
                </a:solidFill>
              </a:rPr>
              <a:t>"D"</a:t>
            </a:r>
            <a:r>
              <a:rPr lang="fr-FR" dirty="0"/>
              <a:t>))</a:t>
            </a:r>
            <a:br>
              <a:rPr lang="fr-FR" dirty="0"/>
            </a:br>
            <a:r>
              <a:rPr lang="fr-FR" dirty="0"/>
              <a:t>        .</a:t>
            </a:r>
            <a:r>
              <a:rPr lang="fr-FR" dirty="0" err="1"/>
              <a:t>forEach</a:t>
            </a:r>
            <a:r>
              <a:rPr lang="fr-FR" dirty="0"/>
              <a:t>(</a:t>
            </a:r>
            <a:r>
              <a:rPr lang="fr-FR" dirty="0" err="1"/>
              <a:t>System.</a:t>
            </a:r>
            <a:r>
              <a:rPr lang="fr-FR" b="1" i="1" dirty="0" err="1">
                <a:solidFill>
                  <a:srgbClr val="660E7A"/>
                </a:solidFill>
              </a:rPr>
              <a:t>out</a:t>
            </a:r>
            <a:r>
              <a:rPr lang="fr-FR" dirty="0"/>
              <a:t>::</a:t>
            </a:r>
            <a:r>
              <a:rPr lang="fr-FR" dirty="0" err="1"/>
              <a:t>println</a:t>
            </a:r>
            <a:r>
              <a:rPr lang="fr-F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525621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Nouveau concept introduit dans Java 8</a:t>
            </a:r>
          </a:p>
          <a:p>
            <a:pPr lvl="1"/>
            <a:r>
              <a:rPr lang="fr-FR" dirty="0" smtClean="0"/>
              <a:t>Permet de traiter efficacement de grands comme de petits volumes de données</a:t>
            </a:r>
          </a:p>
          <a:p>
            <a:endParaRPr lang="fr-FR" dirty="0" smtClean="0"/>
          </a:p>
          <a:p>
            <a:r>
              <a:rPr lang="fr-FR" dirty="0" smtClean="0"/>
              <a:t>Un Stream n’est pas une collection</a:t>
            </a:r>
          </a:p>
          <a:p>
            <a:pPr lvl="1"/>
            <a:r>
              <a:rPr lang="fr-FR" dirty="0" smtClean="0"/>
              <a:t>Ne stocke pas de données</a:t>
            </a:r>
          </a:p>
          <a:p>
            <a:pPr lvl="1"/>
            <a:r>
              <a:rPr lang="fr-FR" dirty="0" smtClean="0"/>
              <a:t>Ne viens pas polluer l’API Collection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Techniquement, 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une interface : </a:t>
            </a:r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r>
              <a:rPr lang="fr-FR" dirty="0" smtClean="0"/>
              <a:t>Et des méthodes : </a:t>
            </a:r>
            <a:r>
              <a:rPr lang="fr-FR" dirty="0" err="1" smtClean="0"/>
              <a:t>filter</a:t>
            </a:r>
            <a:r>
              <a:rPr lang="fr-FR" dirty="0" smtClean="0"/>
              <a:t>, </a:t>
            </a:r>
            <a:r>
              <a:rPr lang="fr-FR" dirty="0" err="1" smtClean="0"/>
              <a:t>map</a:t>
            </a:r>
            <a:r>
              <a:rPr lang="fr-FR" dirty="0" smtClean="0"/>
              <a:t>, </a:t>
            </a:r>
            <a:r>
              <a:rPr lang="fr-FR" dirty="0" err="1" smtClean="0"/>
              <a:t>reduce</a:t>
            </a:r>
            <a:r>
              <a:rPr lang="fr-FR" dirty="0" smtClean="0"/>
              <a:t>, </a:t>
            </a:r>
            <a:r>
              <a:rPr lang="fr-FR" dirty="0" err="1" smtClean="0"/>
              <a:t>sorted</a:t>
            </a:r>
            <a:r>
              <a:rPr lang="fr-FR" dirty="0" smtClean="0"/>
              <a:t>, count, </a:t>
            </a:r>
            <a:r>
              <a:rPr lang="fr-FR" dirty="0" err="1" smtClean="0"/>
              <a:t>collect</a:t>
            </a:r>
            <a:r>
              <a:rPr lang="fr-FR" dirty="0" smtClean="0"/>
              <a:t>, </a:t>
            </a:r>
            <a:r>
              <a:rPr lang="fr-FR" dirty="0" err="1" smtClean="0"/>
              <a:t>forEach</a:t>
            </a:r>
            <a:r>
              <a:rPr lang="fr-FR" dirty="0" smtClean="0"/>
              <a:t> </a:t>
            </a:r>
            <a:r>
              <a:rPr lang="is-IS" dirty="0" smtClean="0"/>
              <a:t>…</a:t>
            </a: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77334" y="304802"/>
            <a:ext cx="8596668" cy="818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Stream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394563" y="5386012"/>
            <a:ext cx="7511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000080"/>
                </a:solidFill>
              </a:rPr>
              <a:t>public </a:t>
            </a:r>
            <a:r>
              <a:rPr lang="fr-FR" b="1" dirty="0">
                <a:solidFill>
                  <a:srgbClr val="000080"/>
                </a:solidFill>
              </a:rPr>
              <a:t>interface </a:t>
            </a:r>
            <a:r>
              <a:rPr lang="fr-FR" dirty="0"/>
              <a:t>Stream&lt;</a:t>
            </a:r>
            <a:r>
              <a:rPr lang="fr-FR" dirty="0" err="1">
                <a:solidFill>
                  <a:srgbClr val="20999D"/>
                </a:solidFill>
              </a:rPr>
              <a:t>T</a:t>
            </a:r>
            <a:r>
              <a:rPr lang="fr-FR" dirty="0"/>
              <a:t>&gt; </a:t>
            </a:r>
            <a:r>
              <a:rPr lang="fr-FR" b="1" dirty="0" err="1">
                <a:solidFill>
                  <a:srgbClr val="000080"/>
                </a:solidFill>
              </a:rPr>
              <a:t>extends</a:t>
            </a:r>
            <a:r>
              <a:rPr lang="fr-FR" b="1" dirty="0">
                <a:solidFill>
                  <a:srgbClr val="000080"/>
                </a:solidFill>
              </a:rPr>
              <a:t> </a:t>
            </a:r>
            <a:r>
              <a:rPr lang="fr-FR" dirty="0" err="1"/>
              <a:t>BaseStream</a:t>
            </a:r>
            <a:r>
              <a:rPr lang="fr-FR" dirty="0"/>
              <a:t>&lt;</a:t>
            </a:r>
            <a:r>
              <a:rPr lang="fr-FR" dirty="0" err="1">
                <a:solidFill>
                  <a:srgbClr val="20999D"/>
                </a:solidFill>
              </a:rPr>
              <a:t>T</a:t>
            </a:r>
            <a:r>
              <a:rPr lang="fr-FR" dirty="0"/>
              <a:t>, Stream&lt;</a:t>
            </a:r>
            <a:r>
              <a:rPr lang="fr-FR" dirty="0" err="1">
                <a:solidFill>
                  <a:srgbClr val="20999D"/>
                </a:solidFill>
              </a:rPr>
              <a:t>T</a:t>
            </a:r>
            <a:r>
              <a:rPr lang="fr-FR" dirty="0"/>
              <a:t>&gt;&gt; {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2110" y="3708162"/>
            <a:ext cx="4589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Stream&lt;Client&gt; </a:t>
            </a:r>
            <a:r>
              <a:rPr lang="fr-FR" dirty="0" err="1" smtClean="0"/>
              <a:t>stream</a:t>
            </a:r>
            <a:r>
              <a:rPr lang="fr-FR" dirty="0" smtClean="0"/>
              <a:t> = </a:t>
            </a:r>
            <a:r>
              <a:rPr lang="fr-FR" b="1" dirty="0" err="1">
                <a:solidFill>
                  <a:srgbClr val="660E7A"/>
                </a:solidFill>
              </a:rPr>
              <a:t>clients</a:t>
            </a:r>
            <a:r>
              <a:rPr lang="fr-FR" dirty="0" err="1"/>
              <a:t>.stream</a:t>
            </a:r>
            <a:r>
              <a:rPr lang="fr-F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152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201153"/>
            <a:ext cx="8899803" cy="51174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b="1" dirty="0" smtClean="0"/>
              <a:t>Un </a:t>
            </a:r>
            <a:r>
              <a:rPr lang="fr-FR" b="1" dirty="0" err="1" smtClean="0"/>
              <a:t>stream</a:t>
            </a:r>
            <a:r>
              <a:rPr lang="fr-FR" b="1" dirty="0" smtClean="0"/>
              <a:t> est un pipeline d’opérations</a:t>
            </a:r>
          </a:p>
          <a:p>
            <a:endParaRPr lang="fr-FR" dirty="0" smtClean="0"/>
          </a:p>
          <a:p>
            <a:r>
              <a:rPr lang="fr-FR" b="1" dirty="0" smtClean="0"/>
              <a:t>0 à N opération(s) intermédiaire(s)</a:t>
            </a:r>
            <a:endParaRPr lang="fr-FR" b="1" dirty="0"/>
          </a:p>
          <a:p>
            <a:pPr lvl="1"/>
            <a:r>
              <a:rPr lang="fr-FR" dirty="0" smtClean="0"/>
              <a:t>Retourne toujours un Stream (chaînage possible)</a:t>
            </a:r>
          </a:p>
          <a:p>
            <a:pPr lvl="1"/>
            <a:r>
              <a:rPr lang="fr-FR" dirty="0" smtClean="0"/>
              <a:t>Déclaratif : leur traitement n’est réalisé que lors de l’appel de l’opération terminale</a:t>
            </a:r>
          </a:p>
          <a:p>
            <a:pPr lvl="1"/>
            <a:r>
              <a:rPr lang="fr-FR" dirty="0" err="1" smtClean="0"/>
              <a:t>Stateful</a:t>
            </a:r>
            <a:r>
              <a:rPr lang="fr-FR" dirty="0" smtClean="0"/>
              <a:t> ou </a:t>
            </a:r>
            <a:r>
              <a:rPr lang="fr-FR" dirty="0" err="1" smtClean="0"/>
              <a:t>staless</a:t>
            </a:r>
            <a:endParaRPr lang="fr-FR" dirty="0" smtClean="0"/>
          </a:p>
          <a:p>
            <a:pPr lvl="1"/>
            <a:r>
              <a:rPr lang="fr-FR" dirty="0" smtClean="0"/>
              <a:t>Exemple : </a:t>
            </a:r>
            <a:r>
              <a:rPr lang="fr-FR" dirty="0" err="1" smtClean="0"/>
              <a:t>filter</a:t>
            </a:r>
            <a:r>
              <a:rPr lang="fr-FR" dirty="0" smtClean="0"/>
              <a:t>,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b="1" dirty="0" smtClean="0"/>
              <a:t>1 opération terminale</a:t>
            </a:r>
          </a:p>
          <a:p>
            <a:pPr lvl="1"/>
            <a:r>
              <a:rPr lang="fr-FR" dirty="0" smtClean="0"/>
              <a:t>Optimise et exécute les opérations intermédiaires</a:t>
            </a:r>
          </a:p>
          <a:p>
            <a:pPr lvl="1"/>
            <a:r>
              <a:rPr lang="fr-FR" dirty="0" smtClean="0"/>
              <a:t>Consomme le Stream</a:t>
            </a:r>
          </a:p>
          <a:p>
            <a:pPr lvl="1"/>
            <a:r>
              <a:rPr lang="fr-FR" dirty="0" smtClean="0"/>
              <a:t>Exemple : count, </a:t>
            </a:r>
            <a:r>
              <a:rPr lang="fr-FR" dirty="0" err="1" smtClean="0"/>
              <a:t>forEach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77334" y="304802"/>
            <a:ext cx="8596668" cy="818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Opérations intermédiaires et terminales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15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7334" y="304802"/>
            <a:ext cx="8596668" cy="818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4" y="1101815"/>
            <a:ext cx="10359634" cy="518444"/>
          </a:xfrm>
        </p:spPr>
        <p:txBody>
          <a:bodyPr>
            <a:normAutofit fontScale="92500"/>
          </a:bodyPr>
          <a:lstStyle/>
          <a:p>
            <a:r>
              <a:rPr lang="fr-FR" dirty="0"/>
              <a:t>Besoin </a:t>
            </a:r>
            <a:r>
              <a:rPr lang="fr-FR" dirty="0" smtClean="0"/>
              <a:t>: </a:t>
            </a:r>
            <a:r>
              <a:rPr lang="fr-FR" b="1" i="1" dirty="0" smtClean="0"/>
              <a:t>« Avec la même liste de clients, on souhaite calculer </a:t>
            </a:r>
            <a:r>
              <a:rPr lang="fr-FR" b="1" i="1" dirty="0"/>
              <a:t>l’âge moyen des clients </a:t>
            </a:r>
            <a:r>
              <a:rPr lang="fr-FR" b="1" i="1" dirty="0" smtClean="0"/>
              <a:t>majeurs »</a:t>
            </a:r>
            <a:endParaRPr lang="fr-FR" b="1" i="1" dirty="0"/>
          </a:p>
          <a:p>
            <a:endParaRPr lang="fr-FR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709418" y="1866744"/>
            <a:ext cx="2113992" cy="51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 Java 7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77334" y="2385188"/>
            <a:ext cx="53063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80"/>
                </a:solidFill>
              </a:rPr>
              <a:t>int</a:t>
            </a:r>
            <a:r>
              <a:rPr lang="fr-FR" b="1" dirty="0">
                <a:solidFill>
                  <a:srgbClr val="000080"/>
                </a:solidFill>
              </a:rPr>
              <a:t> </a:t>
            </a:r>
            <a:r>
              <a:rPr lang="fr-FR" dirty="0" err="1"/>
              <a:t>nbClient</a:t>
            </a:r>
            <a:r>
              <a:rPr lang="fr-FR" dirty="0"/>
              <a:t> = </a:t>
            </a:r>
            <a:r>
              <a:rPr lang="fr-FR" dirty="0" smtClean="0">
                <a:solidFill>
                  <a:srgbClr val="0000FF"/>
                </a:solidFill>
              </a:rPr>
              <a:t>0</a:t>
            </a:r>
            <a:r>
              <a:rPr lang="fr-FR" dirty="0" smtClean="0"/>
              <a:t>, </a:t>
            </a:r>
            <a:r>
              <a:rPr lang="fr-FR" dirty="0" err="1" smtClean="0"/>
              <a:t>ageSum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>
                <a:solidFill>
                  <a:srgbClr val="0000FF"/>
                </a:solidFill>
              </a:rPr>
              <a:t>0</a:t>
            </a:r>
            <a:r>
              <a:rPr lang="fr-FR" dirty="0"/>
              <a:t>;</a:t>
            </a:r>
            <a:br>
              <a:rPr lang="fr-FR" dirty="0"/>
            </a:br>
            <a:r>
              <a:rPr lang="fr-FR" b="1" dirty="0">
                <a:solidFill>
                  <a:srgbClr val="000080"/>
                </a:solidFill>
              </a:rPr>
              <a:t>for </a:t>
            </a:r>
            <a:r>
              <a:rPr lang="fr-FR" dirty="0"/>
              <a:t>(Client client : </a:t>
            </a:r>
            <a:r>
              <a:rPr lang="fr-FR" b="1" dirty="0">
                <a:solidFill>
                  <a:srgbClr val="660E7A"/>
                </a:solidFill>
              </a:rPr>
              <a:t>clients</a:t>
            </a:r>
            <a:r>
              <a:rPr lang="fr-FR" dirty="0"/>
              <a:t>) {</a:t>
            </a:r>
            <a:br>
              <a:rPr lang="fr-FR" dirty="0"/>
            </a:br>
            <a:r>
              <a:rPr lang="fr-FR" dirty="0"/>
              <a:t>    </a:t>
            </a:r>
            <a:r>
              <a:rPr lang="fr-FR" b="1" dirty="0">
                <a:solidFill>
                  <a:srgbClr val="000080"/>
                </a:solidFill>
              </a:rPr>
              <a:t>if </a:t>
            </a:r>
            <a:r>
              <a:rPr lang="fr-FR" dirty="0"/>
              <a:t>(</a:t>
            </a:r>
            <a:r>
              <a:rPr lang="fr-FR" dirty="0" err="1"/>
              <a:t>client.getAge</a:t>
            </a:r>
            <a:r>
              <a:rPr lang="fr-FR" dirty="0"/>
              <a:t>() </a:t>
            </a:r>
            <a:r>
              <a:rPr lang="fr-FR" dirty="0" smtClean="0"/>
              <a:t>&gt;= </a:t>
            </a:r>
            <a:r>
              <a:rPr lang="fr-FR" dirty="0" smtClean="0">
                <a:solidFill>
                  <a:srgbClr val="0000FF"/>
                </a:solidFill>
              </a:rPr>
              <a:t>18</a:t>
            </a:r>
            <a:r>
              <a:rPr lang="fr-FR" dirty="0"/>
              <a:t>) {</a:t>
            </a:r>
            <a:br>
              <a:rPr lang="fr-FR" dirty="0"/>
            </a:br>
            <a:r>
              <a:rPr lang="fr-FR" dirty="0"/>
              <a:t>        </a:t>
            </a:r>
            <a:r>
              <a:rPr lang="fr-FR" dirty="0" err="1"/>
              <a:t>nbClient</a:t>
            </a:r>
            <a:r>
              <a:rPr lang="fr-FR" dirty="0"/>
              <a:t>++;</a:t>
            </a:r>
            <a:br>
              <a:rPr lang="fr-FR" dirty="0"/>
            </a:br>
            <a:r>
              <a:rPr lang="fr-FR" dirty="0"/>
              <a:t>        </a:t>
            </a:r>
            <a:r>
              <a:rPr lang="fr-FR" dirty="0" err="1"/>
              <a:t>ageSum</a:t>
            </a:r>
            <a:r>
              <a:rPr lang="fr-FR" dirty="0"/>
              <a:t> += </a:t>
            </a:r>
            <a:r>
              <a:rPr lang="fr-FR" dirty="0" err="1"/>
              <a:t>client.getAge</a:t>
            </a:r>
            <a:r>
              <a:rPr lang="fr-FR" dirty="0"/>
              <a:t>();</a:t>
            </a:r>
            <a:br>
              <a:rPr lang="fr-FR" dirty="0"/>
            </a:br>
            <a:r>
              <a:rPr lang="fr-FR" dirty="0"/>
              <a:t>    }</a:t>
            </a:r>
            <a:br>
              <a:rPr lang="fr-FR" dirty="0"/>
            </a:br>
            <a:r>
              <a:rPr lang="fr-FR" dirty="0"/>
              <a:t>}</a:t>
            </a:r>
            <a:br>
              <a:rPr lang="fr-FR" dirty="0"/>
            </a:br>
            <a:r>
              <a:rPr lang="fr-FR" dirty="0"/>
              <a:t>Double </a:t>
            </a:r>
            <a:r>
              <a:rPr lang="fr-FR" dirty="0" err="1"/>
              <a:t>average</a:t>
            </a:r>
            <a:r>
              <a:rPr lang="fr-FR" dirty="0"/>
              <a:t> = (</a:t>
            </a:r>
            <a:r>
              <a:rPr lang="fr-FR" b="1" dirty="0">
                <a:solidFill>
                  <a:srgbClr val="000080"/>
                </a:solidFill>
              </a:rPr>
              <a:t>double</a:t>
            </a:r>
            <a:r>
              <a:rPr lang="fr-FR" dirty="0"/>
              <a:t>) </a:t>
            </a:r>
            <a:r>
              <a:rPr lang="fr-FR" dirty="0" err="1"/>
              <a:t>ageSum</a:t>
            </a:r>
            <a:r>
              <a:rPr lang="fr-FR" dirty="0"/>
              <a:t> / </a:t>
            </a:r>
            <a:r>
              <a:rPr lang="fr-FR" dirty="0" err="1"/>
              <a:t>nbClient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 err="1"/>
              <a:t>System.</a:t>
            </a:r>
            <a:r>
              <a:rPr lang="fr-FR" b="1" i="1" dirty="0" err="1">
                <a:solidFill>
                  <a:srgbClr val="660E7A"/>
                </a:solidFill>
              </a:rPr>
              <a:t>out</a:t>
            </a:r>
            <a:r>
              <a:rPr lang="fr-FR" dirty="0" err="1"/>
              <a:t>.println</a:t>
            </a:r>
            <a:r>
              <a:rPr lang="fr-FR" dirty="0"/>
              <a:t>(</a:t>
            </a:r>
            <a:r>
              <a:rPr lang="fr-FR" dirty="0" err="1"/>
              <a:t>average</a:t>
            </a:r>
            <a:r>
              <a:rPr lang="fr-FR" dirty="0"/>
              <a:t>);</a:t>
            </a: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6476555" y="1866744"/>
            <a:ext cx="2113992" cy="51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 Java 8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476555" y="23851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/>
              <a:t>OptionalDouble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= </a:t>
            </a:r>
            <a:r>
              <a:rPr lang="fr-FR" b="1" dirty="0" err="1">
                <a:solidFill>
                  <a:srgbClr val="660E7A"/>
                </a:solidFill>
              </a:rPr>
              <a:t>clients</a:t>
            </a:r>
            <a:r>
              <a:rPr lang="fr-FR" dirty="0" err="1"/>
              <a:t>.stream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        .</a:t>
            </a:r>
            <a:r>
              <a:rPr lang="fr-FR" dirty="0" err="1" smtClean="0"/>
              <a:t>filter</a:t>
            </a:r>
            <a:r>
              <a:rPr lang="fr-FR" dirty="0" smtClean="0"/>
              <a:t>(c </a:t>
            </a:r>
            <a:r>
              <a:rPr lang="fr-FR" dirty="0"/>
              <a:t>-&gt; </a:t>
            </a:r>
            <a:r>
              <a:rPr lang="fr-FR" dirty="0" err="1" smtClean="0"/>
              <a:t>c.getAge</a:t>
            </a:r>
            <a:r>
              <a:rPr lang="fr-FR" dirty="0"/>
              <a:t>() &gt;= </a:t>
            </a:r>
            <a:r>
              <a:rPr lang="fr-FR" dirty="0" smtClean="0">
                <a:solidFill>
                  <a:srgbClr val="0000FF"/>
                </a:solidFill>
              </a:rPr>
              <a:t>18</a:t>
            </a:r>
            <a:r>
              <a:rPr lang="fr-FR" dirty="0" smtClean="0"/>
              <a:t>)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        .</a:t>
            </a:r>
            <a:r>
              <a:rPr lang="fr-FR" dirty="0" err="1" smtClean="0"/>
              <a:t>mapToInt</a:t>
            </a:r>
            <a:r>
              <a:rPr lang="fr-FR" dirty="0" smtClean="0"/>
              <a:t>(Client</a:t>
            </a:r>
            <a:r>
              <a:rPr lang="fr-FR" dirty="0"/>
              <a:t>::</a:t>
            </a:r>
            <a:r>
              <a:rPr lang="fr-FR" dirty="0" err="1"/>
              <a:t>getAge</a:t>
            </a:r>
            <a:r>
              <a:rPr lang="fr-FR" dirty="0" smtClean="0"/>
              <a:t>)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        .</a:t>
            </a:r>
            <a:r>
              <a:rPr lang="fr-FR" dirty="0" err="1"/>
              <a:t>average</a:t>
            </a:r>
            <a:r>
              <a:rPr lang="fr-FR" dirty="0"/>
              <a:t>();</a:t>
            </a:r>
            <a:br>
              <a:rPr lang="fr-FR" dirty="0"/>
            </a:br>
            <a:r>
              <a:rPr lang="fr-FR" dirty="0" err="1"/>
              <a:t>System.</a:t>
            </a:r>
            <a:r>
              <a:rPr lang="fr-FR" b="1" i="1" dirty="0" err="1">
                <a:solidFill>
                  <a:srgbClr val="660E7A"/>
                </a:solidFill>
              </a:rPr>
              <a:t>out</a:t>
            </a:r>
            <a:r>
              <a:rPr lang="fr-FR" dirty="0" err="1"/>
              <a:t>.println</a:t>
            </a:r>
            <a:r>
              <a:rPr lang="fr-FR" dirty="0"/>
              <a:t>(</a:t>
            </a:r>
            <a:r>
              <a:rPr lang="fr-FR" dirty="0" err="1"/>
              <a:t>average.getAsDouble</a:t>
            </a:r>
            <a:r>
              <a:rPr lang="fr-FR" dirty="0"/>
              <a:t>());</a:t>
            </a:r>
          </a:p>
        </p:txBody>
      </p:sp>
      <p:grpSp>
        <p:nvGrpSpPr>
          <p:cNvPr id="39" name="Grouper 38"/>
          <p:cNvGrpSpPr/>
          <p:nvPr/>
        </p:nvGrpSpPr>
        <p:grpSpPr>
          <a:xfrm>
            <a:off x="677335" y="5061108"/>
            <a:ext cx="10657949" cy="1435942"/>
            <a:chOff x="677335" y="5061108"/>
            <a:chExt cx="10657949" cy="1435942"/>
          </a:xfrm>
        </p:grpSpPr>
        <p:sp>
          <p:nvSpPr>
            <p:cNvPr id="15" name="Flèche vers la droite 14"/>
            <p:cNvSpPr/>
            <p:nvPr/>
          </p:nvSpPr>
          <p:spPr>
            <a:xfrm>
              <a:off x="677335" y="5614736"/>
              <a:ext cx="2104188" cy="8502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Jean</a:t>
              </a:r>
              <a:r>
                <a:rPr lang="fr-FR" smtClean="0"/>
                <a:t>, Yves, Yvan </a:t>
              </a:r>
              <a:endParaRPr lang="fr-FR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52170" y="5382150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Source</a:t>
              </a:r>
              <a:endParaRPr lang="fr-FR" dirty="0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2823410" y="5521038"/>
              <a:ext cx="1780674" cy="97601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Filtre</a:t>
              </a:r>
              <a:br>
                <a:rPr lang="fr-FR" dirty="0" smtClean="0"/>
              </a:br>
              <a:r>
                <a:rPr lang="fr-FR" dirty="0" err="1" smtClean="0"/>
                <a:t>getAge</a:t>
              </a:r>
              <a:r>
                <a:rPr lang="fr-FR" dirty="0" smtClean="0"/>
                <a:t>() &gt;= 18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240984" y="5061108"/>
              <a:ext cx="1039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Prédicat</a:t>
              </a:r>
              <a:endParaRPr lang="fr-FR" dirty="0"/>
            </a:p>
          </p:txBody>
        </p:sp>
        <p:sp>
          <p:nvSpPr>
            <p:cNvPr id="19" name="Flèche vers la droite 18"/>
            <p:cNvSpPr/>
            <p:nvPr/>
          </p:nvSpPr>
          <p:spPr>
            <a:xfrm>
              <a:off x="10236611" y="5519758"/>
              <a:ext cx="1098673" cy="8502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38.5</a:t>
              </a:r>
              <a:endParaRPr lang="fr-FR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6438232" y="5488954"/>
              <a:ext cx="1152709" cy="97601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Map</a:t>
              </a:r>
              <a:r>
                <a:rPr lang="fr-FR" dirty="0" smtClean="0"/>
                <a:t/>
              </a:r>
              <a:br>
                <a:rPr lang="fr-FR" dirty="0" smtClean="0"/>
              </a:br>
              <a:r>
                <a:rPr lang="fr-FR" dirty="0" err="1" smtClean="0"/>
                <a:t>getAge</a:t>
              </a:r>
              <a:r>
                <a:rPr lang="fr-FR" dirty="0" smtClean="0"/>
                <a:t>()</a:t>
              </a:r>
              <a:endParaRPr lang="fr-FR" dirty="0"/>
            </a:p>
          </p:txBody>
        </p:sp>
        <p:sp>
          <p:nvSpPr>
            <p:cNvPr id="21" name="Flèche vers la droite 20"/>
            <p:cNvSpPr/>
            <p:nvPr/>
          </p:nvSpPr>
          <p:spPr>
            <a:xfrm>
              <a:off x="4744054" y="5583928"/>
              <a:ext cx="1631393" cy="8502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Jean</a:t>
              </a:r>
              <a:r>
                <a:rPr lang="fr-FR" smtClean="0"/>
                <a:t>, Yves</a:t>
              </a:r>
              <a:endParaRPr lang="fr-FR" dirty="0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8948200" y="5735052"/>
              <a:ext cx="1152709" cy="60959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mtClean="0"/>
                <a:t>average</a:t>
              </a:r>
              <a:endParaRPr lang="fr-FR" dirty="0"/>
            </a:p>
          </p:txBody>
        </p:sp>
        <p:sp>
          <p:nvSpPr>
            <p:cNvPr id="25" name="Flèche vers la droite 24"/>
            <p:cNvSpPr/>
            <p:nvPr/>
          </p:nvSpPr>
          <p:spPr>
            <a:xfrm>
              <a:off x="7742580" y="5614735"/>
              <a:ext cx="1098673" cy="8502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41, 36</a:t>
              </a:r>
              <a:endParaRPr lang="fr-FR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6476555" y="5061108"/>
              <a:ext cx="1077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Fonction</a:t>
              </a:r>
              <a:endParaRPr lang="fr-FR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8887115" y="5107274"/>
              <a:ext cx="1213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Opération</a:t>
              </a:r>
              <a:br>
                <a:rPr lang="fr-FR" dirty="0" smtClean="0"/>
              </a:br>
              <a:r>
                <a:rPr lang="fr-FR" dirty="0" smtClean="0"/>
                <a:t>terminale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2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1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7334" y="304802"/>
            <a:ext cx="8596668" cy="818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Recherche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77333" y="1462756"/>
            <a:ext cx="9284814" cy="51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Besoin </a:t>
            </a:r>
            <a:r>
              <a:rPr lang="fr-FR" dirty="0" smtClean="0"/>
              <a:t>: </a:t>
            </a:r>
            <a:r>
              <a:rPr lang="fr-FR" b="1" i="1" dirty="0" smtClean="0"/>
              <a:t>« afficher le nom du 1</a:t>
            </a:r>
            <a:r>
              <a:rPr lang="fr-FR" b="1" i="1" baseline="30000" dirty="0" smtClean="0"/>
              <a:t>er</a:t>
            </a:r>
            <a:r>
              <a:rPr lang="fr-FR" b="1" i="1" dirty="0" smtClean="0"/>
              <a:t> client majeur de la liste précédente »</a:t>
            </a:r>
            <a:endParaRPr lang="fr-FR" b="1" i="1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77333" y="2267782"/>
            <a:ext cx="2113992" cy="51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 Java 7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213681" y="2350541"/>
            <a:ext cx="2113992" cy="51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 Java 8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213681" y="2907288"/>
            <a:ext cx="38821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String nom = </a:t>
            </a:r>
            <a:r>
              <a:rPr lang="fr-FR" b="1" dirty="0" err="1" smtClean="0">
                <a:solidFill>
                  <a:srgbClr val="660E7A"/>
                </a:solidFill>
              </a:rPr>
              <a:t>clients</a:t>
            </a:r>
            <a:r>
              <a:rPr lang="fr-FR" dirty="0" err="1" smtClean="0"/>
              <a:t>.stream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        .</a:t>
            </a:r>
            <a:r>
              <a:rPr lang="fr-FR" dirty="0" err="1"/>
              <a:t>filter</a:t>
            </a:r>
            <a:r>
              <a:rPr lang="fr-FR" dirty="0"/>
              <a:t>(c -&gt; </a:t>
            </a:r>
            <a:r>
              <a:rPr lang="fr-FR" dirty="0" err="1"/>
              <a:t>c.getAge</a:t>
            </a:r>
            <a:r>
              <a:rPr lang="fr-FR" dirty="0"/>
              <a:t>() &gt;= </a:t>
            </a:r>
            <a:r>
              <a:rPr lang="fr-FR" dirty="0">
                <a:solidFill>
                  <a:srgbClr val="0000FF"/>
                </a:solidFill>
              </a:rPr>
              <a:t>18</a:t>
            </a:r>
            <a:r>
              <a:rPr lang="fr-FR" dirty="0" smtClean="0"/>
              <a:t>)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        .</a:t>
            </a:r>
            <a:r>
              <a:rPr lang="fr-FR" dirty="0" err="1"/>
              <a:t>findFirst</a:t>
            </a:r>
            <a:r>
              <a:rPr lang="fr-FR" dirty="0" smtClean="0"/>
              <a:t>() </a:t>
            </a:r>
            <a:br>
              <a:rPr lang="fr-FR" dirty="0" smtClean="0"/>
            </a:br>
            <a:r>
              <a:rPr lang="fr-FR" dirty="0" smtClean="0"/>
              <a:t>        .</a:t>
            </a:r>
            <a:r>
              <a:rPr lang="fr-FR" dirty="0" err="1"/>
              <a:t>map</a:t>
            </a:r>
            <a:r>
              <a:rPr lang="fr-FR" dirty="0"/>
              <a:t>(Client::</a:t>
            </a:r>
            <a:r>
              <a:rPr lang="fr-FR" dirty="0" err="1"/>
              <a:t>getNom</a:t>
            </a:r>
            <a:r>
              <a:rPr lang="fr-FR" dirty="0" smtClean="0"/>
              <a:t>)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        .</a:t>
            </a:r>
            <a:r>
              <a:rPr lang="fr-FR" dirty="0" err="1"/>
              <a:t>orElse</a:t>
            </a:r>
            <a:r>
              <a:rPr lang="fr-FR" dirty="0"/>
              <a:t>(</a:t>
            </a:r>
            <a:r>
              <a:rPr lang="fr-FR" b="1" dirty="0">
                <a:solidFill>
                  <a:srgbClr val="008000"/>
                </a:solidFill>
              </a:rPr>
              <a:t>"aucun résultat"</a:t>
            </a:r>
            <a:r>
              <a:rPr lang="fr-FR" dirty="0"/>
              <a:t>);</a:t>
            </a:r>
            <a:br>
              <a:rPr lang="fr-FR" dirty="0"/>
            </a:br>
            <a:r>
              <a:rPr lang="fr-FR" dirty="0" err="1"/>
              <a:t>System.</a:t>
            </a:r>
            <a:r>
              <a:rPr lang="fr-FR" b="1" i="1" dirty="0" err="1">
                <a:solidFill>
                  <a:srgbClr val="660E7A"/>
                </a:solidFill>
              </a:rPr>
              <a:t>out</a:t>
            </a:r>
            <a:r>
              <a:rPr lang="fr-FR" dirty="0" err="1"/>
              <a:t>.println</a:t>
            </a:r>
            <a:r>
              <a:rPr lang="fr-FR" dirty="0"/>
              <a:t>(nom);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74002" y="3178621"/>
            <a:ext cx="2436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Stream&lt;Client&gt;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fr-FR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</a:t>
            </a:r>
            <a:r>
              <a:rPr lang="fr-F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&lt;Client</a:t>
            </a:r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fr-FR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</a:t>
            </a:r>
            <a:r>
              <a:rPr lang="fr-F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&lt;String&gt; 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77333" y="2907288"/>
            <a:ext cx="37859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String nom = </a:t>
            </a:r>
            <a:r>
              <a:rPr lang="fr-FR" b="1" dirty="0" err="1">
                <a:solidFill>
                  <a:srgbClr val="000080"/>
                </a:solidFill>
              </a:rPr>
              <a:t>null</a:t>
            </a:r>
            <a:r>
              <a:rPr lang="fr-FR" dirty="0"/>
              <a:t>;</a:t>
            </a:r>
            <a:br>
              <a:rPr lang="fr-FR" dirty="0"/>
            </a:br>
            <a:r>
              <a:rPr lang="fr-FR" b="1" dirty="0">
                <a:solidFill>
                  <a:srgbClr val="000080"/>
                </a:solidFill>
              </a:rPr>
              <a:t>for </a:t>
            </a:r>
            <a:r>
              <a:rPr lang="fr-FR" dirty="0"/>
              <a:t>(Client client : </a:t>
            </a:r>
            <a:r>
              <a:rPr lang="fr-FR" b="1" dirty="0">
                <a:solidFill>
                  <a:srgbClr val="660E7A"/>
                </a:solidFill>
              </a:rPr>
              <a:t>clients</a:t>
            </a:r>
            <a:r>
              <a:rPr lang="fr-FR" dirty="0"/>
              <a:t>) {</a:t>
            </a:r>
            <a:br>
              <a:rPr lang="fr-FR" dirty="0"/>
            </a:br>
            <a:r>
              <a:rPr lang="fr-FR" dirty="0"/>
              <a:t>    </a:t>
            </a:r>
            <a:r>
              <a:rPr lang="fr-FR" b="1" dirty="0">
                <a:solidFill>
                  <a:srgbClr val="000080"/>
                </a:solidFill>
              </a:rPr>
              <a:t>if </a:t>
            </a:r>
            <a:r>
              <a:rPr lang="fr-FR" dirty="0"/>
              <a:t>(</a:t>
            </a:r>
            <a:r>
              <a:rPr lang="fr-FR" dirty="0" err="1"/>
              <a:t>client.getAge</a:t>
            </a:r>
            <a:r>
              <a:rPr lang="fr-FR" dirty="0"/>
              <a:t>() &gt;= </a:t>
            </a:r>
            <a:r>
              <a:rPr lang="fr-FR" dirty="0">
                <a:solidFill>
                  <a:srgbClr val="0000FF"/>
                </a:solidFill>
              </a:rPr>
              <a:t>18</a:t>
            </a:r>
            <a:r>
              <a:rPr lang="fr-FR" dirty="0"/>
              <a:t>) {</a:t>
            </a:r>
            <a:br>
              <a:rPr lang="fr-FR" dirty="0"/>
            </a:br>
            <a:r>
              <a:rPr lang="fr-FR" dirty="0"/>
              <a:t>        nom = </a:t>
            </a:r>
            <a:r>
              <a:rPr lang="fr-FR" dirty="0" err="1"/>
              <a:t>client.getNom</a:t>
            </a:r>
            <a:r>
              <a:rPr lang="fr-FR" dirty="0"/>
              <a:t>();</a:t>
            </a:r>
            <a:br>
              <a:rPr lang="fr-FR" dirty="0"/>
            </a:br>
            <a:r>
              <a:rPr lang="fr-FR" dirty="0"/>
              <a:t>        </a:t>
            </a:r>
            <a:r>
              <a:rPr lang="fr-FR" b="1" dirty="0">
                <a:solidFill>
                  <a:srgbClr val="000080"/>
                </a:solidFill>
              </a:rPr>
              <a:t>break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 }</a:t>
            </a:r>
            <a:br>
              <a:rPr lang="fr-FR" dirty="0"/>
            </a:br>
            <a:r>
              <a:rPr lang="fr-FR" dirty="0"/>
              <a:t>}</a:t>
            </a:r>
            <a:br>
              <a:rPr lang="fr-FR" dirty="0"/>
            </a:br>
            <a:r>
              <a:rPr lang="fr-FR" dirty="0"/>
              <a:t>String </a:t>
            </a:r>
            <a:r>
              <a:rPr lang="fr-FR" dirty="0" err="1"/>
              <a:t>msg</a:t>
            </a:r>
            <a:r>
              <a:rPr lang="fr-FR" dirty="0"/>
              <a:t> = nom != </a:t>
            </a:r>
            <a:r>
              <a:rPr lang="fr-FR" b="1" dirty="0" err="1">
                <a:solidFill>
                  <a:srgbClr val="000080"/>
                </a:solidFill>
              </a:rPr>
              <a:t>null</a:t>
            </a:r>
            <a:r>
              <a:rPr lang="fr-FR" b="1" dirty="0">
                <a:solidFill>
                  <a:srgbClr val="000080"/>
                </a:solidFill>
              </a:rPr>
              <a:t> </a:t>
            </a:r>
            <a:r>
              <a:rPr lang="fr-FR" b="1" dirty="0" smtClean="0">
                <a:solidFill>
                  <a:srgbClr val="000080"/>
                </a:solidFill>
              </a:rPr>
              <a:t/>
            </a:r>
            <a:br>
              <a:rPr lang="fr-FR" b="1" dirty="0" smtClean="0">
                <a:solidFill>
                  <a:srgbClr val="000080"/>
                </a:solidFill>
              </a:rPr>
            </a:br>
            <a:r>
              <a:rPr lang="fr-FR" b="1" dirty="0" smtClean="0">
                <a:solidFill>
                  <a:srgbClr val="000080"/>
                </a:solidFill>
              </a:rPr>
              <a:t>          </a:t>
            </a:r>
            <a:r>
              <a:rPr lang="fr-FR" dirty="0" smtClean="0"/>
              <a:t>? </a:t>
            </a:r>
            <a:r>
              <a:rPr lang="fr-FR" dirty="0"/>
              <a:t>nom : </a:t>
            </a:r>
            <a:r>
              <a:rPr lang="fr-FR" b="1" dirty="0">
                <a:solidFill>
                  <a:srgbClr val="008000"/>
                </a:solidFill>
              </a:rPr>
              <a:t>"aucun résultat"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 err="1"/>
              <a:t>System.</a:t>
            </a:r>
            <a:r>
              <a:rPr lang="fr-FR" b="1" i="1" dirty="0" err="1">
                <a:solidFill>
                  <a:srgbClr val="660E7A"/>
                </a:solidFill>
              </a:rPr>
              <a:t>out</a:t>
            </a:r>
            <a:r>
              <a:rPr lang="fr-FR" dirty="0" err="1"/>
              <a:t>.println</a:t>
            </a:r>
            <a:r>
              <a:rPr lang="fr-FR" dirty="0"/>
              <a:t>(</a:t>
            </a:r>
            <a:r>
              <a:rPr lang="fr-FR" dirty="0" err="1"/>
              <a:t>msg</a:t>
            </a:r>
            <a:r>
              <a:rPr lang="fr-FR" dirty="0"/>
              <a:t>);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5213681" y="5036805"/>
            <a:ext cx="5418668" cy="82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lang="fr-FR" b="1" dirty="0" err="1" smtClean="0">
                <a:latin typeface="ArialMT" charset="0"/>
              </a:rPr>
              <a:t>Optional</a:t>
            </a:r>
            <a:r>
              <a:rPr lang="fr-FR" dirty="0" smtClean="0">
                <a:latin typeface="ArialMT" charset="0"/>
              </a:rPr>
              <a:t> : conteneur pour une valeur qui peut être </a:t>
            </a:r>
            <a:r>
              <a:rPr lang="fr-FR" dirty="0" err="1" smtClean="0">
                <a:latin typeface="ArialMT" charset="0"/>
              </a:rPr>
              <a:t>null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7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7334" y="304802"/>
            <a:ext cx="8596668" cy="818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Réduction simple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77333" y="1462756"/>
            <a:ext cx="9541487" cy="542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Besoin </a:t>
            </a:r>
            <a:r>
              <a:rPr lang="fr-FR" dirty="0" smtClean="0"/>
              <a:t>: </a:t>
            </a:r>
            <a:r>
              <a:rPr lang="fr-FR" b="1" i="1" dirty="0" smtClean="0"/>
              <a:t>«</a:t>
            </a:r>
            <a:r>
              <a:rPr lang="fr-FR" b="1" i="1" dirty="0"/>
              <a:t> </a:t>
            </a:r>
            <a:r>
              <a:rPr lang="fr-FR" b="1" i="1" dirty="0" smtClean="0"/>
              <a:t>rechercher le client le plus âgé</a:t>
            </a:r>
            <a:r>
              <a:rPr lang="fr-FR" b="1" i="1" dirty="0"/>
              <a:t> »</a:t>
            </a:r>
          </a:p>
          <a:p>
            <a:pPr marL="0" indent="0">
              <a:buNone/>
            </a:pPr>
            <a:endParaRPr lang="fr-FR" dirty="0" smtClean="0">
              <a:latin typeface="ArialM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7333" y="2960366"/>
            <a:ext cx="50015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Client </a:t>
            </a:r>
            <a:r>
              <a:rPr lang="fr-FR" dirty="0" smtClean="0"/>
              <a:t>doyen = </a:t>
            </a:r>
            <a:r>
              <a:rPr lang="fr-FR" b="1" dirty="0" err="1">
                <a:solidFill>
                  <a:srgbClr val="000080"/>
                </a:solidFill>
              </a:rPr>
              <a:t>null</a:t>
            </a:r>
            <a:r>
              <a:rPr lang="fr-FR" dirty="0"/>
              <a:t>;</a:t>
            </a:r>
            <a:br>
              <a:rPr lang="fr-FR" dirty="0"/>
            </a:br>
            <a:r>
              <a:rPr lang="fr-FR" b="1" dirty="0">
                <a:solidFill>
                  <a:srgbClr val="000080"/>
                </a:solidFill>
              </a:rPr>
              <a:t>for </a:t>
            </a:r>
            <a:r>
              <a:rPr lang="fr-FR" dirty="0"/>
              <a:t>(Client client : </a:t>
            </a:r>
            <a:r>
              <a:rPr lang="fr-FR" b="1" dirty="0">
                <a:solidFill>
                  <a:srgbClr val="660E7A"/>
                </a:solidFill>
              </a:rPr>
              <a:t>clients</a:t>
            </a:r>
            <a:r>
              <a:rPr lang="fr-FR" dirty="0"/>
              <a:t>) {</a:t>
            </a:r>
            <a:br>
              <a:rPr lang="fr-FR" dirty="0"/>
            </a:br>
            <a:r>
              <a:rPr lang="fr-FR" dirty="0"/>
              <a:t>    </a:t>
            </a:r>
            <a:r>
              <a:rPr lang="fr-FR" b="1" dirty="0">
                <a:solidFill>
                  <a:srgbClr val="000080"/>
                </a:solidFill>
              </a:rPr>
              <a:t>if </a:t>
            </a:r>
            <a:r>
              <a:rPr lang="fr-FR" dirty="0" smtClean="0"/>
              <a:t>(doyen == </a:t>
            </a:r>
            <a:r>
              <a:rPr lang="fr-FR" b="1" dirty="0" err="1">
                <a:solidFill>
                  <a:srgbClr val="000080"/>
                </a:solidFill>
              </a:rPr>
              <a:t>null</a:t>
            </a:r>
            <a:r>
              <a:rPr lang="fr-FR" dirty="0"/>
              <a:t>) {</a:t>
            </a:r>
            <a:br>
              <a:rPr lang="fr-FR" dirty="0"/>
            </a:br>
            <a:r>
              <a:rPr lang="fr-FR" dirty="0"/>
              <a:t> </a:t>
            </a:r>
            <a:r>
              <a:rPr lang="fr-FR" dirty="0" smtClean="0"/>
              <a:t>       doyen = </a:t>
            </a:r>
            <a:r>
              <a:rPr lang="fr-FR" dirty="0"/>
              <a:t>client;</a:t>
            </a:r>
            <a:br>
              <a:rPr lang="fr-FR" dirty="0"/>
            </a:br>
            <a:r>
              <a:rPr lang="fr-FR" dirty="0"/>
              <a:t>    } </a:t>
            </a:r>
            <a:r>
              <a:rPr lang="fr-FR" b="1" dirty="0" err="1">
                <a:solidFill>
                  <a:srgbClr val="000080"/>
                </a:solidFill>
              </a:rPr>
              <a:t>else</a:t>
            </a:r>
            <a:r>
              <a:rPr lang="fr-FR" b="1" dirty="0">
                <a:solidFill>
                  <a:srgbClr val="000080"/>
                </a:solidFill>
              </a:rPr>
              <a:t> </a:t>
            </a:r>
            <a:r>
              <a:rPr lang="fr-FR" dirty="0"/>
              <a:t>{</a:t>
            </a:r>
            <a:br>
              <a:rPr lang="fr-FR" dirty="0"/>
            </a:br>
            <a:r>
              <a:rPr lang="fr-FR" dirty="0"/>
              <a:t>        </a:t>
            </a:r>
            <a:r>
              <a:rPr lang="fr-FR" dirty="0" smtClean="0"/>
              <a:t>doyen= </a:t>
            </a:r>
            <a:r>
              <a:rPr lang="fr-FR" dirty="0" err="1" smtClean="0"/>
              <a:t>doyen.getAge</a:t>
            </a:r>
            <a:r>
              <a:rPr lang="fr-FR" dirty="0"/>
              <a:t>() &gt; </a:t>
            </a:r>
            <a:r>
              <a:rPr lang="fr-FR" dirty="0" err="1"/>
              <a:t>client.getAge</a:t>
            </a:r>
            <a:r>
              <a:rPr lang="fr-FR" dirty="0" smtClean="0"/>
              <a:t>()</a:t>
            </a:r>
            <a:br>
              <a:rPr lang="fr-FR" dirty="0" smtClean="0"/>
            </a:br>
            <a:r>
              <a:rPr lang="fr-FR" dirty="0" smtClean="0"/>
              <a:t>                   </a:t>
            </a:r>
            <a:r>
              <a:rPr lang="fr-FR" dirty="0"/>
              <a:t>? </a:t>
            </a:r>
            <a:r>
              <a:rPr lang="fr-FR" dirty="0" smtClean="0"/>
              <a:t>doyen : </a:t>
            </a:r>
            <a:r>
              <a:rPr lang="fr-FR" dirty="0"/>
              <a:t>client;</a:t>
            </a:r>
            <a:br>
              <a:rPr lang="fr-FR" dirty="0"/>
            </a:br>
            <a:r>
              <a:rPr lang="fr-FR" dirty="0"/>
              <a:t>    }</a:t>
            </a:r>
            <a:br>
              <a:rPr lang="fr-FR" dirty="0"/>
            </a:br>
            <a:r>
              <a:rPr lang="fr-FR" dirty="0"/>
              <a:t>}</a:t>
            </a:r>
            <a:br>
              <a:rPr lang="fr-FR" dirty="0"/>
            </a:br>
            <a:r>
              <a:rPr lang="fr-FR" b="1" dirty="0">
                <a:solidFill>
                  <a:srgbClr val="000080"/>
                </a:solidFill>
              </a:rPr>
              <a:t>if </a:t>
            </a:r>
            <a:r>
              <a:rPr lang="fr-FR" dirty="0" smtClean="0"/>
              <a:t>(doyen!=</a:t>
            </a:r>
            <a:r>
              <a:rPr lang="fr-FR" b="1" dirty="0" err="1">
                <a:solidFill>
                  <a:srgbClr val="000080"/>
                </a:solidFill>
              </a:rPr>
              <a:t>null</a:t>
            </a:r>
            <a:r>
              <a:rPr lang="fr-FR" dirty="0"/>
              <a:t>) </a:t>
            </a:r>
            <a:r>
              <a:rPr lang="fr-FR" dirty="0" err="1" smtClean="0"/>
              <a:t>System.</a:t>
            </a:r>
            <a:r>
              <a:rPr lang="fr-FR" b="1" i="1" dirty="0" err="1" smtClean="0">
                <a:solidFill>
                  <a:srgbClr val="660E7A"/>
                </a:solidFill>
              </a:rPr>
              <a:t>out</a:t>
            </a:r>
            <a:r>
              <a:rPr lang="fr-FR" dirty="0" err="1" smtClean="0"/>
              <a:t>.println</a:t>
            </a:r>
            <a:r>
              <a:rPr lang="fr-FR" dirty="0" smtClean="0"/>
              <a:t>(doyen);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77333" y="2267782"/>
            <a:ext cx="2113992" cy="51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 Java 7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284051" y="2267782"/>
            <a:ext cx="2113992" cy="51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 Java 8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284051" y="2961110"/>
            <a:ext cx="549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660E7A"/>
                </a:solidFill>
              </a:rPr>
              <a:t>clients</a:t>
            </a:r>
            <a:r>
              <a:rPr lang="fr-FR" dirty="0" err="1"/>
              <a:t>.stream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        .</a:t>
            </a:r>
            <a:r>
              <a:rPr lang="fr-FR" dirty="0" err="1"/>
              <a:t>reduce</a:t>
            </a:r>
            <a:r>
              <a:rPr lang="fr-FR" dirty="0"/>
              <a:t>((c1, c2) </a:t>
            </a:r>
            <a:r>
              <a:rPr lang="fr-FR" dirty="0" smtClean="0"/>
              <a:t>-&gt; </a:t>
            </a:r>
            <a:r>
              <a:rPr lang="fr-FR" dirty="0"/>
              <a:t>c1.getAge() &gt; c2.getAge</a:t>
            </a:r>
            <a:r>
              <a:rPr lang="fr-FR" dirty="0" smtClean="0"/>
              <a:t>()</a:t>
            </a:r>
            <a:br>
              <a:rPr lang="fr-FR" dirty="0" smtClean="0"/>
            </a:br>
            <a:r>
              <a:rPr lang="fr-FR" dirty="0" smtClean="0"/>
              <a:t>					 </a:t>
            </a:r>
            <a:r>
              <a:rPr lang="fr-FR" dirty="0"/>
              <a:t>? c1 : c2)</a:t>
            </a:r>
            <a:br>
              <a:rPr lang="fr-FR" dirty="0"/>
            </a:br>
            <a:r>
              <a:rPr lang="fr-FR" dirty="0"/>
              <a:t>        .</a:t>
            </a:r>
            <a:r>
              <a:rPr lang="fr-FR" dirty="0" err="1"/>
              <a:t>ifPresent</a:t>
            </a:r>
            <a:r>
              <a:rPr lang="fr-FR" dirty="0"/>
              <a:t>(</a:t>
            </a:r>
            <a:r>
              <a:rPr lang="fr-FR" dirty="0" err="1"/>
              <a:t>System.</a:t>
            </a:r>
            <a:r>
              <a:rPr lang="fr-FR" b="1" i="1" dirty="0" err="1">
                <a:solidFill>
                  <a:srgbClr val="660E7A"/>
                </a:solidFill>
              </a:rPr>
              <a:t>out</a:t>
            </a:r>
            <a:r>
              <a:rPr lang="fr-FR" dirty="0"/>
              <a:t>::</a:t>
            </a:r>
            <a:r>
              <a:rPr lang="fr-FR" dirty="0" err="1"/>
              <a:t>println</a:t>
            </a:r>
            <a:r>
              <a:rPr lang="fr-FR" dirty="0"/>
              <a:t>);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284051" y="4660089"/>
            <a:ext cx="5418668" cy="164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lang="fr-FR" dirty="0" smtClean="0">
                <a:latin typeface="ArialMT" charset="0"/>
              </a:rPr>
              <a:t>Une </a:t>
            </a:r>
            <a:r>
              <a:rPr lang="fr-FR" dirty="0">
                <a:latin typeface="ArialMT" charset="0"/>
              </a:rPr>
              <a:t>opération de réduction combine tous les éléments d’un </a:t>
            </a:r>
            <a:r>
              <a:rPr lang="fr-FR" dirty="0" err="1">
                <a:latin typeface="ArialMT" charset="0"/>
              </a:rPr>
              <a:t>stream</a:t>
            </a:r>
            <a:r>
              <a:rPr lang="fr-FR" dirty="0">
                <a:latin typeface="ArialMT" charset="0"/>
              </a:rPr>
              <a:t> en un seul </a:t>
            </a:r>
            <a:r>
              <a:rPr lang="fr-FR" dirty="0" smtClean="0">
                <a:latin typeface="ArialMT" charset="0"/>
              </a:rPr>
              <a:t>résultat</a:t>
            </a:r>
            <a:br>
              <a:rPr lang="fr-FR" dirty="0" smtClean="0">
                <a:latin typeface="ArialMT" charset="0"/>
              </a:rPr>
            </a:br>
            <a:endParaRPr lang="fr-FR" dirty="0">
              <a:latin typeface="ArialMT" charset="0"/>
            </a:endParaRPr>
          </a:p>
          <a:p>
            <a:pPr>
              <a:buFont typeface="Wingdings" charset="2"/>
              <a:buChar char="v"/>
            </a:pPr>
            <a:r>
              <a:rPr lang="fr-FR" dirty="0"/>
              <a:t>L’opération </a:t>
            </a:r>
            <a:r>
              <a:rPr lang="fr-FR" b="1" dirty="0" err="1"/>
              <a:t>average</a:t>
            </a:r>
            <a:r>
              <a:rPr lang="fr-FR" b="1" dirty="0"/>
              <a:t>() </a:t>
            </a:r>
            <a:r>
              <a:rPr lang="fr-FR" dirty="0"/>
              <a:t>du </a:t>
            </a:r>
            <a:r>
              <a:rPr lang="fr-FR" dirty="0" err="1"/>
              <a:t>IntStream</a:t>
            </a:r>
            <a:r>
              <a:rPr lang="fr-FR" dirty="0"/>
              <a:t> est une réduction prête à </a:t>
            </a:r>
            <a:r>
              <a:rPr lang="fr-FR" dirty="0" smtClean="0"/>
              <a:t>l’emploi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399913" y="1926839"/>
            <a:ext cx="5490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9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3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7334" y="304802"/>
            <a:ext cx="8596668" cy="818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Collecte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77333" y="1462756"/>
            <a:ext cx="9541487" cy="542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Besoin </a:t>
            </a:r>
            <a:r>
              <a:rPr lang="fr-FR" dirty="0" smtClean="0"/>
              <a:t>: </a:t>
            </a:r>
            <a:r>
              <a:rPr lang="fr-FR" b="1" i="1" dirty="0" smtClean="0"/>
              <a:t>«</a:t>
            </a:r>
            <a:r>
              <a:rPr lang="fr-FR" b="1" i="1" dirty="0"/>
              <a:t> </a:t>
            </a:r>
            <a:r>
              <a:rPr lang="fr-FR" b="1" i="1" dirty="0" smtClean="0"/>
              <a:t>récupérer une liste contenant le nom des clients »</a:t>
            </a:r>
            <a:endParaRPr lang="fr-FR" b="1" i="1" dirty="0"/>
          </a:p>
          <a:p>
            <a:pPr marL="0" indent="0">
              <a:buNone/>
            </a:pPr>
            <a:endParaRPr lang="fr-FR" dirty="0" smtClean="0">
              <a:latin typeface="ArialMT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77333" y="2267782"/>
            <a:ext cx="2113992" cy="51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 Java 7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77333" y="304874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List&lt;String&gt; noms = </a:t>
            </a:r>
            <a:r>
              <a:rPr lang="fr-FR" b="1" dirty="0">
                <a:solidFill>
                  <a:srgbClr val="000080"/>
                </a:solidFill>
              </a:rPr>
              <a:t>new </a:t>
            </a:r>
            <a:r>
              <a:rPr lang="fr-FR" dirty="0" err="1"/>
              <a:t>ArrayList</a:t>
            </a:r>
            <a:r>
              <a:rPr lang="fr-FR" dirty="0"/>
              <a:t>&lt;&gt;();</a:t>
            </a:r>
            <a:br>
              <a:rPr lang="fr-FR" dirty="0"/>
            </a:br>
            <a:r>
              <a:rPr lang="fr-FR" b="1" dirty="0">
                <a:solidFill>
                  <a:srgbClr val="000080"/>
                </a:solidFill>
              </a:rPr>
              <a:t>for </a:t>
            </a:r>
            <a:r>
              <a:rPr lang="fr-FR" dirty="0"/>
              <a:t>(Client client : </a:t>
            </a:r>
            <a:r>
              <a:rPr lang="fr-FR" b="1" dirty="0">
                <a:solidFill>
                  <a:srgbClr val="660E7A"/>
                </a:solidFill>
              </a:rPr>
              <a:t>clients</a:t>
            </a:r>
            <a:r>
              <a:rPr lang="fr-FR" dirty="0"/>
              <a:t>) {</a:t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 err="1"/>
              <a:t>noms.add</a:t>
            </a:r>
            <a:r>
              <a:rPr lang="fr-FR" dirty="0"/>
              <a:t>(</a:t>
            </a:r>
            <a:r>
              <a:rPr lang="fr-FR" dirty="0" err="1"/>
              <a:t>client.getNom</a:t>
            </a:r>
            <a:r>
              <a:rPr lang="fr-FR" dirty="0"/>
              <a:t>());</a:t>
            </a:r>
            <a:br>
              <a:rPr lang="fr-FR" dirty="0"/>
            </a:br>
            <a:r>
              <a:rPr lang="fr-FR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4051" y="30487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List&lt;String&gt; noms = </a:t>
            </a:r>
            <a:r>
              <a:rPr lang="fr-FR" b="1" dirty="0" err="1">
                <a:solidFill>
                  <a:srgbClr val="660E7A"/>
                </a:solidFill>
              </a:rPr>
              <a:t>clients</a:t>
            </a:r>
            <a:r>
              <a:rPr lang="fr-FR" dirty="0" err="1"/>
              <a:t>.stream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        .</a:t>
            </a:r>
            <a:r>
              <a:rPr lang="fr-FR" dirty="0" err="1"/>
              <a:t>map</a:t>
            </a:r>
            <a:r>
              <a:rPr lang="fr-FR" dirty="0"/>
              <a:t>(Client::</a:t>
            </a:r>
            <a:r>
              <a:rPr lang="fr-FR" dirty="0" err="1"/>
              <a:t>getNom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        .</a:t>
            </a:r>
            <a:r>
              <a:rPr lang="fr-FR" b="1" dirty="0" err="1"/>
              <a:t>collect</a:t>
            </a:r>
            <a:r>
              <a:rPr lang="fr-FR" b="1" dirty="0"/>
              <a:t>(</a:t>
            </a:r>
            <a:r>
              <a:rPr lang="fr-FR" b="1" dirty="0" err="1"/>
              <a:t>Collectors.</a:t>
            </a:r>
            <a:r>
              <a:rPr lang="fr-FR" b="1" i="1" dirty="0" err="1"/>
              <a:t>toList</a:t>
            </a:r>
            <a:r>
              <a:rPr lang="fr-FR" b="1" dirty="0"/>
              <a:t>())</a:t>
            </a:r>
            <a:r>
              <a:rPr lang="fr-FR" dirty="0"/>
              <a:t>;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284051" y="2267782"/>
            <a:ext cx="2113992" cy="51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 Java 8</a:t>
            </a: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677333" y="4544419"/>
            <a:ext cx="10391720" cy="2113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lang="fr-FR" dirty="0" smtClean="0"/>
              <a:t>La méthode </a:t>
            </a:r>
            <a:r>
              <a:rPr lang="fr-FR" b="1" dirty="0" err="1" smtClean="0"/>
              <a:t>collect</a:t>
            </a:r>
            <a:r>
              <a:rPr lang="fr-FR" dirty="0" smtClean="0"/>
              <a:t> est une réduction mutable</a:t>
            </a:r>
          </a:p>
          <a:p>
            <a:pPr lvl="1">
              <a:buFont typeface="Symbol" charset="2"/>
              <a:buChar char="Þ"/>
            </a:pPr>
            <a:r>
              <a:rPr lang="fr-FR" dirty="0" smtClean="0"/>
              <a:t>Elle accumule les </a:t>
            </a:r>
            <a:r>
              <a:rPr lang="fr-FR" dirty="0"/>
              <a:t>éléments d’un </a:t>
            </a:r>
            <a:r>
              <a:rPr lang="fr-FR" dirty="0" err="1"/>
              <a:t>stream</a:t>
            </a:r>
            <a:r>
              <a:rPr lang="fr-FR" dirty="0"/>
              <a:t> dans un </a:t>
            </a:r>
            <a:r>
              <a:rPr lang="fr-FR" dirty="0" smtClean="0"/>
              <a:t>container</a:t>
            </a:r>
          </a:p>
          <a:p>
            <a:pPr marL="457200" lvl="1" indent="0">
              <a:buNone/>
            </a:pPr>
            <a:endParaRPr lang="fr-FR" dirty="0" smtClean="0"/>
          </a:p>
          <a:p>
            <a:pPr>
              <a:buFont typeface="Wingdings" charset="2"/>
              <a:buChar char="v"/>
            </a:pPr>
            <a:r>
              <a:rPr lang="fr-FR" dirty="0" smtClean="0"/>
              <a:t>La </a:t>
            </a:r>
            <a:r>
              <a:rPr lang="fr-FR" smtClean="0"/>
              <a:t>classe </a:t>
            </a:r>
            <a:r>
              <a:rPr lang="fr-FR" b="1" smtClean="0"/>
              <a:t>Collectors</a:t>
            </a:r>
            <a:r>
              <a:rPr lang="fr-FR" smtClean="0"/>
              <a:t> </a:t>
            </a:r>
            <a:r>
              <a:rPr lang="fr-FR" dirty="0" smtClean="0"/>
              <a:t>propose des implémentations prêtes à l’emploi de l’interface </a:t>
            </a:r>
            <a:r>
              <a:rPr lang="fr-FR" b="1" dirty="0" smtClean="0"/>
              <a:t>Collector</a:t>
            </a:r>
            <a:r>
              <a:rPr lang="fr-FR" dirty="0" smtClean="0"/>
              <a:t> : </a:t>
            </a:r>
          </a:p>
          <a:p>
            <a:pPr lvl="1">
              <a:buFont typeface="Symbol" charset="2"/>
              <a:buChar char="Þ"/>
            </a:pPr>
            <a:r>
              <a:rPr lang="fr-FR" dirty="0" err="1" smtClean="0"/>
              <a:t>toList</a:t>
            </a:r>
            <a:r>
              <a:rPr lang="fr-FR" dirty="0" smtClean="0"/>
              <a:t>, </a:t>
            </a:r>
            <a:r>
              <a:rPr lang="fr-FR" dirty="0" err="1" smtClean="0"/>
              <a:t>toSet</a:t>
            </a:r>
            <a:r>
              <a:rPr lang="fr-FR" dirty="0" smtClean="0"/>
              <a:t>, </a:t>
            </a:r>
            <a:r>
              <a:rPr lang="fr-FR" dirty="0" err="1" smtClean="0"/>
              <a:t>toCollection</a:t>
            </a:r>
            <a:r>
              <a:rPr lang="fr-FR" dirty="0" smtClean="0"/>
              <a:t>, </a:t>
            </a:r>
            <a:r>
              <a:rPr lang="fr-FR" dirty="0" err="1" smtClean="0"/>
              <a:t>toMap</a:t>
            </a:r>
            <a:endParaRPr lang="fr-FR" dirty="0" smtClean="0"/>
          </a:p>
          <a:p>
            <a:pPr lvl="1">
              <a:buFont typeface="Symbol" charset="2"/>
              <a:buChar char="Þ"/>
            </a:pPr>
            <a:endParaRPr lang="fr-FR" dirty="0"/>
          </a:p>
          <a:p>
            <a:pPr marL="0" indent="0">
              <a:buNone/>
            </a:pPr>
            <a:endParaRPr lang="fr-FR" dirty="0" smtClean="0">
              <a:latin typeface="Arial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6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7334" y="304802"/>
            <a:ext cx="8596668" cy="818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Regroupement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77333" y="1607134"/>
            <a:ext cx="8258119" cy="510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Besoin : </a:t>
            </a:r>
            <a:r>
              <a:rPr lang="fr-FR" b="1" i="1" dirty="0"/>
              <a:t>« </a:t>
            </a:r>
            <a:r>
              <a:rPr lang="fr-FR" b="1" i="1" dirty="0" smtClean="0"/>
              <a:t>regrouper les clients par la 1</a:t>
            </a:r>
            <a:r>
              <a:rPr lang="fr-FR" b="1" i="1" baseline="30000" dirty="0" smtClean="0"/>
              <a:t>ière</a:t>
            </a:r>
            <a:r>
              <a:rPr lang="fr-FR" b="1" i="1" dirty="0" smtClean="0"/>
              <a:t> lettre de leur nom »</a:t>
            </a:r>
            <a:endParaRPr lang="fr-FR" b="1" i="1" dirty="0"/>
          </a:p>
          <a:p>
            <a:endParaRPr lang="fr-FR" b="1" dirty="0"/>
          </a:p>
        </p:txBody>
      </p:sp>
      <p:sp>
        <p:nvSpPr>
          <p:cNvPr id="2" name="Rectangle 1"/>
          <p:cNvSpPr/>
          <p:nvPr/>
        </p:nvSpPr>
        <p:spPr>
          <a:xfrm>
            <a:off x="677333" y="2892641"/>
            <a:ext cx="52422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&lt;</a:t>
            </a:r>
            <a:r>
              <a:rPr lang="fr-FR" dirty="0" err="1"/>
              <a:t>Character</a:t>
            </a:r>
            <a:r>
              <a:rPr lang="fr-FR" dirty="0"/>
              <a:t>, List&lt;Client&gt;&gt;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                           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b="1" dirty="0">
                <a:solidFill>
                  <a:srgbClr val="000080"/>
                </a:solidFill>
              </a:rPr>
              <a:t>new </a:t>
            </a:r>
            <a:r>
              <a:rPr lang="fr-FR" dirty="0" err="1"/>
              <a:t>HashMap</a:t>
            </a:r>
            <a:r>
              <a:rPr lang="fr-FR" dirty="0"/>
              <a:t>&lt;&gt;();</a:t>
            </a:r>
            <a:br>
              <a:rPr lang="fr-FR" dirty="0"/>
            </a:br>
            <a:r>
              <a:rPr lang="fr-FR" b="1" dirty="0">
                <a:solidFill>
                  <a:srgbClr val="000080"/>
                </a:solidFill>
              </a:rPr>
              <a:t>for </a:t>
            </a:r>
            <a:r>
              <a:rPr lang="fr-FR" dirty="0"/>
              <a:t>(Client client : </a:t>
            </a:r>
            <a:r>
              <a:rPr lang="fr-FR" b="1" dirty="0">
                <a:solidFill>
                  <a:srgbClr val="660E7A"/>
                </a:solidFill>
              </a:rPr>
              <a:t>clients</a:t>
            </a:r>
            <a:r>
              <a:rPr lang="fr-FR" dirty="0"/>
              <a:t>) {</a:t>
            </a:r>
            <a:br>
              <a:rPr lang="fr-FR" dirty="0"/>
            </a:br>
            <a:r>
              <a:rPr lang="fr-FR" dirty="0"/>
              <a:t>    </a:t>
            </a:r>
            <a:r>
              <a:rPr lang="fr-FR" b="1" dirty="0">
                <a:solidFill>
                  <a:srgbClr val="000080"/>
                </a:solidFill>
              </a:rPr>
              <a:t>char </a:t>
            </a:r>
            <a:r>
              <a:rPr lang="fr-FR" dirty="0"/>
              <a:t>initiale = </a:t>
            </a:r>
            <a:r>
              <a:rPr lang="fr-FR" dirty="0" err="1"/>
              <a:t>client.getNom</a:t>
            </a:r>
            <a:r>
              <a:rPr lang="fr-FR" dirty="0"/>
              <a:t>().</a:t>
            </a:r>
            <a:r>
              <a:rPr lang="fr-FR" dirty="0" err="1"/>
              <a:t>charAt</a:t>
            </a:r>
            <a:r>
              <a:rPr lang="fr-FR" dirty="0"/>
              <a:t>(</a:t>
            </a:r>
            <a:r>
              <a:rPr lang="fr-FR" dirty="0">
                <a:solidFill>
                  <a:srgbClr val="0000FF"/>
                </a:solidFill>
              </a:rPr>
              <a:t>0</a:t>
            </a:r>
            <a:r>
              <a:rPr lang="fr-FR" dirty="0"/>
              <a:t>);</a:t>
            </a:r>
            <a:br>
              <a:rPr lang="fr-FR" dirty="0"/>
            </a:br>
            <a:r>
              <a:rPr lang="fr-FR" dirty="0"/>
              <a:t>    List&lt;Client&gt; liste = </a:t>
            </a:r>
            <a:r>
              <a:rPr lang="fr-FR" dirty="0" err="1" smtClean="0"/>
              <a:t>map.get</a:t>
            </a:r>
            <a:r>
              <a:rPr lang="fr-FR" smtClean="0"/>
              <a:t>(initiale);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    </a:t>
            </a:r>
            <a:r>
              <a:rPr lang="fr-FR" b="1" dirty="0">
                <a:solidFill>
                  <a:srgbClr val="000080"/>
                </a:solidFill>
              </a:rPr>
              <a:t>if </a:t>
            </a:r>
            <a:r>
              <a:rPr lang="fr-FR" dirty="0"/>
              <a:t>(liste == </a:t>
            </a:r>
            <a:r>
              <a:rPr lang="fr-FR" b="1" dirty="0" err="1">
                <a:solidFill>
                  <a:srgbClr val="000080"/>
                </a:solidFill>
              </a:rPr>
              <a:t>null</a:t>
            </a:r>
            <a:r>
              <a:rPr lang="fr-FR" dirty="0"/>
              <a:t>) {</a:t>
            </a:r>
            <a:br>
              <a:rPr lang="fr-FR" dirty="0"/>
            </a:br>
            <a:r>
              <a:rPr lang="fr-FR" dirty="0"/>
              <a:t>        liste = </a:t>
            </a:r>
            <a:r>
              <a:rPr lang="fr-FR" b="1" dirty="0">
                <a:solidFill>
                  <a:srgbClr val="000080"/>
                </a:solidFill>
              </a:rPr>
              <a:t>new </a:t>
            </a:r>
            <a:r>
              <a:rPr lang="fr-FR" dirty="0" err="1"/>
              <a:t>ArrayList</a:t>
            </a:r>
            <a:r>
              <a:rPr lang="fr-FR" dirty="0"/>
              <a:t>&lt;&gt;();</a:t>
            </a:r>
            <a:br>
              <a:rPr lang="fr-FR" dirty="0"/>
            </a:br>
            <a:r>
              <a:rPr lang="fr-FR" dirty="0"/>
              <a:t>        </a:t>
            </a:r>
            <a:r>
              <a:rPr lang="fr-FR" dirty="0" err="1"/>
              <a:t>map.put</a:t>
            </a:r>
            <a:r>
              <a:rPr lang="fr-FR" dirty="0"/>
              <a:t>(initiale, liste);</a:t>
            </a:r>
            <a:br>
              <a:rPr lang="fr-FR" dirty="0"/>
            </a:br>
            <a:r>
              <a:rPr lang="fr-FR" dirty="0"/>
              <a:t>    }</a:t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 err="1"/>
              <a:t>liste.add</a:t>
            </a:r>
            <a:r>
              <a:rPr lang="fr-FR" dirty="0"/>
              <a:t>(client);</a:t>
            </a:r>
            <a:br>
              <a:rPr lang="fr-FR" dirty="0"/>
            </a:br>
            <a:r>
              <a:rPr lang="fr-FR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4051" y="29364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&lt;</a:t>
            </a:r>
            <a:r>
              <a:rPr lang="fr-FR" dirty="0" err="1"/>
              <a:t>Character</a:t>
            </a:r>
            <a:r>
              <a:rPr lang="fr-FR" dirty="0"/>
              <a:t>, List&lt;Client&gt;&gt; </a:t>
            </a:r>
            <a:r>
              <a:rPr lang="fr-FR" dirty="0" err="1"/>
              <a:t>map</a:t>
            </a:r>
            <a:r>
              <a:rPr lang="fr-FR" dirty="0"/>
              <a:t> = </a:t>
            </a:r>
            <a:r>
              <a:rPr lang="fr-FR" b="1" dirty="0" err="1" smtClean="0">
                <a:solidFill>
                  <a:srgbClr val="660E7A"/>
                </a:solidFill>
              </a:rPr>
              <a:t>clients</a:t>
            </a:r>
            <a:r>
              <a:rPr lang="fr-FR" dirty="0" err="1" smtClean="0"/>
              <a:t>.stream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        .</a:t>
            </a:r>
            <a:r>
              <a:rPr lang="fr-FR" dirty="0" err="1"/>
              <a:t>collect</a:t>
            </a:r>
            <a:r>
              <a:rPr lang="fr-FR" dirty="0"/>
              <a:t>(</a:t>
            </a:r>
            <a:r>
              <a:rPr lang="fr-FR" dirty="0" err="1"/>
              <a:t>Collectors.</a:t>
            </a:r>
            <a:r>
              <a:rPr lang="fr-FR" i="1" dirty="0" err="1"/>
              <a:t>groupingBy</a:t>
            </a:r>
            <a:r>
              <a:rPr lang="fr-FR" dirty="0" smtClean="0"/>
              <a:t>(</a:t>
            </a:r>
            <a:br>
              <a:rPr lang="fr-FR" dirty="0" smtClean="0"/>
            </a:br>
            <a:r>
              <a:rPr lang="fr-FR" dirty="0" smtClean="0"/>
              <a:t>                                     c </a:t>
            </a:r>
            <a:r>
              <a:rPr lang="fr-FR" dirty="0"/>
              <a:t>-&gt; </a:t>
            </a:r>
            <a:r>
              <a:rPr lang="fr-FR" dirty="0" err="1"/>
              <a:t>c.getNom</a:t>
            </a:r>
            <a:r>
              <a:rPr lang="fr-FR" dirty="0"/>
              <a:t>().</a:t>
            </a:r>
            <a:r>
              <a:rPr lang="fr-FR" dirty="0" err="1"/>
              <a:t>charAt</a:t>
            </a:r>
            <a:r>
              <a:rPr lang="fr-FR" dirty="0"/>
              <a:t>(</a:t>
            </a:r>
            <a:r>
              <a:rPr lang="fr-FR" dirty="0">
                <a:solidFill>
                  <a:srgbClr val="0000FF"/>
                </a:solidFill>
              </a:rPr>
              <a:t>0</a:t>
            </a:r>
            <a:r>
              <a:rPr lang="fr-FR" dirty="0"/>
              <a:t>)));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77333" y="2267782"/>
            <a:ext cx="2113992" cy="51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 Java 7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284051" y="2267782"/>
            <a:ext cx="2113992" cy="51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 Java 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8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5026</TotalTime>
  <Words>612</Words>
  <Application>Microsoft Macintosh PowerPoint</Application>
  <PresentationFormat>Grand écran</PresentationFormat>
  <Paragraphs>129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ArialMT</vt:lpstr>
      <vt:lpstr>Calibri</vt:lpstr>
      <vt:lpstr>Symbol</vt:lpstr>
      <vt:lpstr>Trebuchet MS</vt:lpstr>
      <vt:lpstr>Wingdings</vt:lpstr>
      <vt:lpstr>Wingdings 3</vt:lpstr>
      <vt:lpstr>Arial</vt:lpstr>
      <vt:lpstr>Facette</vt:lpstr>
      <vt:lpstr>Les Streams Java 8</vt:lpstr>
      <vt:lpstr>Exemple d’un filtre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Références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</dc:creator>
  <cp:lastModifiedBy>Antoine</cp:lastModifiedBy>
  <cp:revision>144</cp:revision>
  <dcterms:created xsi:type="dcterms:W3CDTF">2016-05-16T05:56:21Z</dcterms:created>
  <dcterms:modified xsi:type="dcterms:W3CDTF">2016-05-23T06:23:06Z</dcterms:modified>
</cp:coreProperties>
</file>