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5" r:id="rId6"/>
    <p:sldId id="264" r:id="rId7"/>
    <p:sldId id="263" r:id="rId8"/>
    <p:sldId id="262" r:id="rId9"/>
    <p:sldId id="261" r:id="rId10"/>
    <p:sldId id="260" r:id="rId11"/>
    <p:sldId id="259" r:id="rId12"/>
    <p:sldId id="267" r:id="rId13"/>
    <p:sldId id="274"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17.10.2022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17.10.2022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712968" cy="6583362"/>
          </a:xfrm>
        </p:spPr>
        <p:txBody>
          <a:bodyPr>
            <a:normAutofit fontScale="90000"/>
          </a:bodyPr>
          <a:lstStyle/>
          <a:p>
            <a:pPr algn="l" fontAlgn="base"/>
            <a:r>
              <a:rPr lang="ru-RU" b="1" dirty="0" smtClean="0"/>
              <a:t/>
            </a:r>
            <a:br>
              <a:rPr lang="ru-RU" b="1" dirty="0" smtClean="0"/>
            </a:br>
            <a:r>
              <a:rPr lang="ru-RU" b="1" dirty="0" smtClean="0"/>
              <a:t>Требования к итоговому сочинению</a:t>
            </a:r>
            <a:r>
              <a:rPr lang="ru-RU" dirty="0" smtClean="0"/>
              <a:t/>
            </a:r>
            <a:br>
              <a:rPr lang="ru-RU" dirty="0" smtClean="0"/>
            </a:br>
            <a:r>
              <a:rPr lang="ru-RU" dirty="0" smtClean="0"/>
              <a:t>	Сочинение должно соответствовать двум основным требованиям:</a:t>
            </a:r>
            <a:br>
              <a:rPr lang="ru-RU" dirty="0" smtClean="0"/>
            </a:br>
            <a:r>
              <a:rPr lang="ru-RU" dirty="0" smtClean="0"/>
              <a:t>	1. Объём не менее 250 слов</a:t>
            </a:r>
            <a:br>
              <a:rPr lang="ru-RU" dirty="0" smtClean="0"/>
            </a:br>
            <a:r>
              <a:rPr lang="ru-RU" dirty="0" smtClean="0"/>
              <a:t>	Рекомендуемый объём — 350 слов, максимальный не оговаривается. Если в сочинении будет 250 слов или меньше, его просто не будут проверять.</a:t>
            </a:r>
            <a:br>
              <a:rPr lang="ru-RU" dirty="0" smtClean="0"/>
            </a:br>
            <a:r>
              <a:rPr lang="ru-RU" dirty="0" smtClean="0"/>
              <a:t/>
            </a:r>
            <a:br>
              <a:rPr lang="ru-RU" dirty="0" smtClean="0"/>
            </a:b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22714"/>
          </a:xfrm>
        </p:spPr>
        <p:txBody>
          <a:bodyPr>
            <a:normAutofit fontScale="90000"/>
          </a:bodyPr>
          <a:lstStyle/>
          <a:p>
            <a:pPr lvl="0" algn="l" fontAlgn="base"/>
            <a:r>
              <a:rPr lang="ru-RU" b="1" dirty="0" smtClean="0"/>
              <a:t>4. Качество письменной речи</a:t>
            </a:r>
            <a:br>
              <a:rPr lang="ru-RU" b="1" dirty="0" smtClean="0"/>
            </a:br>
            <a:r>
              <a:rPr lang="ru-RU" b="1" dirty="0" smtClean="0"/>
              <a:t>	</a:t>
            </a:r>
            <a:r>
              <a:rPr lang="ru-RU" dirty="0" smtClean="0"/>
              <a:t>Этот критерий оценивает, насколько хорошо вы умеете излагать свои мысли письменно.</a:t>
            </a:r>
            <a:br>
              <a:rPr lang="ru-RU" dirty="0" smtClean="0"/>
            </a:br>
            <a:r>
              <a:rPr lang="ru-RU" dirty="0" smtClean="0"/>
              <a:t>	Незачёт ставится, если:</a:t>
            </a:r>
            <a:br>
              <a:rPr lang="ru-RU" dirty="0" smtClean="0"/>
            </a:br>
            <a:r>
              <a:rPr lang="ru-RU" dirty="0" smtClean="0"/>
              <a:t>есть речевые ошибки;</a:t>
            </a:r>
            <a:br>
              <a:rPr lang="ru-RU" dirty="0" smtClean="0"/>
            </a:br>
            <a:r>
              <a:rPr lang="ru-RU" dirty="0" smtClean="0"/>
              <a:t>вы не понимаете лексическую сочетаемость слов;</a:t>
            </a:r>
            <a:br>
              <a:rPr lang="ru-RU" dirty="0" smtClean="0"/>
            </a:br>
            <a:r>
              <a:rPr lang="ru-RU" dirty="0" smtClean="0"/>
              <a:t>употребляете слова не в том значении.</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640960" cy="6394722"/>
          </a:xfrm>
        </p:spPr>
        <p:txBody>
          <a:bodyPr>
            <a:normAutofit fontScale="90000"/>
          </a:bodyPr>
          <a:lstStyle/>
          <a:p>
            <a:pPr algn="l" fontAlgn="base"/>
            <a:r>
              <a:rPr lang="ru-RU" sz="3600" b="1" i="1" dirty="0" smtClean="0"/>
              <a:t>Типичные ошибки</a:t>
            </a:r>
            <a:br>
              <a:rPr lang="ru-RU" sz="3600" b="1" i="1" dirty="0" smtClean="0"/>
            </a:br>
            <a:r>
              <a:rPr lang="ru-RU" sz="3600" b="1" i="1" dirty="0" smtClean="0"/>
              <a:t>	</a:t>
            </a:r>
            <a:r>
              <a:rPr lang="ru-RU" sz="3600" dirty="0" smtClean="0"/>
              <a:t>Неправильно употреблённые слова, например, не в том значении.</a:t>
            </a:r>
            <a:br>
              <a:rPr lang="ru-RU" sz="3600" dirty="0" smtClean="0"/>
            </a:br>
            <a:r>
              <a:rPr lang="ru-RU" sz="3600" dirty="0" smtClean="0"/>
              <a:t>	Обильное использование канцеляризмов, речевых штампов.</a:t>
            </a:r>
            <a:br>
              <a:rPr lang="ru-RU" sz="3600" dirty="0" smtClean="0"/>
            </a:br>
            <a:r>
              <a:rPr lang="ru-RU" sz="3600" dirty="0" smtClean="0"/>
              <a:t>	Неуместное использование эмоционально окрашенных слов или синтаксических конструкций. Например, слова «ужасный», «замечательный», множество вопросительных или восклицательных знаков, многоточий.</a:t>
            </a:r>
            <a:br>
              <a:rPr lang="ru-RU" sz="3600" dirty="0" smtClean="0"/>
            </a:br>
            <a:r>
              <a:rPr lang="ru-RU" sz="3600" dirty="0" smtClean="0"/>
              <a:t>	Немотивированное использование просторечных или устаревших слов.</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640960" cy="6394722"/>
          </a:xfrm>
        </p:spPr>
        <p:txBody>
          <a:bodyPr>
            <a:normAutofit fontScale="90000"/>
          </a:bodyPr>
          <a:lstStyle/>
          <a:p>
            <a:pPr lvl="0" algn="l" fontAlgn="base"/>
            <a:r>
              <a:rPr lang="ru-RU" sz="4000" dirty="0" smtClean="0"/>
              <a:t>	Использование слов-паразитов.</a:t>
            </a:r>
            <a:br>
              <a:rPr lang="ru-RU" sz="4000" dirty="0" smtClean="0"/>
            </a:br>
            <a:r>
              <a:rPr lang="ru-RU" sz="4000" dirty="0" smtClean="0"/>
              <a:t>	Смешение лексики разных исторических эпох.</a:t>
            </a:r>
            <a:br>
              <a:rPr lang="ru-RU" sz="4000" dirty="0" smtClean="0"/>
            </a:br>
            <a:r>
              <a:rPr lang="ru-RU" sz="4000" dirty="0" smtClean="0"/>
              <a:t>	Плеоназмы: употребление лишних слов.</a:t>
            </a:r>
            <a:br>
              <a:rPr lang="ru-RU" sz="4000" dirty="0" smtClean="0"/>
            </a:br>
            <a:r>
              <a:rPr lang="ru-RU" sz="4000" dirty="0" smtClean="0"/>
              <a:t>	Тавтология: повторение или двойное употребление близких по смыслу слов, однокоренных слов.</a:t>
            </a:r>
            <a:br>
              <a:rPr lang="ru-RU" sz="4000" dirty="0" smtClean="0"/>
            </a:br>
            <a:r>
              <a:rPr lang="ru-RU" sz="4000" dirty="0" smtClean="0"/>
              <a:t>	Необоснованный пропуск слова.</a:t>
            </a:r>
            <a:br>
              <a:rPr lang="ru-RU" sz="4000" dirty="0" smtClean="0"/>
            </a:br>
            <a:r>
              <a:rPr lang="ru-RU" sz="4000" dirty="0" smtClean="0"/>
              <a:t>	Неправильный порядок слов, который приводит к неверному пониманию предложения.</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22714"/>
          </a:xfrm>
        </p:spPr>
        <p:txBody>
          <a:bodyPr/>
          <a:lstStyle/>
          <a:p>
            <a:pPr lvl="0" algn="l" fontAlgn="base"/>
            <a:r>
              <a:rPr lang="ru-RU" b="1" dirty="0" smtClean="0"/>
              <a:t>5. Грамотность</a:t>
            </a:r>
            <a:br>
              <a:rPr lang="ru-RU" b="1" dirty="0" smtClean="0"/>
            </a:br>
            <a:r>
              <a:rPr lang="ru-RU" b="1" dirty="0" smtClean="0"/>
              <a:t>	</a:t>
            </a:r>
            <a:r>
              <a:rPr lang="ru-RU" dirty="0" smtClean="0"/>
              <a:t>Незачёт ставится, если на 100 слов допущено более 5 ошибок любого вида — и пунктуационных, и орфографических.</a:t>
            </a:r>
            <a:br>
              <a:rPr lang="ru-RU" dirty="0" smtClean="0"/>
            </a:b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250706"/>
          </a:xfrm>
        </p:spPr>
        <p:txBody>
          <a:bodyPr/>
          <a:lstStyle/>
          <a:p>
            <a:pPr algn="l"/>
            <a:r>
              <a:rPr lang="ru-RU" dirty="0" smtClean="0"/>
              <a:t>	2. Самостоятельность</a:t>
            </a:r>
            <a:br>
              <a:rPr lang="ru-RU" dirty="0" smtClean="0"/>
            </a:br>
            <a:r>
              <a:rPr lang="ru-RU" dirty="0" smtClean="0"/>
              <a:t>	Сочинение должно быть написано самостоятельно, без подсказок, списывания или использования заученных фрагментов чужого текста. Важно излагать собственные мысли. Цитирование допускается в небольших количествах.</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74638"/>
            <a:ext cx="8640960" cy="6394722"/>
          </a:xfrm>
        </p:spPr>
        <p:txBody>
          <a:bodyPr>
            <a:normAutofit fontScale="90000"/>
          </a:bodyPr>
          <a:lstStyle/>
          <a:p>
            <a:pPr algn="l" fontAlgn="base"/>
            <a:r>
              <a:rPr lang="ru-RU" sz="4000" b="1" dirty="0" smtClean="0"/>
              <a:t>Критерии оценивания</a:t>
            </a:r>
            <a:br>
              <a:rPr lang="ru-RU" sz="4000" b="1" dirty="0" smtClean="0"/>
            </a:br>
            <a:r>
              <a:rPr lang="ru-RU" sz="4000" b="1" dirty="0" smtClean="0"/>
              <a:t>1.Соответствие теме</a:t>
            </a:r>
            <a:br>
              <a:rPr lang="ru-RU" sz="4000" b="1" dirty="0" smtClean="0"/>
            </a:br>
            <a:r>
              <a:rPr lang="ru-RU" sz="4000" b="1" dirty="0" smtClean="0"/>
              <a:t/>
            </a:r>
            <a:br>
              <a:rPr lang="ru-RU" sz="4000" b="1" dirty="0" smtClean="0"/>
            </a:br>
            <a:r>
              <a:rPr lang="ru-RU" sz="4000" b="1" dirty="0" smtClean="0"/>
              <a:t>	</a:t>
            </a:r>
            <a:r>
              <a:rPr lang="ru-RU" sz="4000" dirty="0" smtClean="0"/>
              <a:t>Здесь проверяют содержание сочинения. Главное — отвечать на вопрос, поставленный в теме, размышлять над проблемой, обозначенной во вступлении.</a:t>
            </a:r>
            <a:br>
              <a:rPr lang="ru-RU" sz="4000" dirty="0" smtClean="0"/>
            </a:br>
            <a:r>
              <a:rPr lang="ru-RU" sz="4000" dirty="0" smtClean="0"/>
              <a:t>Незачёт ставится, если сочинение не соответствует теме, нет ответа на поставленный вопрос, нет ясной цели высказывания.</a:t>
            </a:r>
            <a:r>
              <a:rPr lang="ru-RU" dirty="0" smtClean="0"/>
              <a:t/>
            </a:r>
            <a:br>
              <a:rPr lang="ru-RU" dirty="0" smtClean="0"/>
            </a:b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22714"/>
          </a:xfrm>
        </p:spPr>
        <p:txBody>
          <a:bodyPr/>
          <a:lstStyle/>
          <a:p>
            <a:pPr algn="l" fontAlgn="base"/>
            <a:r>
              <a:rPr lang="ru-RU" b="1" i="1" dirty="0" smtClean="0"/>
              <a:t>Типичные ошибки</a:t>
            </a:r>
            <a:br>
              <a:rPr lang="ru-RU" b="1" i="1" dirty="0" smtClean="0"/>
            </a:br>
            <a:r>
              <a:rPr lang="ru-RU" b="1" i="1" dirty="0" smtClean="0"/>
              <a:t>	</a:t>
            </a:r>
            <a:r>
              <a:rPr lang="ru-RU" dirty="0" smtClean="0"/>
              <a:t>Непонимание формулировки темы и, как следствие, — несостоятельная аргументация.</a:t>
            </a:r>
            <a:br>
              <a:rPr lang="ru-RU" dirty="0" smtClean="0"/>
            </a:br>
            <a:r>
              <a:rPr lang="ru-RU" dirty="0" smtClean="0"/>
              <a:t>	Нарушение логики, перескакивание с темы на тему.</a:t>
            </a:r>
            <a:br>
              <a:rPr lang="ru-RU" dirty="0" smtClean="0"/>
            </a:br>
            <a:r>
              <a:rPr lang="ru-RU" dirty="0" smtClean="0"/>
              <a:t>	Неумение сформулировать главную мысль, выдвинуть тезис.</a:t>
            </a:r>
            <a:br>
              <a:rPr lang="ru-RU" dirty="0" smtClean="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84976" cy="6583362"/>
          </a:xfrm>
        </p:spPr>
        <p:txBody>
          <a:bodyPr>
            <a:noAutofit/>
          </a:bodyPr>
          <a:lstStyle/>
          <a:p>
            <a:pPr lvl="0" algn="l" fontAlgn="base"/>
            <a:r>
              <a:rPr lang="ru-RU" sz="3200" b="1" dirty="0" smtClean="0"/>
              <a:t>2. Аргументация. Привлечение литературного материала. </a:t>
            </a:r>
            <a:r>
              <a:rPr lang="ru-RU" sz="3200" dirty="0" smtClean="0"/>
              <a:t>Этот критерий позволяет оценить, умеете ли вы строить рассуждение и доказывать свою позицию. Кроме того, так проверяют ваш литературный багаж. Для аргументации используйте художественные произведения, публицистику, мемуары, научную литературу и даже устное народное творчество, за исключением малых форм. Можно брать как отечественных, так и зарубежных авторов.</a:t>
            </a:r>
            <a:br>
              <a:rPr lang="ru-RU" sz="3200" dirty="0" smtClean="0"/>
            </a:br>
            <a:r>
              <a:rPr lang="ru-RU" sz="3200" dirty="0" smtClean="0"/>
              <a:t>Требуется не менее одного аргумента. НО! Обычно берут два. Они могут быть из одного произведения.</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640960" cy="6394722"/>
          </a:xfrm>
        </p:spPr>
        <p:txBody>
          <a:bodyPr>
            <a:normAutofit fontScale="90000"/>
          </a:bodyPr>
          <a:lstStyle/>
          <a:p>
            <a:pPr algn="l" fontAlgn="base"/>
            <a:r>
              <a:rPr lang="ru-RU" sz="4000" dirty="0" smtClean="0"/>
              <a:t>	Не старайтесь написать сочинение так, чтобы оно понравилось проверяющему. Высказывайте своё мнение и позицию.</a:t>
            </a:r>
            <a:br>
              <a:rPr lang="ru-RU" sz="4000" dirty="0" smtClean="0"/>
            </a:br>
            <a:r>
              <a:rPr lang="ru-RU" sz="4000" dirty="0" smtClean="0"/>
              <a:t>	Незачёт ставится, если:</a:t>
            </a:r>
            <a:br>
              <a:rPr lang="ru-RU" sz="4000" dirty="0" smtClean="0"/>
            </a:br>
            <a:r>
              <a:rPr lang="ru-RU" sz="4000" dirty="0" smtClean="0"/>
              <a:t>аргументов нет или они не подтверждают ваш тезис;</a:t>
            </a:r>
            <a:br>
              <a:rPr lang="ru-RU" sz="4000" dirty="0" smtClean="0"/>
            </a:br>
            <a:r>
              <a:rPr lang="ru-RU" sz="4000" dirty="0" smtClean="0"/>
              <a:t>в аргументе существенно искажается содержание текста;</a:t>
            </a:r>
            <a:br>
              <a:rPr lang="ru-RU" sz="4000" dirty="0" smtClean="0"/>
            </a:br>
            <a:r>
              <a:rPr lang="ru-RU" sz="4000" dirty="0" smtClean="0"/>
              <a:t>аргумент не подтверждён конкретными примерами, есть только упоминание произведения.</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250706"/>
          </a:xfrm>
        </p:spPr>
        <p:txBody>
          <a:bodyPr/>
          <a:lstStyle/>
          <a:p>
            <a:pPr algn="l" fontAlgn="base"/>
            <a:r>
              <a:rPr lang="ru-RU" b="1" i="1" dirty="0" smtClean="0"/>
              <a:t>Типичные ошибки</a:t>
            </a:r>
            <a:br>
              <a:rPr lang="ru-RU" b="1" i="1" dirty="0" smtClean="0"/>
            </a:br>
            <a:r>
              <a:rPr lang="ru-RU" dirty="0" smtClean="0"/>
              <a:t>Фактические ошибки — искажение содержания произведения, неправильные исторические даты или имена героев и т. п.</a:t>
            </a:r>
            <a:br>
              <a:rPr lang="ru-RU" dirty="0" smtClean="0"/>
            </a:b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568952" cy="6394722"/>
          </a:xfrm>
        </p:spPr>
        <p:txBody>
          <a:bodyPr>
            <a:normAutofit fontScale="90000"/>
          </a:bodyPr>
          <a:lstStyle/>
          <a:p>
            <a:pPr lvl="0" algn="l" fontAlgn="base"/>
            <a:r>
              <a:rPr lang="ru-RU" sz="4000" b="1" dirty="0" smtClean="0"/>
              <a:t>3. Композиция и логика рассуждения</a:t>
            </a:r>
            <a:br>
              <a:rPr lang="ru-RU" sz="4000" b="1" dirty="0" smtClean="0"/>
            </a:br>
            <a:r>
              <a:rPr lang="ru-RU" sz="4000" b="1" dirty="0" smtClean="0"/>
              <a:t>	</a:t>
            </a:r>
            <a:r>
              <a:rPr lang="ru-RU" sz="4000" dirty="0" smtClean="0"/>
              <a:t>Здесь оценивается, насколько хорошо вы умеете выстраивать свои мысли.</a:t>
            </a:r>
            <a:br>
              <a:rPr lang="ru-RU" sz="4000" dirty="0" smtClean="0"/>
            </a:br>
            <a:r>
              <a:rPr lang="ru-RU" sz="4000" dirty="0" smtClean="0"/>
              <a:t>	Незачёт ставится, если:</a:t>
            </a:r>
            <a:br>
              <a:rPr lang="ru-RU" sz="4000" dirty="0" smtClean="0"/>
            </a:br>
            <a:r>
              <a:rPr lang="ru-RU" sz="4000" dirty="0" smtClean="0"/>
              <a:t>части сочинения не связаны друг с другом;</a:t>
            </a:r>
            <a:br>
              <a:rPr lang="ru-RU" sz="4000" dirty="0" smtClean="0"/>
            </a:br>
            <a:r>
              <a:rPr lang="ru-RU" sz="4000" dirty="0" smtClean="0"/>
              <a:t>в предложениях допущены логические ошибки;</a:t>
            </a:r>
            <a:br>
              <a:rPr lang="ru-RU" sz="4000" dirty="0" smtClean="0"/>
            </a:br>
            <a:r>
              <a:rPr lang="ru-RU" sz="4000" dirty="0" smtClean="0"/>
              <a:t>отсутствует </a:t>
            </a:r>
            <a:r>
              <a:rPr lang="ru-RU" sz="4000" dirty="0" err="1" smtClean="0"/>
              <a:t>тезисно-доказательная</a:t>
            </a:r>
            <a:r>
              <a:rPr lang="ru-RU" sz="4000" dirty="0" smtClean="0"/>
              <a:t> часть;</a:t>
            </a:r>
            <a:br>
              <a:rPr lang="ru-RU" sz="4000" dirty="0" smtClean="0"/>
            </a:br>
            <a:r>
              <a:rPr lang="ru-RU" sz="4000" dirty="0" smtClean="0"/>
              <a:t>вы доказываете несуществующий тезис;</a:t>
            </a:r>
            <a:br>
              <a:rPr lang="ru-RU" sz="4000" dirty="0" smtClean="0"/>
            </a:br>
            <a:r>
              <a:rPr lang="ru-RU" sz="4000" dirty="0" smtClean="0"/>
              <a:t>вы перескакиваете с мысли на мысль.</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250706"/>
          </a:xfrm>
        </p:spPr>
        <p:txBody>
          <a:bodyPr/>
          <a:lstStyle/>
          <a:p>
            <a:pPr algn="l" fontAlgn="base"/>
            <a:r>
              <a:rPr lang="ru-RU" b="1" i="1" dirty="0" smtClean="0"/>
              <a:t>Типичные ошибки</a:t>
            </a:r>
            <a:br>
              <a:rPr lang="ru-RU" b="1" i="1" dirty="0" smtClean="0"/>
            </a:br>
            <a:r>
              <a:rPr lang="ru-RU" b="1" i="1" dirty="0" smtClean="0"/>
              <a:t>	</a:t>
            </a:r>
            <a:r>
              <a:rPr lang="ru-RU" dirty="0" smtClean="0"/>
              <a:t>Отсутствие смысловых связей между частями сочинения.</a:t>
            </a:r>
            <a:br>
              <a:rPr lang="ru-RU" dirty="0" smtClean="0"/>
            </a:br>
            <a:r>
              <a:rPr lang="ru-RU" dirty="0" smtClean="0"/>
              <a:t>	Отсутствие связи между вступлением и заключением. 	Внимательно следите, чтобы тезис из начала сочинения имел вывод в конце.</a:t>
            </a:r>
            <a:br>
              <a:rPr lang="ru-RU" dirty="0" smtClean="0"/>
            </a:b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89</Words>
  <Application>Microsoft Office PowerPoint</Application>
  <PresentationFormat>Экран (4:3)</PresentationFormat>
  <Paragraphs>13</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Arial</vt:lpstr>
      <vt:lpstr>Calibri</vt:lpstr>
      <vt:lpstr>Тема Office</vt:lpstr>
      <vt:lpstr> Требования к итоговому сочинению  Сочинение должно соответствовать двум основным требованиям:  1. Объём не менее 250 слов  Рекомендуемый объём — 350 слов, максимальный не оговаривается. Если в сочинении будет 250 слов или меньше, его просто не будут проверять.  </vt:lpstr>
      <vt:lpstr> 2. Самостоятельность  Сочинение должно быть написано самостоятельно, без подсказок, списывания или использования заученных фрагментов чужого текста. Важно излагать собственные мысли. Цитирование допускается в небольших количествах.</vt:lpstr>
      <vt:lpstr>Критерии оценивания 1.Соответствие теме   Здесь проверяют содержание сочинения. Главное — отвечать на вопрос, поставленный в теме, размышлять над проблемой, обозначенной во вступлении. Незачёт ставится, если сочинение не соответствует теме, нет ответа на поставленный вопрос, нет ясной цели высказывания. </vt:lpstr>
      <vt:lpstr>Типичные ошибки  Непонимание формулировки темы и, как следствие, — несостоятельная аргументация.  Нарушение логики, перескакивание с темы на тему.  Неумение сформулировать главную мысль, выдвинуть тезис. </vt:lpstr>
      <vt:lpstr>2. Аргументация. Привлечение литературного материала. Этот критерий позволяет оценить, умеете ли вы строить рассуждение и доказывать свою позицию. Кроме того, так проверяют ваш литературный багаж. Для аргументации используйте художественные произведения, публицистику, мемуары, научную литературу и даже устное народное творчество, за исключением малых форм. Можно брать как отечественных, так и зарубежных авторов. Требуется не менее одного аргумента. НО! Обычно берут два. Они могут быть из одного произведения.</vt:lpstr>
      <vt:lpstr> Не старайтесь написать сочинение так, чтобы оно понравилось проверяющему. Высказывайте своё мнение и позицию.  Незачёт ставится, если: аргументов нет или они не подтверждают ваш тезис; в аргументе существенно искажается содержание текста; аргумент не подтверждён конкретными примерами, есть только упоминание произведения.</vt:lpstr>
      <vt:lpstr>Типичные ошибки Фактические ошибки — искажение содержания произведения, неправильные исторические даты или имена героев и т. п. </vt:lpstr>
      <vt:lpstr>3. Композиция и логика рассуждения  Здесь оценивается, насколько хорошо вы умеете выстраивать свои мысли.  Незачёт ставится, если: части сочинения не связаны друг с другом; в предложениях допущены логические ошибки; отсутствует тезисно-доказательная часть; вы доказываете несуществующий тезис; вы перескакиваете с мысли на мысль.</vt:lpstr>
      <vt:lpstr>Типичные ошибки  Отсутствие смысловых связей между частями сочинения.  Отсутствие связи между вступлением и заключением.  Внимательно следите, чтобы тезис из начала сочинения имел вывод в конце. </vt:lpstr>
      <vt:lpstr>4. Качество письменной речи  Этот критерий оценивает, насколько хорошо вы умеете излагать свои мысли письменно.  Незачёт ставится, если: есть речевые ошибки; вы не понимаете лексическую сочетаемость слов; употребляете слова не в том значении.</vt:lpstr>
      <vt:lpstr>Типичные ошибки  Неправильно употреблённые слова, например, не в том значении.  Обильное использование канцеляризмов, речевых штампов.  Неуместное использование эмоционально окрашенных слов или синтаксических конструкций. Например, слова «ужасный», «замечательный», множество вопросительных или восклицательных знаков, многоточий.  Немотивированное использование просторечных или устаревших слов.</vt:lpstr>
      <vt:lpstr> Использование слов-паразитов.  Смешение лексики разных исторических эпох.  Плеоназмы: употребление лишних слов.  Тавтология: повторение или двойное употребление близких по смыслу слов, однокоренных слов.  Необоснованный пропуск слова.  Неправильный порядок слов, который приводит к неверному пониманию предложения.</vt:lpstr>
      <vt:lpstr>5. Грамотность  Незачёт ставится, если на 100 слов допущено более 5 ошибок любого вида — и пунктуационных, и орфографических.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Требования к итоговому сочинению  Сочинение должно соответствовать двум основным требованиям:  1. Объём не менее 250 слов  Рекомендуемый объём — 350 слов, максимальный не оговаривается. Если в сочинении будет 250 слов или меньше, его просто не будут проверять.  </dc:title>
  <dc:creator>Admin</dc:creator>
  <cp:lastModifiedBy>Ольга Аркадьевна Ковальчук</cp:lastModifiedBy>
  <cp:revision>5</cp:revision>
  <dcterms:created xsi:type="dcterms:W3CDTF">2022-01-16T14:37:45Z</dcterms:created>
  <dcterms:modified xsi:type="dcterms:W3CDTF">2022-10-17T04:31:15Z</dcterms:modified>
</cp:coreProperties>
</file>