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5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F541-17FC-4AF3-91AE-4EF1BF374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2567A-48F6-4C43-BDF1-01E72A939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E555-F94D-49AF-885C-E78FC817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595-B697-4A11-A909-03EE9C90BD6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959E-50A0-4629-B3C6-0470F383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646C-7740-46DE-A183-BBDA5CF0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5C4-EAD1-43D7-A7C7-E7A1CBE39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8C65-E196-4B75-A958-AE0BB47B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75A88-F4B4-44E4-94BC-7A495B4B1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9842-6770-479B-AAC2-BE511E9D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595-B697-4A11-A909-03EE9C90BD6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435CD-3A0D-42DC-945D-7B0B2E4C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375A-A2B3-477A-8A59-DC94DEE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5C4-EAD1-43D7-A7C7-E7A1CBE39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723D1-DA0A-4EE8-B850-EFBD87FC2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4E12F-3F85-4C5F-8B88-E56B2B3CC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1D4E0-FAE1-4F57-BF56-EEA4504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595-B697-4A11-A909-03EE9C90BD6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38380-26EF-4C7D-819F-AF6343A2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3F0D3-9985-44DF-986E-399309B0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5C4-EAD1-43D7-A7C7-E7A1CBE39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485D-F4EB-41A9-9AC4-FEA45568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BA5F-8627-4ADC-A927-461D55A0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C453-67DF-4EA0-93DE-89D100F3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595-B697-4A11-A909-03EE9C90BD6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2669-1AFF-4C95-9ABE-45ECD8B8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E2D8B-1366-43E2-93C9-5E1143D6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5C4-EAD1-43D7-A7C7-E7A1CBE39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7F5-62E5-40CD-A126-62956476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F71B7-056F-49BF-AF1B-D283D34C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11A7B-03F8-4368-9644-9BBA8A58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595-B697-4A11-A909-03EE9C90BD6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2B1BA-6E08-4BC0-B640-A8A07B92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B577-9A63-41B9-828E-5A60256B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5C4-EAD1-43D7-A7C7-E7A1CBE39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9E13-54D0-47DF-BA0A-4D0EC77A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E9FE5-48EA-466E-A11C-BF09B9693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0883B-5C39-4C75-9547-AB5F5DD3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1E536-70BF-4DF9-9954-28B69217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595-B697-4A11-A909-03EE9C90BD6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36EE3-7C32-481F-B8B2-3A377DB5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4A2C-5AA7-494B-A0E6-8F0D5493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5C4-EAD1-43D7-A7C7-E7A1CBE39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EDCB-B92A-4E93-B5E6-E86A0DA2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253CD-C059-441B-B055-A898FC03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EFAB8-D401-4C1E-BAAA-6915BD97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A804D-7230-46D1-9F45-E5F5EC5E0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A646E-161B-4542-8E7B-7F9841AA7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9BD15-AB13-4027-BE14-7398E04B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595-B697-4A11-A909-03EE9C90BD6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C107F-879A-4DB8-9114-2BBD57E7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9BA1D-A678-46A4-B1F0-35BD57C8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5C4-EAD1-43D7-A7C7-E7A1CBE39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8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31E5-6D41-4565-B52A-B6BE3B09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1271C-E514-45F0-93E2-D9813522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595-B697-4A11-A909-03EE9C90BD6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5A8EA-4C96-458F-9AC2-FB07AA1B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E67A1-0E65-40AB-AECC-AD6B0200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5C4-EAD1-43D7-A7C7-E7A1CBE39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B0F93-CFD2-4FFC-8B5E-9D6A0750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595-B697-4A11-A909-03EE9C90BD6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E31F2-2B3A-43DB-B32D-D2D989DE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22C53-715F-4003-9711-A3CC7473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5C4-EAD1-43D7-A7C7-E7A1CBE39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38BF-2073-4968-992F-C5CEB665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B9A5-D7B5-41E4-93FE-5319563A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9998D-477E-41B6-8091-E382491D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ED462-D4F5-4D16-ACF1-61A43351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595-B697-4A11-A909-03EE9C90BD6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A20-AFF4-49F0-A022-5CA61FC7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18522-B3B0-4C5F-A4BD-679E3DA8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5C4-EAD1-43D7-A7C7-E7A1CBE39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307-E815-46DA-9DE2-7162B13B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B51B1-5682-489E-8A3C-FA483C435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4A0E0-52CF-4C6C-822A-EBBF35A9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15CCB-905E-4035-B224-0F92850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595-B697-4A11-A909-03EE9C90BD6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EB4C1-EA16-4A2E-AAE4-3A1FD581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97284-F7D8-4EB2-A214-C7A65277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5C4-EAD1-43D7-A7C7-E7A1CBE39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9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D9751-01A5-4753-B550-6F784877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96BA7-3CE1-411A-B8AC-8FC2977CB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9E25-D97F-4A29-B1A7-347382F9F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F595-B697-4A11-A909-03EE9C90BD6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8C0B-466C-43A5-BAB1-EBDFBDE25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B20D-DF6B-45A1-B588-27C004039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85C4-EAD1-43D7-A7C7-E7A1CBE39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8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4CFF-252D-4478-93D5-9A837DD3A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0" y="1757680"/>
            <a:ext cx="9997440" cy="24756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study on Factors Associated with Usage of Mobile Banking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D39F6-09AE-482A-94AA-37CD08A29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4112" y="5022466"/>
            <a:ext cx="9144000" cy="907818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M.K.G.Sandeepani</a:t>
            </a:r>
            <a:endParaRPr lang="en-US" dirty="0"/>
          </a:p>
          <a:p>
            <a:pPr algn="r"/>
            <a:r>
              <a:rPr lang="en-US" dirty="0"/>
              <a:t>209376F</a:t>
            </a:r>
          </a:p>
        </p:txBody>
      </p:sp>
    </p:spTree>
    <p:extLst>
      <p:ext uri="{BB962C8B-B14F-4D97-AF65-F5344CB8AC3E}">
        <p14:creationId xmlns:p14="http://schemas.microsoft.com/office/powerpoint/2010/main" val="311555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0F5C-A449-479F-A35D-6871B6E0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6" y="115743"/>
            <a:ext cx="11686309" cy="1325563"/>
          </a:xfrm>
        </p:spPr>
        <p:txBody>
          <a:bodyPr/>
          <a:lstStyle/>
          <a:p>
            <a:r>
              <a:rPr lang="en-US" dirty="0"/>
              <a:t>Checking whether Education level is associate with the Usability of the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08674-2C64-4845-BED2-555E37701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87" y="4543681"/>
            <a:ext cx="10515600" cy="1904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chi-square statistic is 16.5379. The p-value is .035298. The result is significant at p &lt; .05.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So we can reject the null hypothesis and conclude there is a relationship between education level and usability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573FEF-9934-4B14-A5F8-6CF798AE3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52156"/>
              </p:ext>
            </p:extLst>
          </p:nvPr>
        </p:nvGraphicFramePr>
        <p:xfrm>
          <a:off x="643587" y="2230582"/>
          <a:ext cx="10355844" cy="203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74">
                  <a:extLst>
                    <a:ext uri="{9D8B030D-6E8A-4147-A177-3AD203B41FA5}">
                      <a16:colId xmlns:a16="http://schemas.microsoft.com/office/drawing/2014/main" val="4206451417"/>
                    </a:ext>
                  </a:extLst>
                </a:gridCol>
                <a:gridCol w="1725974">
                  <a:extLst>
                    <a:ext uri="{9D8B030D-6E8A-4147-A177-3AD203B41FA5}">
                      <a16:colId xmlns:a16="http://schemas.microsoft.com/office/drawing/2014/main" val="2556599716"/>
                    </a:ext>
                  </a:extLst>
                </a:gridCol>
                <a:gridCol w="1725974">
                  <a:extLst>
                    <a:ext uri="{9D8B030D-6E8A-4147-A177-3AD203B41FA5}">
                      <a16:colId xmlns:a16="http://schemas.microsoft.com/office/drawing/2014/main" val="1748151783"/>
                    </a:ext>
                  </a:extLst>
                </a:gridCol>
                <a:gridCol w="1725974">
                  <a:extLst>
                    <a:ext uri="{9D8B030D-6E8A-4147-A177-3AD203B41FA5}">
                      <a16:colId xmlns:a16="http://schemas.microsoft.com/office/drawing/2014/main" val="1676221839"/>
                    </a:ext>
                  </a:extLst>
                </a:gridCol>
                <a:gridCol w="1725974">
                  <a:extLst>
                    <a:ext uri="{9D8B030D-6E8A-4147-A177-3AD203B41FA5}">
                      <a16:colId xmlns:a16="http://schemas.microsoft.com/office/drawing/2014/main" val="2212167031"/>
                    </a:ext>
                  </a:extLst>
                </a:gridCol>
                <a:gridCol w="1725974">
                  <a:extLst>
                    <a:ext uri="{9D8B030D-6E8A-4147-A177-3AD203B41FA5}">
                      <a16:colId xmlns:a16="http://schemas.microsoft.com/office/drawing/2014/main" val="4023806212"/>
                    </a:ext>
                  </a:extLst>
                </a:gridCol>
              </a:tblGrid>
              <a:tr h="644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dissatisfied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Satisfied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538807"/>
                  </a:ext>
                </a:extLst>
              </a:tr>
              <a:tr h="373271">
                <a:tc>
                  <a:txBody>
                    <a:bodyPr/>
                    <a:lstStyle/>
                    <a:p>
                      <a:r>
                        <a:rPr lang="en-US" dirty="0"/>
                        <a:t>A/L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41651"/>
                  </a:ext>
                </a:extLst>
              </a:tr>
              <a:tr h="373271">
                <a:tc>
                  <a:txBody>
                    <a:bodyPr/>
                    <a:lstStyle/>
                    <a:p>
                      <a:r>
                        <a:rPr lang="en-US" dirty="0"/>
                        <a:t>Diploma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37864"/>
                  </a:ext>
                </a:extLst>
              </a:tr>
              <a:tr h="644275">
                <a:tc>
                  <a:txBody>
                    <a:bodyPr/>
                    <a:lstStyle/>
                    <a:p>
                      <a:r>
                        <a:rPr lang="en-US" dirty="0"/>
                        <a:t>Degree or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820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FD3A9C-4BE5-4337-8029-9C88558E37A1}"/>
              </a:ext>
            </a:extLst>
          </p:cNvPr>
          <p:cNvSpPr txBox="1"/>
          <p:nvPr/>
        </p:nvSpPr>
        <p:spPr>
          <a:xfrm>
            <a:off x="519298" y="1578758"/>
            <a:ext cx="965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There is no association between the  education level and usability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78748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17F7-711F-4C69-A00E-3B0C715E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17353"/>
            <a:ext cx="11414760" cy="1640425"/>
          </a:xfrm>
        </p:spPr>
        <p:txBody>
          <a:bodyPr>
            <a:noAutofit/>
          </a:bodyPr>
          <a:lstStyle/>
          <a:p>
            <a:r>
              <a:rPr lang="en-US" sz="3600" dirty="0"/>
              <a:t>Checking whether there is a difference between Satisfaction score for Recommenders vs Non-Recommenders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8EA2-631E-4ED4-A393-BD521D80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778"/>
            <a:ext cx="10515600" cy="4083728"/>
          </a:xfrm>
        </p:spPr>
        <p:txBody>
          <a:bodyPr/>
          <a:lstStyle/>
          <a:p>
            <a:r>
              <a:rPr lang="en-US" dirty="0"/>
              <a:t>Usability</a:t>
            </a:r>
          </a:p>
          <a:p>
            <a:pPr marL="457200" lvl="1" indent="0">
              <a:buNone/>
            </a:pPr>
            <a:r>
              <a:rPr lang="en-US" dirty="0"/>
              <a:t>- Mean satisfaction score for Usability is 3.39</a:t>
            </a:r>
          </a:p>
          <a:p>
            <a:r>
              <a:rPr lang="en-US" dirty="0"/>
              <a:t>Understandability</a:t>
            </a:r>
          </a:p>
          <a:p>
            <a:pPr marL="457200" lvl="1" indent="0">
              <a:buNone/>
            </a:pPr>
            <a:r>
              <a:rPr lang="en-US" dirty="0"/>
              <a:t>- Mean satisfaction score for Understandability is 3.4</a:t>
            </a:r>
          </a:p>
          <a:p>
            <a:r>
              <a:rPr lang="en-US" dirty="0"/>
              <a:t>Time Saving</a:t>
            </a:r>
          </a:p>
          <a:p>
            <a:pPr marL="457200" lvl="1" indent="0">
              <a:buNone/>
            </a:pPr>
            <a:r>
              <a:rPr lang="en-US" dirty="0"/>
              <a:t>- Mean satisfaction score for Time Saving is 3.98</a:t>
            </a:r>
          </a:p>
          <a:p>
            <a:r>
              <a:rPr lang="en-US" dirty="0"/>
              <a:t>Security</a:t>
            </a:r>
          </a:p>
          <a:p>
            <a:pPr marL="457200" lvl="1" indent="0">
              <a:buNone/>
            </a:pPr>
            <a:r>
              <a:rPr lang="en-US" dirty="0"/>
              <a:t>- Mean satisfaction score for Security is 3.42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2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6852-82E1-4441-AC61-652A2F7D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805"/>
            <a:ext cx="10515600" cy="5752730"/>
          </a:xfr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μ1 = Mean satisfaction score for selected factor for recommenders</a:t>
            </a:r>
            <a:br>
              <a:rPr lang="en-US" dirty="0"/>
            </a:br>
            <a:r>
              <a:rPr lang="en-US" dirty="0"/>
              <a:t>μ2 = Mean satisfaction score for selected factor for Non-recommenders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 Difference of Satisfaction score between recommenders and Non-recommenders significant for the </a:t>
            </a:r>
            <a:r>
              <a:rPr lang="en-US" dirty="0">
                <a:solidFill>
                  <a:srgbClr val="FF0000"/>
                </a:solidFill>
              </a:rPr>
              <a:t>Usability.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A6713-D822-4FA8-9FCE-AED424B4203D}"/>
              </a:ext>
            </a:extLst>
          </p:cNvPr>
          <p:cNvSpPr/>
          <p:nvPr/>
        </p:nvSpPr>
        <p:spPr>
          <a:xfrm>
            <a:off x="1081891" y="1410498"/>
            <a:ext cx="3737499" cy="1333870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2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Hypothesis is to test</a:t>
            </a:r>
          </a:p>
          <a:p>
            <a:pPr marL="914400" lvl="2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H0: μ1 = μ2</a:t>
            </a:r>
            <a:br>
              <a:rPr lang="it-IT" sz="2400" dirty="0">
                <a:solidFill>
                  <a:schemeClr val="tx1"/>
                </a:solidFill>
              </a:rPr>
            </a:br>
            <a:r>
              <a:rPr lang="it-IT" sz="2400" dirty="0">
                <a:solidFill>
                  <a:schemeClr val="tx1"/>
                </a:solidFill>
              </a:rPr>
              <a:t>Ha: μ1 ≠ μ2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195963-D738-44C0-83E3-0FAB4F135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72725"/>
              </p:ext>
            </p:extLst>
          </p:nvPr>
        </p:nvGraphicFramePr>
        <p:xfrm>
          <a:off x="1074199" y="2788163"/>
          <a:ext cx="87395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191">
                  <a:extLst>
                    <a:ext uri="{9D8B030D-6E8A-4147-A177-3AD203B41FA5}">
                      <a16:colId xmlns:a16="http://schemas.microsoft.com/office/drawing/2014/main" val="4106992626"/>
                    </a:ext>
                  </a:extLst>
                </a:gridCol>
                <a:gridCol w="2913191">
                  <a:extLst>
                    <a:ext uri="{9D8B030D-6E8A-4147-A177-3AD203B41FA5}">
                      <a16:colId xmlns:a16="http://schemas.microsoft.com/office/drawing/2014/main" val="3074457222"/>
                    </a:ext>
                  </a:extLst>
                </a:gridCol>
                <a:gridCol w="2913191">
                  <a:extLst>
                    <a:ext uri="{9D8B030D-6E8A-4147-A177-3AD203B41FA5}">
                      <a16:colId xmlns:a16="http://schemas.microsoft.com/office/drawing/2014/main" val="3022063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Satisfaction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3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4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Understandability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1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Saving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6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716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9AA04C0-7AC6-44F5-A9FB-39D46C531A3D}"/>
              </a:ext>
            </a:extLst>
          </p:cNvPr>
          <p:cNvSpPr/>
          <p:nvPr/>
        </p:nvSpPr>
        <p:spPr>
          <a:xfrm>
            <a:off x="7003397" y="1544517"/>
            <a:ext cx="2618912" cy="1145220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two-sample t-test Difference between two population means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F7647E-B6A0-491A-8064-D1F0BC6A191D}"/>
              </a:ext>
            </a:extLst>
          </p:cNvPr>
          <p:cNvSpPr/>
          <p:nvPr/>
        </p:nvSpPr>
        <p:spPr>
          <a:xfrm>
            <a:off x="5201230" y="1956061"/>
            <a:ext cx="1225119" cy="322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556E-D8B1-4EF8-A76C-3DAB0FFC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2508885"/>
            <a:ext cx="1098296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681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7016-03DC-41CA-81EE-7989CC2E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BAD7-F994-47EE-AE5B-E22AE13E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Mobile banking is defined as “a channel whereby the customer interacts with a bank via mobile device, such as mobile phone and Personal Digital Assistant (PDA)</a:t>
            </a:r>
          </a:p>
          <a:p>
            <a:pPr algn="just"/>
            <a:r>
              <a:rPr lang="en-US" dirty="0"/>
              <a:t>M-banking services created a new, convenient and fast delivery channel for customers to enjoy banking services from anywhere, anytime.</a:t>
            </a:r>
          </a:p>
          <a:p>
            <a:pPr algn="just"/>
            <a:r>
              <a:rPr lang="en-US" dirty="0"/>
              <a:t>This study will attempt to address unfounded factors while helping to lay a roadmap for proper implementation of mobile banking</a:t>
            </a:r>
          </a:p>
        </p:txBody>
      </p:sp>
    </p:spTree>
    <p:extLst>
      <p:ext uri="{BB962C8B-B14F-4D97-AF65-F5344CB8AC3E}">
        <p14:creationId xmlns:p14="http://schemas.microsoft.com/office/powerpoint/2010/main" val="328425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ED28-F89F-4C18-9C72-ED1F37D9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11A0-49B9-4405-842D-26BCFA11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1972310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The overall objective of the study was to determine factors affecting for mobile banking technology in Sri Lanka</a:t>
            </a:r>
          </a:p>
          <a:p>
            <a:pPr marL="0" indent="0" algn="just">
              <a:buNone/>
            </a:pPr>
            <a:endParaRPr lang="en-US" sz="1200" dirty="0"/>
          </a:p>
          <a:p>
            <a:pPr algn="just"/>
            <a:r>
              <a:rPr lang="en-US" dirty="0"/>
              <a:t>Do the descriptive analysis and identify the insight of mobile banking application usage</a:t>
            </a:r>
          </a:p>
          <a:p>
            <a:pPr marL="0" indent="0" algn="just">
              <a:buNone/>
            </a:pPr>
            <a:endParaRPr lang="en-US" sz="1200" dirty="0"/>
          </a:p>
          <a:p>
            <a:pPr algn="just"/>
            <a:r>
              <a:rPr lang="en-US" dirty="0"/>
              <a:t>Conduct the statistical inference technique to identify the factors affecting for the usage of mobile banking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63856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6317-9A32-4905-85BF-B1583ED4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Procedures, Data collection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8BC0-F590-4DBB-B495-B5E0601DC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325178"/>
          </a:xfrm>
        </p:spPr>
        <p:txBody>
          <a:bodyPr/>
          <a:lstStyle/>
          <a:p>
            <a:pPr algn="just"/>
            <a:r>
              <a:rPr lang="en-US" dirty="0"/>
              <a:t>The study focused on Mobile banking application users within Sri Lanka</a:t>
            </a:r>
          </a:p>
          <a:p>
            <a:pPr algn="just"/>
            <a:r>
              <a:rPr lang="en-US" dirty="0"/>
              <a:t>Data were collected by using online questionnaire(Google form)</a:t>
            </a:r>
          </a:p>
          <a:p>
            <a:pPr algn="just"/>
            <a:r>
              <a:rPr lang="en-US" dirty="0"/>
              <a:t>Total number of responses are 180</a:t>
            </a:r>
          </a:p>
          <a:p>
            <a:pPr algn="just"/>
            <a:r>
              <a:rPr lang="en-US" dirty="0"/>
              <a:t>Analyzed using both descriptive and inferential statistics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0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4686-21ED-4CE8-ADD3-4FC3068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24" y="256310"/>
            <a:ext cx="10918795" cy="1099691"/>
          </a:xfrm>
        </p:spPr>
        <p:txBody>
          <a:bodyPr/>
          <a:lstStyle/>
          <a:p>
            <a:r>
              <a:rPr lang="en-US" dirty="0"/>
              <a:t>Descriptive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70DCBD-D0C2-454D-9DAB-5EA98CD85CA8}"/>
              </a:ext>
            </a:extLst>
          </p:cNvPr>
          <p:cNvCxnSpPr/>
          <p:nvPr/>
        </p:nvCxnSpPr>
        <p:spPr>
          <a:xfrm>
            <a:off x="4007676" y="1050180"/>
            <a:ext cx="0" cy="450097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3EDEE6-9EF5-4DE9-B716-C03B2AB482D0}"/>
              </a:ext>
            </a:extLst>
          </p:cNvPr>
          <p:cNvCxnSpPr/>
          <p:nvPr/>
        </p:nvCxnSpPr>
        <p:spPr>
          <a:xfrm>
            <a:off x="7939596" y="1050179"/>
            <a:ext cx="0" cy="450097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3BC116-3BC3-402D-AA9A-E5F80F247308}"/>
              </a:ext>
            </a:extLst>
          </p:cNvPr>
          <p:cNvSpPr txBox="1"/>
          <p:nvPr/>
        </p:nvSpPr>
        <p:spPr>
          <a:xfrm>
            <a:off x="528319" y="5054971"/>
            <a:ext cx="293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M-banking users are male</a:t>
            </a:r>
          </a:p>
        </p:txBody>
      </p:sp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705ED276-4CFE-4C60-B58A-2B3E2113A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7" y="1826139"/>
            <a:ext cx="3482220" cy="2949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1CB71A-5C16-4AA2-8995-907866CE92BC}"/>
              </a:ext>
            </a:extLst>
          </p:cNvPr>
          <p:cNvSpPr txBox="1"/>
          <p:nvPr/>
        </p:nvSpPr>
        <p:spPr>
          <a:xfrm>
            <a:off x="1633040" y="1156698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4B714-B4FC-48B5-8D29-409981DA5CD0}"/>
              </a:ext>
            </a:extLst>
          </p:cNvPr>
          <p:cNvSpPr txBox="1"/>
          <p:nvPr/>
        </p:nvSpPr>
        <p:spPr>
          <a:xfrm>
            <a:off x="5379276" y="1050179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5F812-5627-47CB-B723-CD70F7376671}"/>
              </a:ext>
            </a:extLst>
          </p:cNvPr>
          <p:cNvSpPr txBox="1"/>
          <p:nvPr/>
        </p:nvSpPr>
        <p:spPr>
          <a:xfrm>
            <a:off x="9252462" y="1134238"/>
            <a:ext cx="180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E3DC5C-17CF-4E1D-AF97-F2FEC9731F30}"/>
              </a:ext>
            </a:extLst>
          </p:cNvPr>
          <p:cNvSpPr txBox="1"/>
          <p:nvPr/>
        </p:nvSpPr>
        <p:spPr>
          <a:xfrm>
            <a:off x="4657910" y="5080740"/>
            <a:ext cx="293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M-banking users are in 19-30 Age 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E4D4A-079E-4BC0-A5B9-0F6271DF1CA3}"/>
              </a:ext>
            </a:extLst>
          </p:cNvPr>
          <p:cNvSpPr txBox="1"/>
          <p:nvPr/>
        </p:nvSpPr>
        <p:spPr>
          <a:xfrm>
            <a:off x="8747762" y="5054970"/>
            <a:ext cx="293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M-banking user’s income level is 50K-100K</a:t>
            </a:r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40048529-3759-45B4-99F1-BD03996DB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163" y="1855534"/>
            <a:ext cx="3792946" cy="2949057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81EDC176-82D6-4570-93A9-DFE872EBF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545" y="1880997"/>
            <a:ext cx="3779848" cy="29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6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2F71-5FB5-4ECA-88C7-9BD2298B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0096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Analysis Cont.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CC698-842A-4E0D-A00F-DC2523633685}"/>
              </a:ext>
            </a:extLst>
          </p:cNvPr>
          <p:cNvSpPr txBox="1"/>
          <p:nvPr/>
        </p:nvSpPr>
        <p:spPr>
          <a:xfrm>
            <a:off x="955040" y="79248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Employment Status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4E8896-1DFB-4C7D-8B5A-73CF739F9266}"/>
              </a:ext>
            </a:extLst>
          </p:cNvPr>
          <p:cNvCxnSpPr/>
          <p:nvPr/>
        </p:nvCxnSpPr>
        <p:spPr>
          <a:xfrm>
            <a:off x="4342956" y="1244057"/>
            <a:ext cx="0" cy="450097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6BBD8B4-CFB0-4650-B551-CBD837CEC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" y="1328545"/>
            <a:ext cx="3698574" cy="36092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AC70C4-89D7-4899-8CFC-A6FAD3804BDD}"/>
              </a:ext>
            </a:extLst>
          </p:cNvPr>
          <p:cNvSpPr txBox="1"/>
          <p:nvPr/>
        </p:nvSpPr>
        <p:spPr>
          <a:xfrm>
            <a:off x="528319" y="5054971"/>
            <a:ext cx="293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M-banking users are working in private sector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F36DA-6FE4-4317-AB09-60E54FF80B8A}"/>
              </a:ext>
            </a:extLst>
          </p:cNvPr>
          <p:cNvSpPr txBox="1"/>
          <p:nvPr/>
        </p:nvSpPr>
        <p:spPr>
          <a:xfrm>
            <a:off x="6868162" y="874725"/>
            <a:ext cx="396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Geography distribution(Top 10)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80EF916-B0D4-4CB4-AD46-64EEAA594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82" y="1328545"/>
            <a:ext cx="6333743" cy="36092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C286E4-5B5B-4640-9D81-C398FD2318B9}"/>
              </a:ext>
            </a:extLst>
          </p:cNvPr>
          <p:cNvSpPr txBox="1"/>
          <p:nvPr/>
        </p:nvSpPr>
        <p:spPr>
          <a:xfrm>
            <a:off x="4974310" y="5193470"/>
            <a:ext cx="624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M-banking users are from Colombo </a:t>
            </a:r>
          </a:p>
        </p:txBody>
      </p:sp>
    </p:spTree>
    <p:extLst>
      <p:ext uri="{BB962C8B-B14F-4D97-AF65-F5344CB8AC3E}">
        <p14:creationId xmlns:p14="http://schemas.microsoft.com/office/powerpoint/2010/main" val="291592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87D8A1-957E-4218-80B4-FBD7F0A4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0096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Analysis Cont.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25F0D-B6C1-402C-AF86-D84B0737E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82" y="1460324"/>
            <a:ext cx="8988158" cy="4280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20191-3F19-4256-8FAE-C121602D54A0}"/>
              </a:ext>
            </a:extLst>
          </p:cNvPr>
          <p:cNvSpPr txBox="1"/>
          <p:nvPr/>
        </p:nvSpPr>
        <p:spPr>
          <a:xfrm>
            <a:off x="2951480" y="932935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Services obtained through Mobile Banking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C5A7F-A180-4687-B54D-51B9710F3B78}"/>
              </a:ext>
            </a:extLst>
          </p:cNvPr>
          <p:cNvSpPr txBox="1"/>
          <p:nvPr/>
        </p:nvSpPr>
        <p:spPr>
          <a:xfrm>
            <a:off x="604520" y="5949257"/>
            <a:ext cx="1074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of the people use the mobile banking for checking balance and transfer money to the other accounts. Rarely use to reload mobile phone and pay credit cards</a:t>
            </a:r>
          </a:p>
        </p:txBody>
      </p:sp>
    </p:spTree>
    <p:extLst>
      <p:ext uri="{BB962C8B-B14F-4D97-AF65-F5344CB8AC3E}">
        <p14:creationId xmlns:p14="http://schemas.microsoft.com/office/powerpoint/2010/main" val="7770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8A2C-9BDA-4035-8E6F-DA942A53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percentage of males/females use the mobile banking application in Sri Lanka?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1E95-6AF4-4E24-B2BC-DA4B8D18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survey on 180 users are conducted and found that 96 users are male, and 84 users are female.</a:t>
            </a:r>
          </a:p>
          <a:p>
            <a:r>
              <a:rPr lang="en-US" dirty="0"/>
              <a:t>Calculate the Confidence interval for the proportion of mail users and female users separately</a:t>
            </a:r>
          </a:p>
          <a:p>
            <a:r>
              <a:rPr lang="en-US" dirty="0"/>
              <a:t>We are 95% sure that the true percentage of male users of mobile banking application in Sri Lanka is </a:t>
            </a:r>
            <a:r>
              <a:rPr lang="en-US" dirty="0">
                <a:solidFill>
                  <a:srgbClr val="FF0000"/>
                </a:solidFill>
              </a:rPr>
              <a:t>46.05% and 60.62%</a:t>
            </a:r>
          </a:p>
          <a:p>
            <a:r>
              <a:rPr lang="en-US" dirty="0"/>
              <a:t>We are 95% sure that the true percentage of female users of mobile banking application in Sri Lanka is </a:t>
            </a:r>
            <a:r>
              <a:rPr lang="en-US" dirty="0">
                <a:solidFill>
                  <a:srgbClr val="FF0000"/>
                </a:solidFill>
              </a:rPr>
              <a:t>39.38% and 53.95%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2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DDAF-ACCF-445C-93D8-FC8C0222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" y="365125"/>
            <a:ext cx="11096348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Checking whether income level makes tendency to use mobile banking Apps from Private Sector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3DCD-D3A1-4BF3-8D95-1B957ADF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1825625"/>
            <a:ext cx="11301274" cy="4539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P1 = Proportion of Private mobile banking app users with high-income (income greater than Rs 100,000)</a:t>
            </a:r>
            <a:br>
              <a:rPr lang="en-US" sz="2400" dirty="0"/>
            </a:br>
            <a:r>
              <a:rPr lang="en-US" sz="2400" dirty="0"/>
              <a:t>P2 = Proportion of Private mobile banking app users with less-income(income equal or less than Rs 100,000)</a:t>
            </a:r>
          </a:p>
          <a:p>
            <a:pPr marL="0" indent="0">
              <a:buNone/>
            </a:pPr>
            <a:r>
              <a:rPr lang="en-US" sz="2400" dirty="0"/>
              <a:t>Hypothesis test</a:t>
            </a:r>
          </a:p>
          <a:p>
            <a:pPr marL="0" indent="0">
              <a:buNone/>
            </a:pPr>
            <a:r>
              <a:rPr lang="en-US" sz="2400" dirty="0"/>
              <a:t>H0:P1 = P1</a:t>
            </a:r>
          </a:p>
          <a:p>
            <a:pPr marL="0" indent="0">
              <a:buNone/>
            </a:pPr>
            <a:r>
              <a:rPr lang="en-US" sz="2400" dirty="0"/>
              <a:t>Ha:P1 ≠ P1</a:t>
            </a:r>
          </a:p>
          <a:p>
            <a:pPr marL="0" indent="0">
              <a:buNone/>
            </a:pPr>
            <a:r>
              <a:rPr lang="en-US" sz="2400" dirty="0"/>
              <a:t>The value of z is 2.5504. The value of p is 0.01078. The result is significant at p &lt; .05</a:t>
            </a:r>
          </a:p>
          <a:p>
            <a:pPr marL="0" indent="0">
              <a:buNone/>
            </a:pPr>
            <a:r>
              <a:rPr lang="en-US" sz="2400" dirty="0"/>
              <a:t>Since the P-value (0.01078) is less than the significance level (0.05), we reject the null hypothesis.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So income level makes tendency to use mobile banking Apps from Private Sector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B5FDAC-721D-448C-AAD9-634EAC16EC2B}"/>
              </a:ext>
            </a:extLst>
          </p:cNvPr>
          <p:cNvSpPr/>
          <p:nvPr/>
        </p:nvSpPr>
        <p:spPr>
          <a:xfrm>
            <a:off x="4128117" y="3515557"/>
            <a:ext cx="2618912" cy="1145220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 test for difference in Proportion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53338DA-CA5B-4319-A40F-9706187D8989}"/>
              </a:ext>
            </a:extLst>
          </p:cNvPr>
          <p:cNvSpPr/>
          <p:nvPr/>
        </p:nvSpPr>
        <p:spPr>
          <a:xfrm>
            <a:off x="2325950" y="3927101"/>
            <a:ext cx="1225119" cy="322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1424B9-E65F-4998-BF60-7D7430A929DD}"/>
              </a:ext>
            </a:extLst>
          </p:cNvPr>
          <p:cNvSpPr/>
          <p:nvPr/>
        </p:nvSpPr>
        <p:spPr>
          <a:xfrm>
            <a:off x="6961573" y="3927101"/>
            <a:ext cx="1225119" cy="322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47639-C4CA-4E34-81BE-E219D9E7AE22}"/>
              </a:ext>
            </a:extLst>
          </p:cNvPr>
          <p:cNvSpPr/>
          <p:nvPr/>
        </p:nvSpPr>
        <p:spPr>
          <a:xfrm>
            <a:off x="8401236" y="3706426"/>
            <a:ext cx="2254928" cy="763480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 Value = 0.01078 </a:t>
            </a:r>
          </a:p>
        </p:txBody>
      </p:sp>
    </p:spTree>
    <p:extLst>
      <p:ext uri="{BB962C8B-B14F-4D97-AF65-F5344CB8AC3E}">
        <p14:creationId xmlns:p14="http://schemas.microsoft.com/office/powerpoint/2010/main" val="35143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</TotalTime>
  <Words>750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study on Factors Associated with Usage of Mobile Banking Applications</vt:lpstr>
      <vt:lpstr>Introduction</vt:lpstr>
      <vt:lpstr>Objective</vt:lpstr>
      <vt:lpstr>Sampling Procedures, Data collection and Analysis</vt:lpstr>
      <vt:lpstr>Descriptive Analysis</vt:lpstr>
      <vt:lpstr>Descriptive Analysis Cont.</vt:lpstr>
      <vt:lpstr>Descriptive Analysis Cont.</vt:lpstr>
      <vt:lpstr>What percentage of males/females use the mobile banking application in Sri Lanka?</vt:lpstr>
      <vt:lpstr>Checking whether income level makes tendency to use mobile banking Apps from Private Sector</vt:lpstr>
      <vt:lpstr>Checking whether Education level is associate with the Usability of the application</vt:lpstr>
      <vt:lpstr>Checking whether there is a difference between Satisfaction score for Recommenders vs Non-Recommenders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Ganeesha Sandeepani</dc:creator>
  <cp:lastModifiedBy>Ganeesha Sandeepani</cp:lastModifiedBy>
  <cp:revision>15</cp:revision>
  <dcterms:created xsi:type="dcterms:W3CDTF">2020-12-10T08:30:05Z</dcterms:created>
  <dcterms:modified xsi:type="dcterms:W3CDTF">2020-12-11T16:08:48Z</dcterms:modified>
</cp:coreProperties>
</file>