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91" r:id="rId3"/>
    <p:sldId id="286" r:id="rId4"/>
    <p:sldId id="257" r:id="rId5"/>
    <p:sldId id="258" r:id="rId6"/>
    <p:sldId id="274" r:id="rId7"/>
    <p:sldId id="284" r:id="rId8"/>
    <p:sldId id="263" r:id="rId9"/>
    <p:sldId id="262" r:id="rId10"/>
    <p:sldId id="264" r:id="rId11"/>
    <p:sldId id="276" r:id="rId12"/>
    <p:sldId id="277" r:id="rId13"/>
    <p:sldId id="278" r:id="rId14"/>
    <p:sldId id="285" r:id="rId15"/>
    <p:sldId id="287" r:id="rId16"/>
    <p:sldId id="288" r:id="rId17"/>
    <p:sldId id="265" r:id="rId18"/>
    <p:sldId id="272" r:id="rId19"/>
    <p:sldId id="279" r:id="rId20"/>
    <p:sldId id="266" r:id="rId21"/>
    <p:sldId id="273" r:id="rId22"/>
    <p:sldId id="281" r:id="rId23"/>
    <p:sldId id="283" r:id="rId24"/>
    <p:sldId id="282" r:id="rId25"/>
    <p:sldId id="270" r:id="rId26"/>
    <p:sldId id="269" r:id="rId27"/>
    <p:sldId id="267" r:id="rId28"/>
    <p:sldId id="275" r:id="rId29"/>
    <p:sldId id="271" r:id="rId30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кор Ганелес" initials="ВГ" lastIdx="7" clrIdx="0">
    <p:extLst>
      <p:ext uri="{19B8F6BF-5375-455C-9EA6-DF929625EA0E}">
        <p15:presenceInfo xmlns:p15="http://schemas.microsoft.com/office/powerpoint/2012/main" userId="Викор Ганеле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E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1394" autoAdjust="0"/>
  </p:normalViewPr>
  <p:slideViewPr>
    <p:cSldViewPr>
      <p:cViewPr varScale="1">
        <p:scale>
          <a:sx n="113" d="100"/>
          <a:sy n="113" d="100"/>
        </p:scale>
        <p:origin x="120" y="21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OwnCloud\Documents\&#1048;&#1085;&#1089;&#1090;&#1088;&#1091;&#1082;&#1094;&#1080;&#1103;%20&#1087;&#1086;%20&#1087;&#1088;&#1086;&#1092;&#1080;&#1083;&#1102;\&#1057;&#1086;&#1089;&#1090;&#1072;&#1074;&#1083;&#1077;&#1085;&#1080;&#1077;%20&#1087;&#1088;&#1086;&#1092;&#1080;&#1083;&#1103;%20&#1053;&#1058;_&#1057;&#1047;&#105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OwnCloud\Documents\&#1048;&#1085;&#1089;&#1090;&#1088;&#1091;&#1082;&#1094;&#1080;&#1103;%20&#1087;&#1086;%20&#1087;&#1088;&#1086;&#1092;&#1080;&#1083;&#1102;\&#1057;&#1086;&#1089;&#1090;&#1072;&#1074;&#1083;&#1077;&#1085;&#1080;&#1077;%20&#1087;&#1088;&#1086;&#1092;&#1080;&#1083;&#1103;%20&#1053;&#1058;_&#1057;&#1047;&#105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ru-RU" sz="1800" b="1" baseline="0" dirty="0"/>
              <a:t>Дни</a:t>
            </a:r>
          </a:p>
        </c:rich>
      </c:tx>
      <c:layout>
        <c:manualLayout>
          <c:xMode val="edge"/>
          <c:yMode val="edge"/>
          <c:x val="0.48555503648861692"/>
          <c:y val="1.7056091710739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5872215002250933"/>
          <c:y val="0.13769821178214917"/>
          <c:w val="0.80803965038350789"/>
          <c:h val="0.58095535711153645"/>
        </c:manualLayout>
      </c:layout>
      <c:lineChart>
        <c:grouping val="standard"/>
        <c:varyColors val="0"/>
        <c:ser>
          <c:idx val="0"/>
          <c:order val="0"/>
          <c:tx>
            <c:strRef>
              <c:f>'Плохой подход'!$C$3</c:f>
              <c:strCache>
                <c:ptCount val="1"/>
                <c:pt idx="0">
                  <c:v>Макс</c:v>
                </c:pt>
              </c:strCache>
            </c:strRef>
          </c:tx>
          <c:spPr>
            <a:ln w="63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'Плохой подход'!$A$4:$A$31</c:f>
              <c:numCache>
                <c:formatCode>ddd\ dd/mm/yyyy</c:formatCode>
                <c:ptCount val="28"/>
                <c:pt idx="0">
                  <c:v>42917</c:v>
                </c:pt>
                <c:pt idx="1">
                  <c:v>42918</c:v>
                </c:pt>
                <c:pt idx="2">
                  <c:v>42919</c:v>
                </c:pt>
                <c:pt idx="3">
                  <c:v>42920</c:v>
                </c:pt>
                <c:pt idx="4">
                  <c:v>42921</c:v>
                </c:pt>
                <c:pt idx="5">
                  <c:v>42922</c:v>
                </c:pt>
                <c:pt idx="6">
                  <c:v>42923</c:v>
                </c:pt>
                <c:pt idx="7">
                  <c:v>42924</c:v>
                </c:pt>
                <c:pt idx="8">
                  <c:v>42925</c:v>
                </c:pt>
                <c:pt idx="9">
                  <c:v>42926</c:v>
                </c:pt>
                <c:pt idx="10">
                  <c:v>42927</c:v>
                </c:pt>
                <c:pt idx="11">
                  <c:v>42928</c:v>
                </c:pt>
                <c:pt idx="12">
                  <c:v>42929</c:v>
                </c:pt>
                <c:pt idx="13">
                  <c:v>42930</c:v>
                </c:pt>
                <c:pt idx="14">
                  <c:v>42931</c:v>
                </c:pt>
                <c:pt idx="15">
                  <c:v>42932</c:v>
                </c:pt>
                <c:pt idx="16">
                  <c:v>42933</c:v>
                </c:pt>
                <c:pt idx="17">
                  <c:v>42934</c:v>
                </c:pt>
                <c:pt idx="18">
                  <c:v>42935</c:v>
                </c:pt>
                <c:pt idx="19">
                  <c:v>42936</c:v>
                </c:pt>
                <c:pt idx="20">
                  <c:v>42937</c:v>
                </c:pt>
                <c:pt idx="21">
                  <c:v>42938</c:v>
                </c:pt>
                <c:pt idx="22">
                  <c:v>42939</c:v>
                </c:pt>
                <c:pt idx="23">
                  <c:v>42940</c:v>
                </c:pt>
                <c:pt idx="24">
                  <c:v>42941</c:v>
                </c:pt>
                <c:pt idx="25">
                  <c:v>42942</c:v>
                </c:pt>
                <c:pt idx="26">
                  <c:v>42943</c:v>
                </c:pt>
                <c:pt idx="27">
                  <c:v>42944</c:v>
                </c:pt>
              </c:numCache>
            </c:numRef>
          </c:cat>
          <c:val>
            <c:numLit>
              <c:formatCode>General</c:formatCode>
              <c:ptCount val="28"/>
              <c:pt idx="0">
                <c:v>15594</c:v>
              </c:pt>
              <c:pt idx="1">
                <c:v>15594</c:v>
              </c:pt>
              <c:pt idx="2">
                <c:v>15594</c:v>
              </c:pt>
              <c:pt idx="3">
                <c:v>15594</c:v>
              </c:pt>
              <c:pt idx="4">
                <c:v>15594</c:v>
              </c:pt>
              <c:pt idx="5">
                <c:v>15594</c:v>
              </c:pt>
              <c:pt idx="6">
                <c:v>15594</c:v>
              </c:pt>
              <c:pt idx="7">
                <c:v>15594</c:v>
              </c:pt>
              <c:pt idx="8">
                <c:v>15594</c:v>
              </c:pt>
              <c:pt idx="9">
                <c:v>15594</c:v>
              </c:pt>
              <c:pt idx="10">
                <c:v>15594</c:v>
              </c:pt>
              <c:pt idx="11">
                <c:v>15594</c:v>
              </c:pt>
              <c:pt idx="12">
                <c:v>15594</c:v>
              </c:pt>
              <c:pt idx="13">
                <c:v>15594</c:v>
              </c:pt>
              <c:pt idx="14">
                <c:v>15594</c:v>
              </c:pt>
              <c:pt idx="15">
                <c:v>15594</c:v>
              </c:pt>
              <c:pt idx="16">
                <c:v>15594</c:v>
              </c:pt>
              <c:pt idx="17">
                <c:v>15594</c:v>
              </c:pt>
              <c:pt idx="18">
                <c:v>15594</c:v>
              </c:pt>
              <c:pt idx="19">
                <c:v>15594</c:v>
              </c:pt>
              <c:pt idx="20">
                <c:v>15594</c:v>
              </c:pt>
              <c:pt idx="21">
                <c:v>15594</c:v>
              </c:pt>
              <c:pt idx="22">
                <c:v>15594</c:v>
              </c:pt>
              <c:pt idx="23">
                <c:v>15594</c:v>
              </c:pt>
              <c:pt idx="24">
                <c:v>15594</c:v>
              </c:pt>
              <c:pt idx="25">
                <c:v>15594</c:v>
              </c:pt>
              <c:pt idx="26">
                <c:v>15594</c:v>
              </c:pt>
              <c:pt idx="27">
                <c:v>15594</c:v>
              </c:pt>
            </c:numLit>
          </c:val>
          <c:smooth val="0"/>
        </c:ser>
        <c:ser>
          <c:idx val="1"/>
          <c:order val="1"/>
          <c:tx>
            <c:strRef>
              <c:f>'Плохой подход'!$B$3</c:f>
              <c:strCache>
                <c:ptCount val="1"/>
                <c:pt idx="0">
                  <c:v>Сумма по полю OPERATION_COUNT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'Плохой подход'!$A$4:$A$31</c:f>
              <c:numCache>
                <c:formatCode>ddd\ dd/mm/yyyy</c:formatCode>
                <c:ptCount val="28"/>
                <c:pt idx="0">
                  <c:v>42917</c:v>
                </c:pt>
                <c:pt idx="1">
                  <c:v>42918</c:v>
                </c:pt>
                <c:pt idx="2">
                  <c:v>42919</c:v>
                </c:pt>
                <c:pt idx="3">
                  <c:v>42920</c:v>
                </c:pt>
                <c:pt idx="4">
                  <c:v>42921</c:v>
                </c:pt>
                <c:pt idx="5">
                  <c:v>42922</c:v>
                </c:pt>
                <c:pt idx="6">
                  <c:v>42923</c:v>
                </c:pt>
                <c:pt idx="7">
                  <c:v>42924</c:v>
                </c:pt>
                <c:pt idx="8">
                  <c:v>42925</c:v>
                </c:pt>
                <c:pt idx="9">
                  <c:v>42926</c:v>
                </c:pt>
                <c:pt idx="10">
                  <c:v>42927</c:v>
                </c:pt>
                <c:pt idx="11">
                  <c:v>42928</c:v>
                </c:pt>
                <c:pt idx="12">
                  <c:v>42929</c:v>
                </c:pt>
                <c:pt idx="13">
                  <c:v>42930</c:v>
                </c:pt>
                <c:pt idx="14">
                  <c:v>42931</c:v>
                </c:pt>
                <c:pt idx="15">
                  <c:v>42932</c:v>
                </c:pt>
                <c:pt idx="16">
                  <c:v>42933</c:v>
                </c:pt>
                <c:pt idx="17">
                  <c:v>42934</c:v>
                </c:pt>
                <c:pt idx="18">
                  <c:v>42935</c:v>
                </c:pt>
                <c:pt idx="19">
                  <c:v>42936</c:v>
                </c:pt>
                <c:pt idx="20">
                  <c:v>42937</c:v>
                </c:pt>
                <c:pt idx="21">
                  <c:v>42938</c:v>
                </c:pt>
                <c:pt idx="22">
                  <c:v>42939</c:v>
                </c:pt>
                <c:pt idx="23">
                  <c:v>42940</c:v>
                </c:pt>
                <c:pt idx="24">
                  <c:v>42941</c:v>
                </c:pt>
                <c:pt idx="25">
                  <c:v>42942</c:v>
                </c:pt>
                <c:pt idx="26">
                  <c:v>42943</c:v>
                </c:pt>
                <c:pt idx="27">
                  <c:v>42944</c:v>
                </c:pt>
              </c:numCache>
            </c:numRef>
          </c:cat>
          <c:val>
            <c:numRef>
              <c:f>'Плохой подход'!$B$4:$B$31</c:f>
              <c:numCache>
                <c:formatCode>General</c:formatCode>
                <c:ptCount val="28"/>
                <c:pt idx="0">
                  <c:v>33</c:v>
                </c:pt>
                <c:pt idx="1">
                  <c:v>4</c:v>
                </c:pt>
                <c:pt idx="2">
                  <c:v>5753</c:v>
                </c:pt>
                <c:pt idx="3">
                  <c:v>7303</c:v>
                </c:pt>
                <c:pt idx="4">
                  <c:v>10570</c:v>
                </c:pt>
                <c:pt idx="5">
                  <c:v>9104</c:v>
                </c:pt>
                <c:pt idx="6">
                  <c:v>11904</c:v>
                </c:pt>
                <c:pt idx="7">
                  <c:v>297</c:v>
                </c:pt>
                <c:pt idx="8">
                  <c:v>89</c:v>
                </c:pt>
                <c:pt idx="9">
                  <c:v>11522</c:v>
                </c:pt>
                <c:pt idx="10">
                  <c:v>7409</c:v>
                </c:pt>
                <c:pt idx="11">
                  <c:v>7923</c:v>
                </c:pt>
                <c:pt idx="12">
                  <c:v>9367</c:v>
                </c:pt>
                <c:pt idx="13">
                  <c:v>15594</c:v>
                </c:pt>
                <c:pt idx="14">
                  <c:v>368</c:v>
                </c:pt>
                <c:pt idx="15">
                  <c:v>202</c:v>
                </c:pt>
                <c:pt idx="16">
                  <c:v>7210</c:v>
                </c:pt>
                <c:pt idx="17">
                  <c:v>6768</c:v>
                </c:pt>
                <c:pt idx="18">
                  <c:v>7349</c:v>
                </c:pt>
                <c:pt idx="19">
                  <c:v>13896</c:v>
                </c:pt>
                <c:pt idx="20">
                  <c:v>10584</c:v>
                </c:pt>
                <c:pt idx="21">
                  <c:v>283</c:v>
                </c:pt>
                <c:pt idx="22">
                  <c:v>106</c:v>
                </c:pt>
                <c:pt idx="23">
                  <c:v>7148</c:v>
                </c:pt>
                <c:pt idx="24">
                  <c:v>10393</c:v>
                </c:pt>
                <c:pt idx="25">
                  <c:v>7564</c:v>
                </c:pt>
                <c:pt idx="26">
                  <c:v>6304</c:v>
                </c:pt>
                <c:pt idx="27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8432360"/>
        <c:axId val="248434320"/>
      </c:lineChart>
      <c:dateAx>
        <c:axId val="248432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dd\ dd/mm/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8434320"/>
        <c:crosses val="autoZero"/>
        <c:auto val="1"/>
        <c:lblOffset val="100"/>
        <c:baseTimeUnit val="days"/>
      </c:dateAx>
      <c:valAx>
        <c:axId val="24843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Операций в день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8432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>
          <a:solidFill>
            <a:sysClr val="windowText" lastClr="000000"/>
          </a:solidFill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1" dirty="0">
                <a:solidFill>
                  <a:schemeClr val="tx1"/>
                </a:solidFill>
              </a:rPr>
              <a:t>Часы</a:t>
            </a:r>
          </a:p>
        </c:rich>
      </c:tx>
      <c:layout>
        <c:manualLayout>
          <c:xMode val="edge"/>
          <c:yMode val="edge"/>
          <c:x val="0.45828724698973161"/>
          <c:y val="2.72024526473841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'Плохой подход'!$C$37</c:f>
              <c:strCache>
                <c:ptCount val="1"/>
                <c:pt idx="0">
                  <c:v>Макс</c:v>
                </c:pt>
              </c:strCache>
            </c:strRef>
          </c:tx>
          <c:spPr>
            <a:ln w="63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'Плохой подход'!$A$38:$A$59</c:f>
              <c:numCache>
                <c:formatCode>General</c:formatCode>
                <c:ptCount val="2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</c:numCache>
            </c:numRef>
          </c:cat>
          <c:val>
            <c:numLit>
              <c:formatCode>General</c:formatCode>
              <c:ptCount val="22"/>
              <c:pt idx="0">
                <c:v>2235</c:v>
              </c:pt>
              <c:pt idx="1">
                <c:v>2235</c:v>
              </c:pt>
              <c:pt idx="2">
                <c:v>2235</c:v>
              </c:pt>
              <c:pt idx="3">
                <c:v>2235</c:v>
              </c:pt>
              <c:pt idx="4">
                <c:v>2235</c:v>
              </c:pt>
              <c:pt idx="5">
                <c:v>2235</c:v>
              </c:pt>
              <c:pt idx="6">
                <c:v>2235</c:v>
              </c:pt>
              <c:pt idx="7">
                <c:v>2235</c:v>
              </c:pt>
              <c:pt idx="8">
                <c:v>2235</c:v>
              </c:pt>
              <c:pt idx="9">
                <c:v>2235</c:v>
              </c:pt>
              <c:pt idx="10">
                <c:v>2235</c:v>
              </c:pt>
              <c:pt idx="11">
                <c:v>2235</c:v>
              </c:pt>
              <c:pt idx="12">
                <c:v>2235</c:v>
              </c:pt>
              <c:pt idx="13">
                <c:v>2235</c:v>
              </c:pt>
              <c:pt idx="14">
                <c:v>2235</c:v>
              </c:pt>
              <c:pt idx="15">
                <c:v>2235</c:v>
              </c:pt>
              <c:pt idx="16">
                <c:v>2235</c:v>
              </c:pt>
              <c:pt idx="17">
                <c:v>2235</c:v>
              </c:pt>
              <c:pt idx="18">
                <c:v>2235</c:v>
              </c:pt>
              <c:pt idx="19">
                <c:v>2235</c:v>
              </c:pt>
              <c:pt idx="20">
                <c:v>2235</c:v>
              </c:pt>
              <c:pt idx="21">
                <c:v>2235</c:v>
              </c:pt>
            </c:numLit>
          </c:val>
          <c:smooth val="0"/>
        </c:ser>
        <c:ser>
          <c:idx val="1"/>
          <c:order val="1"/>
          <c:tx>
            <c:strRef>
              <c:f>'Плохой подход'!$B$37</c:f>
              <c:strCache>
                <c:ptCount val="1"/>
                <c:pt idx="0">
                  <c:v>Сумма по полю OPERATION_COUNT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'Плохой подход'!$A$38:$A$59</c:f>
              <c:numCache>
                <c:formatCode>General</c:formatCode>
                <c:ptCount val="2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</c:numCache>
            </c:numRef>
          </c:cat>
          <c:val>
            <c:numRef>
              <c:f>'Плохой подход'!$B$38:$B$59</c:f>
              <c:numCache>
                <c:formatCode>General</c:formatCode>
                <c:ptCount val="22"/>
                <c:pt idx="0">
                  <c:v>49</c:v>
                </c:pt>
                <c:pt idx="1">
                  <c:v>296</c:v>
                </c:pt>
                <c:pt idx="2">
                  <c:v>285</c:v>
                </c:pt>
                <c:pt idx="3">
                  <c:v>325</c:v>
                </c:pt>
                <c:pt idx="4">
                  <c:v>320</c:v>
                </c:pt>
                <c:pt idx="5">
                  <c:v>560</c:v>
                </c:pt>
                <c:pt idx="6">
                  <c:v>457</c:v>
                </c:pt>
                <c:pt idx="7">
                  <c:v>766</c:v>
                </c:pt>
                <c:pt idx="8">
                  <c:v>1608</c:v>
                </c:pt>
                <c:pt idx="9">
                  <c:v>2146</c:v>
                </c:pt>
                <c:pt idx="10">
                  <c:v>1539</c:v>
                </c:pt>
                <c:pt idx="11">
                  <c:v>2235</c:v>
                </c:pt>
                <c:pt idx="12">
                  <c:v>1101</c:v>
                </c:pt>
                <c:pt idx="13">
                  <c:v>1293</c:v>
                </c:pt>
                <c:pt idx="14">
                  <c:v>1303</c:v>
                </c:pt>
                <c:pt idx="15">
                  <c:v>700</c:v>
                </c:pt>
                <c:pt idx="16">
                  <c:v>416</c:v>
                </c:pt>
                <c:pt idx="17">
                  <c:v>116</c:v>
                </c:pt>
                <c:pt idx="18">
                  <c:v>36</c:v>
                </c:pt>
                <c:pt idx="19">
                  <c:v>33</c:v>
                </c:pt>
                <c:pt idx="20">
                  <c:v>8</c:v>
                </c:pt>
                <c:pt idx="21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8434712"/>
        <c:axId val="248430008"/>
      </c:lineChart>
      <c:catAx>
        <c:axId val="248434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8430008"/>
        <c:crosses val="autoZero"/>
        <c:auto val="1"/>
        <c:lblAlgn val="ctr"/>
        <c:lblOffset val="100"/>
        <c:noMultiLvlLbl val="0"/>
      </c:catAx>
      <c:valAx>
        <c:axId val="248430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Операций в час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8434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36AD3545-0CFE-4C08-9DD9-30BDD7F9660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/>
          </a:p>
        </p:txBody>
      </p:sp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CA3D5979-350E-44FF-99AF-3C6EDB409D99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2" name="Rectangle 4">
            <a:extLst>
              <a:ext uri="{FF2B5EF4-FFF2-40B4-BE49-F238E27FC236}">
                <a16:creationId xmlns="" xmlns:a16="http://schemas.microsoft.com/office/drawing/2014/main" id="{DA9F38A7-7DD8-4F46-83F2-D8C3B59EBCE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3" name="Rectangle 5">
            <a:extLst>
              <a:ext uri="{FF2B5EF4-FFF2-40B4-BE49-F238E27FC236}">
                <a16:creationId xmlns="" xmlns:a16="http://schemas.microsoft.com/office/drawing/2014/main" id="{4F1FB32A-EACC-4E9B-9E53-2AFF48D88EE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4" name="Rectangle 6">
            <a:extLst>
              <a:ext uri="{FF2B5EF4-FFF2-40B4-BE49-F238E27FC236}">
                <a16:creationId xmlns="" xmlns:a16="http://schemas.microsoft.com/office/drawing/2014/main" id="{837E51B6-97FA-4983-A018-6CBE0B9961A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56BEF676-0843-4BCB-AAD7-348A60A2148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90666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3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baseline="0" dirty="0" smtClean="0">
                <a:latin typeface="Times New Roman" panose="02020603050405020304" pitchFamily="18" charset="0"/>
              </a:rPr>
              <a:t>Типичная ошибка при составлении профиля НТ:</a:t>
            </a:r>
          </a:p>
          <a:p>
            <a:r>
              <a:rPr lang="ru-RU" altLang="ru-RU" baseline="0" dirty="0" smtClean="0">
                <a:latin typeface="Times New Roman" panose="02020603050405020304" pitchFamily="18" charset="0"/>
              </a:rPr>
              <a:t>Шаг 1: выбор пикового дня</a:t>
            </a:r>
          </a:p>
          <a:p>
            <a:r>
              <a:rPr lang="ru-RU" altLang="ru-RU" baseline="0" dirty="0" smtClean="0">
                <a:latin typeface="Times New Roman" panose="02020603050405020304" pitchFamily="18" charset="0"/>
              </a:rPr>
              <a:t>Шаг 2: выбор пикового часа пикового дня</a:t>
            </a:r>
          </a:p>
          <a:p>
            <a:r>
              <a:rPr lang="ru-RU" altLang="ru-RU" baseline="0" dirty="0" smtClean="0">
                <a:latin typeface="Times New Roman" panose="02020603050405020304" pitchFamily="18" charset="0"/>
              </a:rPr>
              <a:t>Шаг 3: подготовка профиля на основе этого часа</a:t>
            </a:r>
          </a:p>
          <a:p>
            <a:endParaRPr lang="ru-RU" altLang="ru-RU" baseline="0" dirty="0" smtClean="0">
              <a:latin typeface="Times New Roman" panose="02020603050405020304" pitchFamily="18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altLang="ru-RU" dirty="0" smtClean="0">
                <a:latin typeface="Times New Roman" panose="02020603050405020304" pitchFamily="18" charset="0"/>
              </a:rPr>
              <a:t>Данный вариант годится для стресс-тестирования, то есть моделирования конкретной продуктивной проблемы.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ru-RU" altLang="ru-RU" dirty="0" smtClean="0">
              <a:latin typeface="Times New Roman" panose="02020603050405020304" pitchFamily="18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altLang="ru-RU" dirty="0" smtClean="0">
                <a:latin typeface="Times New Roman" panose="02020603050405020304" pitchFamily="18" charset="0"/>
              </a:rPr>
              <a:t>Почему же этот вариант не годится для обычного</a:t>
            </a:r>
            <a:r>
              <a:rPr lang="ru-RU" altLang="ru-RU" baseline="0" dirty="0" smtClean="0">
                <a:latin typeface="Times New Roman" panose="02020603050405020304" pitchFamily="18" charset="0"/>
              </a:rPr>
              <a:t> тестирования с целью определения максимальной производительности?</a:t>
            </a:r>
            <a:endParaRPr lang="ru-RU" altLang="ru-RU" dirty="0" smtClean="0">
              <a:latin typeface="Times New Roman" panose="02020603050405020304" pitchFamily="18" charset="0"/>
            </a:endParaRPr>
          </a:p>
          <a:p>
            <a:endParaRPr lang="ru-RU" altLang="ru-RU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12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12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Необходимо выделить дни с типичной для требуемого профиля нагрузкой. </a:t>
            </a:r>
            <a:b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Для поиска максимальной производительности это набор дней, нагрузка в которые похожа и является наивысшей. Количество отобранных дней должно быть достаточным, что бы формируемую ими нагрузку можно было назвать </a:t>
            </a:r>
            <a:r>
              <a:rPr lang="ru-RU" sz="1200" b="1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типичной</a:t>
            </a: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Например, один день в месяц с нагрузкой, заметно отличающейся от нагрузки в другие дни выглядит не типично и на его основе составлять профиль нельзя – даже если это нагрузка в этот день наивысшая. </a:t>
            </a:r>
            <a:b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А вот если таких дней несколько и работа системы подразумевает соответствующее количество дней с наивысшей нагрузкой в месяце – профиль надо строить именно на основе этих дней.</a:t>
            </a:r>
          </a:p>
          <a:p>
            <a:endParaRPr lang="ru-RU" altLang="ru-RU" dirty="0" smtClean="0">
              <a:latin typeface="Times New Roman" panose="02020603050405020304" pitchFamily="18" charset="0"/>
            </a:endParaRPr>
          </a:p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На графике каждая линия отражает суммарную нагрузку в час в разбивке </a:t>
            </a:r>
            <a:r>
              <a:rPr lang="ru-RU" sz="1200" b="1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по дням</a:t>
            </a: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:</a:t>
            </a:r>
            <a:endParaRPr lang="ru-RU" sz="1200" kern="1200" dirty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999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13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 smtClean="0">
                <a:latin typeface="Times New Roman" panose="02020603050405020304" pitchFamily="18" charset="0"/>
              </a:rPr>
              <a:t>На данном слайде представлен график дней,</a:t>
            </a:r>
            <a:r>
              <a:rPr lang="ru-RU" altLang="ru-RU" baseline="0" dirty="0" smtClean="0">
                <a:latin typeface="Times New Roman" panose="02020603050405020304" pitchFamily="18" charset="0"/>
              </a:rPr>
              <a:t> два из которых явно более нагружены, чем остальные.</a:t>
            </a:r>
          </a:p>
          <a:p>
            <a:r>
              <a:rPr lang="ru-RU" baseline="0" dirty="0" smtClean="0">
                <a:effectLst/>
                <a:latin typeface="Times New Roman" panose="02020603050405020304" pitchFamily="18" charset="0"/>
              </a:rPr>
              <a:t>Что это? Случайный сбой или целевая нагрузка?</a:t>
            </a:r>
          </a:p>
          <a:p>
            <a:endParaRPr lang="ru-RU" baseline="0" dirty="0" smtClean="0">
              <a:effectLst/>
              <a:latin typeface="Times New Roman" panose="02020603050405020304" pitchFamily="18" charset="0"/>
            </a:endParaRPr>
          </a:p>
          <a:p>
            <a:r>
              <a:rPr lang="ru-RU" baseline="0" dirty="0" smtClean="0">
                <a:effectLst/>
                <a:latin typeface="Times New Roman" panose="02020603050405020304" pitchFamily="18" charset="0"/>
              </a:rPr>
              <a:t>В данном случае мы тестировали систему, занимавшуюся выдачей зарплат, так что повышенная нагрузка несколько дней в месяце может оказаться не просто нормальной, но как раз целевой для составления профиля.</a:t>
            </a:r>
          </a:p>
          <a:p>
            <a:endParaRPr lang="ru-RU" baseline="0" dirty="0" smtClean="0">
              <a:effectLst/>
              <a:latin typeface="Times New Roman" panose="02020603050405020304" pitchFamily="18" charset="0"/>
            </a:endParaRPr>
          </a:p>
          <a:p>
            <a:r>
              <a:rPr lang="ru-RU" baseline="0" dirty="0" smtClean="0">
                <a:effectLst/>
                <a:latin typeface="Times New Roman" panose="02020603050405020304" pitchFamily="18" charset="0"/>
              </a:rPr>
              <a:t>Но когда мы изучили график операций, выяснилось, что в эти дни интенсивность «ремонтных» операций повысилась с нуля до тысячи операций в час.</a:t>
            </a:r>
          </a:p>
          <a:p>
            <a:endParaRPr lang="ru-RU" baseline="0" dirty="0" smtClean="0">
              <a:effectLst/>
              <a:latin typeface="Times New Roman" panose="02020603050405020304" pitchFamily="18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baseline="0" dirty="0" smtClean="0">
                <a:effectLst/>
                <a:latin typeface="Times New Roman" panose="02020603050405020304" pitchFamily="18" charset="0"/>
              </a:rPr>
              <a:t>А когда поговорили с экспертами, отвечающими за систему, выяснилось, что за день до этого большая часть транзакций обрабатывалась неуспешно, и поэтому их пришлось повторять на следующие дни. Проблема была связана с переходом на новую версию ПО и уже исправлена (не повторится).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ru-RU" baseline="0" dirty="0" smtClean="0">
              <a:effectLst/>
              <a:latin typeface="Times New Roman" panose="02020603050405020304" pitchFamily="18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baseline="0" dirty="0" smtClean="0">
                <a:effectLst/>
                <a:latin typeface="Times New Roman" panose="02020603050405020304" pitchFamily="18" charset="0"/>
              </a:rPr>
              <a:t>А дни выдачи зарплат на графике присутствуют, и их интенсивность (</a:t>
            </a:r>
            <a:r>
              <a:rPr lang="en-US" baseline="0" dirty="0" smtClean="0">
                <a:effectLst/>
                <a:latin typeface="Times New Roman" panose="02020603050405020304" pitchFamily="18" charset="0"/>
              </a:rPr>
              <a:t>~</a:t>
            </a:r>
            <a:r>
              <a:rPr lang="ru-RU" baseline="0" dirty="0" smtClean="0">
                <a:effectLst/>
                <a:latin typeface="Times New Roman" panose="02020603050405020304" pitchFamily="18" charset="0"/>
              </a:rPr>
              <a:t>1500 оп/ч) действительно выше интенсивности в обычные дни (</a:t>
            </a:r>
            <a:r>
              <a:rPr lang="en-US" baseline="0" dirty="0" smtClean="0">
                <a:effectLst/>
                <a:latin typeface="Times New Roman" panose="02020603050405020304" pitchFamily="18" charset="0"/>
              </a:rPr>
              <a:t>~</a:t>
            </a:r>
            <a:r>
              <a:rPr lang="ru-RU" baseline="0" dirty="0" smtClean="0">
                <a:effectLst/>
                <a:latin typeface="Times New Roman" panose="02020603050405020304" pitchFamily="18" charset="0"/>
              </a:rPr>
              <a:t>1000 оп/ч)</a:t>
            </a:r>
            <a:r>
              <a:rPr lang="en-US" baseline="0" dirty="0" smtClean="0">
                <a:effectLst/>
                <a:latin typeface="Times New Roman" panose="02020603050405020304" pitchFamily="18" charset="0"/>
              </a:rPr>
              <a:t> – </a:t>
            </a:r>
            <a:r>
              <a:rPr lang="ru-RU" baseline="0" dirty="0" smtClean="0">
                <a:effectLst/>
                <a:latin typeface="Times New Roman" panose="02020603050405020304" pitchFamily="18" charset="0"/>
              </a:rPr>
              <a:t>синяя, серая и оранжевая линии на графике.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ru-RU" baseline="0" dirty="0" smtClean="0">
              <a:effectLst/>
              <a:latin typeface="Times New Roman" panose="02020603050405020304" pitchFamily="18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baseline="0" dirty="0" smtClean="0">
                <a:effectLst/>
                <a:latin typeface="Times New Roman" panose="02020603050405020304" pitchFamily="18" charset="0"/>
              </a:rPr>
              <a:t>Если бы мы построили профиль по пиковым дням – он был бы некорректным.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4051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14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 smtClean="0">
                <a:latin typeface="Times New Roman" panose="02020603050405020304" pitchFamily="18" charset="0"/>
              </a:rPr>
              <a:t>На данном слайде представлен график дней,</a:t>
            </a:r>
            <a:r>
              <a:rPr lang="ru-RU" altLang="ru-RU" baseline="0" dirty="0" smtClean="0">
                <a:latin typeface="Times New Roman" panose="02020603050405020304" pitchFamily="18" charset="0"/>
              </a:rPr>
              <a:t> два из которых явно более нагружены, чем остальные.</a:t>
            </a:r>
          </a:p>
          <a:p>
            <a:r>
              <a:rPr lang="ru-RU" baseline="0" dirty="0" smtClean="0">
                <a:effectLst/>
                <a:latin typeface="Times New Roman" panose="02020603050405020304" pitchFamily="18" charset="0"/>
              </a:rPr>
              <a:t>Что это? Случайный сбой или целевая нагрузка?</a:t>
            </a:r>
          </a:p>
          <a:p>
            <a:endParaRPr lang="ru-RU" baseline="0" dirty="0" smtClean="0">
              <a:effectLst/>
              <a:latin typeface="Times New Roman" panose="02020603050405020304" pitchFamily="18" charset="0"/>
            </a:endParaRPr>
          </a:p>
          <a:p>
            <a:r>
              <a:rPr lang="ru-RU" baseline="0" dirty="0" smtClean="0">
                <a:effectLst/>
                <a:latin typeface="Times New Roman" panose="02020603050405020304" pitchFamily="18" charset="0"/>
              </a:rPr>
              <a:t>В данном случае мы тестировали систему, занимавшуюся выдачей зарплат, так что повышенная нагрузка несколько дней в месяце может оказаться не просто нормальной, но как раз целевой для составления профиля.</a:t>
            </a:r>
          </a:p>
          <a:p>
            <a:endParaRPr lang="ru-RU" baseline="0" dirty="0" smtClean="0">
              <a:effectLst/>
              <a:latin typeface="Times New Roman" panose="02020603050405020304" pitchFamily="18" charset="0"/>
            </a:endParaRPr>
          </a:p>
          <a:p>
            <a:r>
              <a:rPr lang="ru-RU" baseline="0" dirty="0" smtClean="0">
                <a:effectLst/>
                <a:latin typeface="Times New Roman" panose="02020603050405020304" pitchFamily="18" charset="0"/>
              </a:rPr>
              <a:t>Но когда мы изучили график операций, выяснилось, что в эти дни интенсивность «ремонтных» операций повысилась с нуля до тысячи операций в час.</a:t>
            </a:r>
          </a:p>
          <a:p>
            <a:endParaRPr lang="ru-RU" baseline="0" dirty="0" smtClean="0">
              <a:effectLst/>
              <a:latin typeface="Times New Roman" panose="02020603050405020304" pitchFamily="18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baseline="0" dirty="0" smtClean="0">
                <a:effectLst/>
                <a:latin typeface="Times New Roman" panose="02020603050405020304" pitchFamily="18" charset="0"/>
              </a:rPr>
              <a:t>А когда поговорили с экспертами, отвечающими за систему, выяснилось, что за день до этого большая часть транзакций обрабатывалась неуспешно, и поэтому их пришлось повторять на следующие дни. Проблема была связана с переходом на новую версию ПО и уже исправлена (не повторится).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ru-RU" baseline="0" dirty="0" smtClean="0">
              <a:effectLst/>
              <a:latin typeface="Times New Roman" panose="02020603050405020304" pitchFamily="18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baseline="0" dirty="0" smtClean="0">
                <a:effectLst/>
                <a:latin typeface="Times New Roman" panose="02020603050405020304" pitchFamily="18" charset="0"/>
              </a:rPr>
              <a:t>А дни выдачи зарплат на графике присутствуют, и их интенсивность (</a:t>
            </a:r>
            <a:r>
              <a:rPr lang="en-US" baseline="0" dirty="0" smtClean="0">
                <a:effectLst/>
                <a:latin typeface="Times New Roman" panose="02020603050405020304" pitchFamily="18" charset="0"/>
              </a:rPr>
              <a:t>~</a:t>
            </a:r>
            <a:r>
              <a:rPr lang="ru-RU" baseline="0" dirty="0" smtClean="0">
                <a:effectLst/>
                <a:latin typeface="Times New Roman" panose="02020603050405020304" pitchFamily="18" charset="0"/>
              </a:rPr>
              <a:t>1500 оп/ч) действительно выше интенсивности в обычные дни (</a:t>
            </a:r>
            <a:r>
              <a:rPr lang="en-US" baseline="0" dirty="0" smtClean="0">
                <a:effectLst/>
                <a:latin typeface="Times New Roman" panose="02020603050405020304" pitchFamily="18" charset="0"/>
              </a:rPr>
              <a:t>~</a:t>
            </a:r>
            <a:r>
              <a:rPr lang="ru-RU" baseline="0" dirty="0" smtClean="0">
                <a:effectLst/>
                <a:latin typeface="Times New Roman" panose="02020603050405020304" pitchFamily="18" charset="0"/>
              </a:rPr>
              <a:t>1000 оп/ч)</a:t>
            </a:r>
            <a:r>
              <a:rPr lang="en-US" baseline="0" dirty="0" smtClean="0">
                <a:effectLst/>
                <a:latin typeface="Times New Roman" panose="02020603050405020304" pitchFamily="18" charset="0"/>
              </a:rPr>
              <a:t> – </a:t>
            </a:r>
            <a:r>
              <a:rPr lang="ru-RU" baseline="0" dirty="0" smtClean="0">
                <a:effectLst/>
                <a:latin typeface="Times New Roman" panose="02020603050405020304" pitchFamily="18" charset="0"/>
              </a:rPr>
              <a:t>синяя, серая и оранжевая линии на графике.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ru-RU" baseline="0" dirty="0" smtClean="0">
              <a:effectLst/>
              <a:latin typeface="Times New Roman" panose="02020603050405020304" pitchFamily="18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baseline="0" dirty="0" smtClean="0">
                <a:effectLst/>
                <a:latin typeface="Times New Roman" panose="02020603050405020304" pitchFamily="18" charset="0"/>
              </a:rPr>
              <a:t>Если бы мы построили профиль по пиковым дням – он был бы некорректным.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8526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15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 smtClean="0">
                <a:latin typeface="Times New Roman" panose="02020603050405020304" pitchFamily="18" charset="0"/>
              </a:rPr>
              <a:t>На данном слайде представлен график дней,</a:t>
            </a:r>
            <a:r>
              <a:rPr lang="ru-RU" altLang="ru-RU" baseline="0" dirty="0" smtClean="0">
                <a:latin typeface="Times New Roman" panose="02020603050405020304" pitchFamily="18" charset="0"/>
              </a:rPr>
              <a:t> два из которых явно более нагружены, чем остальные.</a:t>
            </a:r>
          </a:p>
          <a:p>
            <a:r>
              <a:rPr lang="ru-RU" baseline="0" dirty="0" smtClean="0">
                <a:effectLst/>
                <a:latin typeface="Times New Roman" panose="02020603050405020304" pitchFamily="18" charset="0"/>
              </a:rPr>
              <a:t>Что это? Случайный сбой или целевая нагрузка?</a:t>
            </a:r>
          </a:p>
          <a:p>
            <a:endParaRPr lang="ru-RU" baseline="0" dirty="0" smtClean="0">
              <a:effectLst/>
              <a:latin typeface="Times New Roman" panose="02020603050405020304" pitchFamily="18" charset="0"/>
            </a:endParaRPr>
          </a:p>
          <a:p>
            <a:r>
              <a:rPr lang="ru-RU" baseline="0" dirty="0" smtClean="0">
                <a:effectLst/>
                <a:latin typeface="Times New Roman" panose="02020603050405020304" pitchFamily="18" charset="0"/>
              </a:rPr>
              <a:t>В данном случае мы тестировали систему, занимавшуюся выдачей зарплат, так что повышенная нагрузка несколько дней в месяце может оказаться не просто нормальной, но как раз целевой для составления профиля.</a:t>
            </a:r>
          </a:p>
          <a:p>
            <a:endParaRPr lang="ru-RU" baseline="0" dirty="0" smtClean="0">
              <a:effectLst/>
              <a:latin typeface="Times New Roman" panose="02020603050405020304" pitchFamily="18" charset="0"/>
            </a:endParaRPr>
          </a:p>
          <a:p>
            <a:r>
              <a:rPr lang="ru-RU" baseline="0" dirty="0" smtClean="0">
                <a:effectLst/>
                <a:latin typeface="Times New Roman" panose="02020603050405020304" pitchFamily="18" charset="0"/>
              </a:rPr>
              <a:t>Но когда мы изучили график операций, выяснилось, что в эти дни интенсивность «ремонтных» операций повысилась с нуля до тысячи операций в час.</a:t>
            </a:r>
          </a:p>
          <a:p>
            <a:endParaRPr lang="ru-RU" baseline="0" dirty="0" smtClean="0">
              <a:effectLst/>
              <a:latin typeface="Times New Roman" panose="02020603050405020304" pitchFamily="18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baseline="0" dirty="0" smtClean="0">
                <a:effectLst/>
                <a:latin typeface="Times New Roman" panose="02020603050405020304" pitchFamily="18" charset="0"/>
              </a:rPr>
              <a:t>А когда поговорили с экспертами, отвечающими за систему, выяснилось, что за день до этого большая часть транзакций обрабатывалась неуспешно, и поэтому их пришлось повторять на следующие дни. Проблема была связана с переходом на новую версию ПО и уже исправлена (не повторится).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ru-RU" baseline="0" dirty="0" smtClean="0">
              <a:effectLst/>
              <a:latin typeface="Times New Roman" panose="02020603050405020304" pitchFamily="18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baseline="0" dirty="0" smtClean="0">
                <a:effectLst/>
                <a:latin typeface="Times New Roman" panose="02020603050405020304" pitchFamily="18" charset="0"/>
              </a:rPr>
              <a:t>А дни выдачи зарплат на графике присутствуют, и их интенсивность (</a:t>
            </a:r>
            <a:r>
              <a:rPr lang="en-US" baseline="0" dirty="0" smtClean="0">
                <a:effectLst/>
                <a:latin typeface="Times New Roman" panose="02020603050405020304" pitchFamily="18" charset="0"/>
              </a:rPr>
              <a:t>~</a:t>
            </a:r>
            <a:r>
              <a:rPr lang="ru-RU" baseline="0" dirty="0" smtClean="0">
                <a:effectLst/>
                <a:latin typeface="Times New Roman" panose="02020603050405020304" pitchFamily="18" charset="0"/>
              </a:rPr>
              <a:t>1500 оп/ч) действительно выше интенсивности в обычные дни (</a:t>
            </a:r>
            <a:r>
              <a:rPr lang="en-US" baseline="0" dirty="0" smtClean="0">
                <a:effectLst/>
                <a:latin typeface="Times New Roman" panose="02020603050405020304" pitchFamily="18" charset="0"/>
              </a:rPr>
              <a:t>~</a:t>
            </a:r>
            <a:r>
              <a:rPr lang="ru-RU" baseline="0" dirty="0" smtClean="0">
                <a:effectLst/>
                <a:latin typeface="Times New Roman" panose="02020603050405020304" pitchFamily="18" charset="0"/>
              </a:rPr>
              <a:t>1000 оп/ч)</a:t>
            </a:r>
            <a:r>
              <a:rPr lang="en-US" baseline="0" dirty="0" smtClean="0">
                <a:effectLst/>
                <a:latin typeface="Times New Roman" panose="02020603050405020304" pitchFamily="18" charset="0"/>
              </a:rPr>
              <a:t> – </a:t>
            </a:r>
            <a:r>
              <a:rPr lang="ru-RU" baseline="0" dirty="0" smtClean="0">
                <a:effectLst/>
                <a:latin typeface="Times New Roman" panose="02020603050405020304" pitchFamily="18" charset="0"/>
              </a:rPr>
              <a:t>синяя, серая и оранжевая линии на графике.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ru-RU" baseline="0" dirty="0" smtClean="0">
              <a:effectLst/>
              <a:latin typeface="Times New Roman" panose="02020603050405020304" pitchFamily="18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baseline="0" dirty="0" smtClean="0">
                <a:effectLst/>
                <a:latin typeface="Times New Roman" panose="02020603050405020304" pitchFamily="18" charset="0"/>
              </a:rPr>
              <a:t>Если бы мы построили профиль по пиковым дням – он был бы некорректным.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6022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16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Для выбранных дней производится разбивка по операциям с усреднением интенсивности операций по часам.</a:t>
            </a:r>
          </a:p>
          <a:p>
            <a:endParaRPr lang="ru-RU" sz="1200" kern="120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Основой для профиля служит час пиковой нагрузки – час, когда суммарная нагрузка по операциям наивысшая.</a:t>
            </a:r>
          </a:p>
          <a:p>
            <a:endParaRPr lang="ru-RU" sz="1200" kern="120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Так же необходимо оценить диапазон времени, в котором отношение операций друг к другу незначительно отличается от пик-часа. Этот период будет покрыт профилем тестирования. Для остального времени требуется составление отдельного профиля.</a:t>
            </a:r>
            <a:endParaRPr lang="ru-RU" sz="1200" kern="1200" dirty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538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17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На графике каждая линия отражает нагрузку в час в разбивке </a:t>
            </a:r>
            <a:r>
              <a:rPr lang="ru-RU" sz="1200" b="1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по операциям</a:t>
            </a: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Вертикальными линиями обозначены:</a:t>
            </a:r>
          </a:p>
          <a:p>
            <a:pPr lvl="0"/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Зелёным – пиковый час.</a:t>
            </a:r>
          </a:p>
          <a:p>
            <a:pPr lvl="0"/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Желтым – границы периода, покрываемого профилем, составленному по пиковому часу.</a:t>
            </a:r>
          </a:p>
          <a:p>
            <a:pPr lvl="0"/>
            <a:endParaRPr lang="ru-RU" sz="1200" kern="120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Для профиля отбираются операции, с наивысшей нагрузкой в пиковый час.</a:t>
            </a:r>
          </a:p>
          <a:p>
            <a:endParaRPr lang="ru-RU" sz="1200" kern="120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Если профиль строится для анализа конкретных операций, следует убедиться, что выбраны дни и часы с </a:t>
            </a:r>
            <a:r>
              <a:rPr lang="ru-RU" sz="1200" b="1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максимальной</a:t>
            </a: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интенсивностью именно по целевым операциям. </a:t>
            </a:r>
            <a:b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И наоборот, в случае наличия малозначимых но высокоинтенсивных операций следует выбирать пик-час без их учёта.</a:t>
            </a:r>
          </a:p>
          <a:p>
            <a:endParaRPr lang="ru-RU" altLang="ru-RU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4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18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На графике каждая линия отражает нагрузку в час в разбивке </a:t>
            </a:r>
            <a:r>
              <a:rPr lang="ru-RU" sz="1200" b="1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по операциям</a:t>
            </a: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Вертикальными линиями обозначены:</a:t>
            </a:r>
          </a:p>
          <a:p>
            <a:pPr lvl="0"/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Зелёным – пиковый час.</a:t>
            </a:r>
          </a:p>
          <a:p>
            <a:pPr lvl="0"/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Желтым – границы периода, покрываемого профилем, составленному по пиковому часу.</a:t>
            </a:r>
          </a:p>
          <a:p>
            <a:pPr lvl="0"/>
            <a:endParaRPr lang="ru-RU" sz="1200" kern="120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Для профиля отбираются операции, с наивысшей нагрузкой в пиковый час.</a:t>
            </a:r>
          </a:p>
          <a:p>
            <a:endParaRPr lang="ru-RU" sz="1200" kern="120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Если профиль строится для анализа конкретных операций, следует убедиться, что выбраны дни и часы с </a:t>
            </a:r>
            <a:r>
              <a:rPr lang="ru-RU" sz="1200" b="1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максимальной</a:t>
            </a: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интенсивностью именно по целевым операциям. </a:t>
            </a:r>
            <a:b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И наоборот, в случае наличия малозначимых но высокоинтенсивных операций следует выбирать пик-час без их учёта.</a:t>
            </a:r>
          </a:p>
          <a:p>
            <a:endParaRPr lang="ru-RU" altLang="ru-RU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32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19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На основе пик-часа необходимо выбрать операции, включаемые в профиль.</a:t>
            </a:r>
          </a:p>
          <a:p>
            <a:pPr lvl="0"/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Для начала следует определиться с требуемой </a:t>
            </a:r>
            <a:r>
              <a:rPr lang="ru-RU" sz="1200" b="1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точностью</a:t>
            </a: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профиля. Обычно она составляет 90% и более. </a:t>
            </a:r>
            <a:b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Это значит, что необходимо упорядочить операции по убыванию интенсивности и включить в профиль те, что суммарно подают не менее 90% нагрузки. </a:t>
            </a:r>
            <a:b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Так же в профиль могут быть включены операции, находящиеся за пределами требуемой точности профиля: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Критичные операции – операции, которые необходимо включить в профиль вне зависимости от интенсивности из-за их важности для бизнеса или влияния на работу системы.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Операции, включение которых в профиль не требует трудозатрат (уже существует СНТ и не</a:t>
            </a:r>
            <a:r>
              <a:rPr lang="ru-RU" sz="120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требуются пулы данных</a:t>
            </a: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И наоборот, операции, которые тяжело реализовать в СНТ</a:t>
            </a:r>
            <a:r>
              <a:rPr lang="ru-RU" sz="120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можно попробовать заменить другими, подающими соответствующую нагрузку.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В некоторых моделях подачи нагрузки может возникнуть требование к интенсивности операций профиля: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Интенсивность каждой операции должна быть достаточной, чтобы на каждой ступени теста операция выполнялась достаточное количество раз для проверки на соответствие требованиям.</a:t>
            </a:r>
          </a:p>
        </p:txBody>
      </p:sp>
    </p:spTree>
    <p:extLst>
      <p:ext uri="{BB962C8B-B14F-4D97-AF65-F5344CB8AC3E}">
        <p14:creationId xmlns:p14="http://schemas.microsoft.com/office/powerpoint/2010/main" val="2075274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20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 smtClean="0">
                <a:latin typeface="Times New Roman" panose="02020603050405020304" pitchFamily="18" charset="0"/>
              </a:rPr>
              <a:t>Например: Требуемая</a:t>
            </a:r>
            <a:r>
              <a:rPr lang="ru-RU" altLang="ru-RU" baseline="0" dirty="0" smtClean="0">
                <a:latin typeface="Times New Roman" panose="02020603050405020304" pitchFamily="18" charset="0"/>
              </a:rPr>
              <a:t> точность профиля – 90%. Требуемая интенсивность – 100 оп/ч</a:t>
            </a:r>
            <a:endParaRPr lang="ru-RU" altLang="ru-RU" dirty="0" smtClean="0"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dirty="0" smtClean="0">
                <a:latin typeface="Times New Roman" panose="02020603050405020304" pitchFamily="18" charset="0"/>
              </a:rPr>
              <a:t>Операции 1-6 включены в профиль в соответствии</a:t>
            </a:r>
            <a:r>
              <a:rPr lang="ru-RU" altLang="ru-RU" baseline="0" dirty="0" smtClean="0">
                <a:latin typeface="Times New Roman" panose="02020603050405020304" pitchFamily="18" charset="0"/>
              </a:rPr>
              <a:t> с требованиями к точности профиля.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baseline="0" dirty="0" smtClean="0">
                <a:latin typeface="Times New Roman" panose="02020603050405020304" pitchFamily="18" charset="0"/>
              </a:rPr>
              <a:t>Операция 8 включена в профиль даже за пределами точности профиля, поскольку её реализация не требует ресурсов.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baseline="0" dirty="0" smtClean="0">
                <a:latin typeface="Times New Roman" panose="02020603050405020304" pitchFamily="18" charset="0"/>
              </a:rPr>
              <a:t>Операция 9 включена в профиль в связи с критичностью</a:t>
            </a:r>
            <a:endParaRPr lang="ru-RU" altLang="ru-RU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15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21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 smtClean="0">
                <a:latin typeface="Times New Roman" panose="02020603050405020304" pitchFamily="18" charset="0"/>
              </a:rPr>
              <a:t>Например: Требуемая</a:t>
            </a:r>
            <a:r>
              <a:rPr lang="ru-RU" altLang="ru-RU" baseline="0" dirty="0" smtClean="0">
                <a:latin typeface="Times New Roman" panose="02020603050405020304" pitchFamily="18" charset="0"/>
              </a:rPr>
              <a:t> точность профиля – 90%. Требуемая интенсивность – 100 оп/ч</a:t>
            </a:r>
            <a:endParaRPr lang="ru-RU" altLang="ru-RU" dirty="0" smtClean="0"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dirty="0" smtClean="0">
                <a:latin typeface="Times New Roman" panose="02020603050405020304" pitchFamily="18" charset="0"/>
              </a:rPr>
              <a:t>Операции 1-6 включены в профиль в соответствии</a:t>
            </a:r>
            <a:r>
              <a:rPr lang="ru-RU" altLang="ru-RU" baseline="0" dirty="0" smtClean="0">
                <a:latin typeface="Times New Roman" panose="02020603050405020304" pitchFamily="18" charset="0"/>
              </a:rPr>
              <a:t> с требованиями к точности профиля.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baseline="0" dirty="0" smtClean="0">
                <a:latin typeface="Times New Roman" panose="02020603050405020304" pitchFamily="18" charset="0"/>
              </a:rPr>
              <a:t>Операция 8 включена в профиль даже за пределами точности профиля, поскольку её реализация не требует ресурсов.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baseline="0" dirty="0" smtClean="0">
                <a:latin typeface="Times New Roman" panose="02020603050405020304" pitchFamily="18" charset="0"/>
              </a:rPr>
              <a:t>Операция 9 включена в профиль в связи с критичностью</a:t>
            </a:r>
            <a:endParaRPr lang="ru-RU" altLang="ru-RU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5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4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 smtClean="0">
                <a:latin typeface="Times New Roman" panose="02020603050405020304" pitchFamily="18" charset="0"/>
              </a:rPr>
              <a:t>При таком подходе профиль может быть построен по часу, когда </a:t>
            </a:r>
            <a:r>
              <a:rPr lang="ru-RU" altLang="ru-RU" baseline="0" dirty="0" smtClean="0">
                <a:latin typeface="Times New Roman" panose="02020603050405020304" pitchFamily="18" charset="0"/>
              </a:rPr>
              <a:t>случился сбой (нетипичная ситуация) из-за которого низкоинтенсивная операция выполнялась активнее обычного.</a:t>
            </a:r>
          </a:p>
          <a:p>
            <a:r>
              <a:rPr lang="ru-RU" altLang="ru-RU" baseline="0" dirty="0" smtClean="0">
                <a:latin typeface="Times New Roman" panose="02020603050405020304" pitchFamily="18" charset="0"/>
              </a:rPr>
              <a:t>Это может привести не только к увеличению интенсивности сбойной операции, но и к уменьшению интенсивности прочих операций.</a:t>
            </a:r>
          </a:p>
          <a:p>
            <a:endParaRPr lang="ru-RU" altLang="ru-RU" baseline="0" dirty="0" smtClean="0">
              <a:latin typeface="Times New Roman" panose="02020603050405020304" pitchFamily="18" charset="0"/>
            </a:endParaRPr>
          </a:p>
          <a:p>
            <a:r>
              <a:rPr lang="ru-RU" altLang="ru-RU" baseline="0" dirty="0" smtClean="0">
                <a:latin typeface="Times New Roman" panose="02020603050405020304" pitchFamily="18" charset="0"/>
              </a:rPr>
              <a:t>Так же, операции, не выполнявшиеся в этот час, не попадут в профиль вовсе.</a:t>
            </a:r>
          </a:p>
        </p:txBody>
      </p:sp>
    </p:spTree>
    <p:extLst>
      <p:ext uri="{BB962C8B-B14F-4D97-AF65-F5344CB8AC3E}">
        <p14:creationId xmlns:p14="http://schemas.microsoft.com/office/powerpoint/2010/main" val="43538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22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 smtClean="0">
                <a:latin typeface="Times New Roman" panose="02020603050405020304" pitchFamily="18" charset="0"/>
              </a:rPr>
              <a:t>Например: Требуемая</a:t>
            </a:r>
            <a:r>
              <a:rPr lang="ru-RU" altLang="ru-RU" baseline="0" dirty="0" smtClean="0">
                <a:latin typeface="Times New Roman" panose="02020603050405020304" pitchFamily="18" charset="0"/>
              </a:rPr>
              <a:t> точность профиля – 90%. Требуемая интенсивность – 100 оп/ч</a:t>
            </a:r>
            <a:endParaRPr lang="ru-RU" altLang="ru-RU" dirty="0" smtClean="0"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dirty="0" smtClean="0">
                <a:latin typeface="Times New Roman" panose="02020603050405020304" pitchFamily="18" charset="0"/>
              </a:rPr>
              <a:t>Операции 1-6 включены в профиль в соответствии</a:t>
            </a:r>
            <a:r>
              <a:rPr lang="ru-RU" altLang="ru-RU" baseline="0" dirty="0" smtClean="0">
                <a:latin typeface="Times New Roman" panose="02020603050405020304" pitchFamily="18" charset="0"/>
              </a:rPr>
              <a:t> с требованиями к точности профиля.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baseline="0" dirty="0" smtClean="0">
                <a:latin typeface="Times New Roman" panose="02020603050405020304" pitchFamily="18" charset="0"/>
              </a:rPr>
              <a:t>Операция 8 включена в профиль даже за пределами точности профиля, поскольку её реализация не требует ресурсов.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baseline="0" dirty="0" smtClean="0">
                <a:latin typeface="Times New Roman" panose="02020603050405020304" pitchFamily="18" charset="0"/>
              </a:rPr>
              <a:t>Операция 9 включена в профиль в связи с критичностью</a:t>
            </a:r>
            <a:endParaRPr lang="ru-RU" altLang="ru-RU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169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23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 smtClean="0">
                <a:latin typeface="Times New Roman" panose="02020603050405020304" pitchFamily="18" charset="0"/>
              </a:rPr>
              <a:t>Например: Требуемая</a:t>
            </a:r>
            <a:r>
              <a:rPr lang="ru-RU" altLang="ru-RU" baseline="0" dirty="0" smtClean="0">
                <a:latin typeface="Times New Roman" panose="02020603050405020304" pitchFamily="18" charset="0"/>
              </a:rPr>
              <a:t> точность профиля – 90%. Требуемая интенсивность – 100 оп/ч</a:t>
            </a:r>
            <a:endParaRPr lang="ru-RU" altLang="ru-RU" dirty="0" smtClean="0"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dirty="0" smtClean="0">
                <a:latin typeface="Times New Roman" panose="02020603050405020304" pitchFamily="18" charset="0"/>
              </a:rPr>
              <a:t>Операции 1-6 включены в профиль в соответствии</a:t>
            </a:r>
            <a:r>
              <a:rPr lang="ru-RU" altLang="ru-RU" baseline="0" dirty="0" smtClean="0">
                <a:latin typeface="Times New Roman" panose="02020603050405020304" pitchFamily="18" charset="0"/>
              </a:rPr>
              <a:t> с требованиями к точности профиля.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baseline="0" dirty="0" smtClean="0">
                <a:latin typeface="Times New Roman" panose="02020603050405020304" pitchFamily="18" charset="0"/>
              </a:rPr>
              <a:t>Операция 8 включена в профиль даже за пределами точности профиля, поскольку её реализация не требует ресурсов.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baseline="0" dirty="0" smtClean="0">
                <a:latin typeface="Times New Roman" panose="02020603050405020304" pitchFamily="18" charset="0"/>
              </a:rPr>
              <a:t>Операция 9 включена в профиль в связи с критичностью</a:t>
            </a:r>
            <a:endParaRPr lang="ru-RU" altLang="ru-RU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133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24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По результатам предыдущих шагов составлен список операций и диапазон времени работы системы, который будет покрыт профилем. В итоговый профиль включается </a:t>
            </a:r>
            <a:r>
              <a:rPr lang="ru-RU" sz="1200" b="1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наивысшая</a:t>
            </a: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интенсивность каждой операции за покрываемый профилем диапазон времени. 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Таким образом, итоговый профиль эмулирует наивысшую возможную нагрузку.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ru-RU" sz="1200" kern="120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После этого оценивается, насколько получившийся профиль перекрывает по интенсивности пиковый час. Допустимое значение – порядка 10%. 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В случае превышения допустимого значения необходимо скорректировать диапазон времени, покрываемый профилем или масштабировать профиль. </a:t>
            </a:r>
            <a:b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</a:br>
            <a:endParaRPr lang="ru-RU" sz="1200" kern="120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358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25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 smtClean="0">
                <a:latin typeface="Times New Roman" panose="02020603050405020304" pitchFamily="18" charset="0"/>
              </a:rPr>
              <a:t>По таблице</a:t>
            </a:r>
            <a:r>
              <a:rPr lang="ru-RU" altLang="ru-RU" baseline="0" dirty="0" smtClean="0">
                <a:latin typeface="Times New Roman" panose="02020603050405020304" pitchFamily="18" charset="0"/>
              </a:rPr>
              <a:t> видно, что по операциям 1, 4, 8 пиковая нагрузка пришлась на 14 часов – пиковый час.</a:t>
            </a:r>
          </a:p>
          <a:p>
            <a:r>
              <a:rPr lang="ru-RU" altLang="ru-RU" baseline="0" dirty="0" smtClean="0">
                <a:latin typeface="Times New Roman" panose="02020603050405020304" pitchFamily="18" charset="0"/>
              </a:rPr>
              <a:t>А по операциям 2, 3, 6, 9 0 не на пиковый час, а на 13 часов. Добавим эти отклонения в профиль.</a:t>
            </a:r>
          </a:p>
          <a:p>
            <a:r>
              <a:rPr lang="ru-RU" altLang="ru-RU" baseline="0" dirty="0" smtClean="0">
                <a:latin typeface="Times New Roman" panose="02020603050405020304" pitchFamily="18" charset="0"/>
              </a:rPr>
              <a:t>Для операции 5 пиковый час был в 12 часов.</a:t>
            </a:r>
          </a:p>
          <a:p>
            <a:endParaRPr lang="ru-RU" altLang="ru-RU" baseline="0" dirty="0" smtClean="0">
              <a:latin typeface="Times New Roman" panose="02020603050405020304" pitchFamily="18" charset="0"/>
            </a:endParaRPr>
          </a:p>
          <a:p>
            <a:r>
              <a:rPr lang="ru-RU" altLang="ru-RU" baseline="0" dirty="0" smtClean="0">
                <a:latin typeface="Times New Roman" panose="02020603050405020304" pitchFamily="18" charset="0"/>
              </a:rPr>
              <a:t>Сложив все эти пики получим отклонение от 14 часов всего на 4%. Так как отклонение незначительное, нас это вполне устроит.</a:t>
            </a:r>
            <a:endParaRPr lang="ru-RU" altLang="ru-RU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86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26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После составления профиля рекомендуется сравнить его с предыдущим профилем, в случае его наличия. </a:t>
            </a:r>
            <a:b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В сравнение входит:</a:t>
            </a:r>
          </a:p>
          <a:p>
            <a:pPr lvl="0"/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Сравнение </a:t>
            </a:r>
            <a:r>
              <a:rPr lang="ru-RU" sz="1200" b="1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суммарного</a:t>
            </a: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количества операций</a:t>
            </a:r>
          </a:p>
          <a:p>
            <a:pPr lvl="0"/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Сравнение интенсивности каждой отдельной операции в профиле </a:t>
            </a:r>
            <a:b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(выполняется после нормирования старого профиля до уровня нового: интенсивность каждой операции старого профиля умножают на такой коэффициент, что бы суммарное число операций старого профиля совпадала с суммарным числом операций нового профиля).</a:t>
            </a:r>
          </a:p>
          <a:p>
            <a:endParaRPr lang="ru-RU" altLang="ru-RU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001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27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После составления профиля рекомендуется сравнить его с предыдущим профилем, в случае его наличия. </a:t>
            </a:r>
            <a:b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В сравнение входит:</a:t>
            </a:r>
          </a:p>
          <a:p>
            <a:pPr lvl="0"/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Сравнение </a:t>
            </a:r>
            <a:r>
              <a:rPr lang="ru-RU" sz="1200" b="1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суммарного</a:t>
            </a: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количества операций</a:t>
            </a:r>
          </a:p>
          <a:p>
            <a:pPr lvl="0"/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Сравнение интенсивности каждой отдельной операции в профиле </a:t>
            </a:r>
            <a:b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(выполняется после нормирования старого профиля до уровня нового: интенсивность каждой операции старого профиля умножают на такой коэффициент, что бы суммарное число операций старого профиля совпадала с суммарным числом операций нового профиля).</a:t>
            </a:r>
          </a:p>
          <a:p>
            <a:endParaRPr lang="ru-RU" altLang="ru-RU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4976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28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 smtClean="0">
                <a:latin typeface="Times New Roman" panose="02020603050405020304" pitchFamily="18" charset="0"/>
              </a:rPr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14266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5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 smtClean="0">
                <a:latin typeface="Times New Roman" panose="02020603050405020304" pitchFamily="18" charset="0"/>
              </a:rPr>
              <a:t>На данном слайде представлен график дней,</a:t>
            </a:r>
            <a:r>
              <a:rPr lang="ru-RU" altLang="ru-RU" baseline="0" dirty="0" smtClean="0">
                <a:latin typeface="Times New Roman" panose="02020603050405020304" pitchFamily="18" charset="0"/>
              </a:rPr>
              <a:t> два из которых явно более нагружены, чем остальные.</a:t>
            </a:r>
          </a:p>
          <a:p>
            <a:r>
              <a:rPr lang="ru-RU" baseline="0" dirty="0" smtClean="0">
                <a:effectLst/>
                <a:latin typeface="Times New Roman" panose="02020603050405020304" pitchFamily="18" charset="0"/>
              </a:rPr>
              <a:t>Что это? Случайный сбой или целевая нагрузка?</a:t>
            </a:r>
          </a:p>
          <a:p>
            <a:endParaRPr lang="ru-RU" baseline="0" dirty="0" smtClean="0">
              <a:effectLst/>
              <a:latin typeface="Times New Roman" panose="02020603050405020304" pitchFamily="18" charset="0"/>
            </a:endParaRPr>
          </a:p>
          <a:p>
            <a:r>
              <a:rPr lang="ru-RU" baseline="0" dirty="0" smtClean="0">
                <a:effectLst/>
                <a:latin typeface="Times New Roman" panose="02020603050405020304" pitchFamily="18" charset="0"/>
              </a:rPr>
              <a:t>В данном случае мы тестировали систему, занимавшуюся выдачей зарплат, так что повышенная нагрузка несколько дней в месяце может оказаться не просто нормальной, но как раз целевой для составления профиля.</a:t>
            </a:r>
          </a:p>
          <a:p>
            <a:endParaRPr lang="ru-RU" baseline="0" dirty="0" smtClean="0">
              <a:effectLst/>
              <a:latin typeface="Times New Roman" panose="02020603050405020304" pitchFamily="18" charset="0"/>
            </a:endParaRPr>
          </a:p>
          <a:p>
            <a:r>
              <a:rPr lang="ru-RU" baseline="0" dirty="0" smtClean="0">
                <a:effectLst/>
                <a:latin typeface="Times New Roman" panose="02020603050405020304" pitchFamily="18" charset="0"/>
              </a:rPr>
              <a:t>Но когда мы изучили график операций, выяснилось, что в эти дни интенсивность «ремонтных» операций повысилась с нуля до тысячи операций в час.</a:t>
            </a:r>
          </a:p>
          <a:p>
            <a:endParaRPr lang="ru-RU" baseline="0" dirty="0" smtClean="0">
              <a:effectLst/>
              <a:latin typeface="Times New Roman" panose="02020603050405020304" pitchFamily="18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baseline="0" dirty="0" smtClean="0">
                <a:effectLst/>
                <a:latin typeface="Times New Roman" panose="02020603050405020304" pitchFamily="18" charset="0"/>
              </a:rPr>
              <a:t>А когда поговорили с экспертами, отвечающими за систему, выяснилось, что за день до этого большая часть транзакций обрабатывалась неуспешно, и поэтому их пришлось повторять на следующие дни. Проблема была связана с переходом на новую версию ПО и уже исправлена (не повторится).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ru-RU" baseline="0" dirty="0" smtClean="0">
              <a:effectLst/>
              <a:latin typeface="Times New Roman" panose="02020603050405020304" pitchFamily="18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baseline="0" dirty="0" smtClean="0">
                <a:effectLst/>
                <a:latin typeface="Times New Roman" panose="02020603050405020304" pitchFamily="18" charset="0"/>
              </a:rPr>
              <a:t>А дни выдачи зарплат на графике присутствуют, и их интенсивность (</a:t>
            </a:r>
            <a:r>
              <a:rPr lang="en-US" baseline="0" dirty="0" smtClean="0">
                <a:effectLst/>
                <a:latin typeface="Times New Roman" panose="02020603050405020304" pitchFamily="18" charset="0"/>
              </a:rPr>
              <a:t>~</a:t>
            </a:r>
            <a:r>
              <a:rPr lang="ru-RU" baseline="0" dirty="0" smtClean="0">
                <a:effectLst/>
                <a:latin typeface="Times New Roman" panose="02020603050405020304" pitchFamily="18" charset="0"/>
              </a:rPr>
              <a:t>1500 оп/ч) действительно выше интенсивности в обычные дни (</a:t>
            </a:r>
            <a:r>
              <a:rPr lang="en-US" baseline="0" dirty="0" smtClean="0">
                <a:effectLst/>
                <a:latin typeface="Times New Roman" panose="02020603050405020304" pitchFamily="18" charset="0"/>
              </a:rPr>
              <a:t>~</a:t>
            </a:r>
            <a:r>
              <a:rPr lang="ru-RU" baseline="0" dirty="0" smtClean="0">
                <a:effectLst/>
                <a:latin typeface="Times New Roman" panose="02020603050405020304" pitchFamily="18" charset="0"/>
              </a:rPr>
              <a:t>1000 оп/ч)</a:t>
            </a:r>
            <a:r>
              <a:rPr lang="en-US" baseline="0" dirty="0" smtClean="0">
                <a:effectLst/>
                <a:latin typeface="Times New Roman" panose="02020603050405020304" pitchFamily="18" charset="0"/>
              </a:rPr>
              <a:t> – </a:t>
            </a:r>
            <a:r>
              <a:rPr lang="ru-RU" baseline="0" dirty="0" smtClean="0">
                <a:effectLst/>
                <a:latin typeface="Times New Roman" panose="02020603050405020304" pitchFamily="18" charset="0"/>
              </a:rPr>
              <a:t>синяя, серая и оранжевая линии на графике.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ru-RU" baseline="0" dirty="0" smtClean="0">
              <a:effectLst/>
              <a:latin typeface="Times New Roman" panose="02020603050405020304" pitchFamily="18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baseline="0" dirty="0" smtClean="0">
                <a:effectLst/>
                <a:latin typeface="Times New Roman" panose="02020603050405020304" pitchFamily="18" charset="0"/>
              </a:rPr>
              <a:t>Если бы мы построили профиль по пиковым дням – он был бы некорректным.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653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6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 smtClean="0">
                <a:latin typeface="Times New Roman" panose="02020603050405020304" pitchFamily="18" charset="0"/>
              </a:rPr>
              <a:t>На данном слайде представлен график дней,</a:t>
            </a:r>
            <a:r>
              <a:rPr lang="ru-RU" altLang="ru-RU" baseline="0" dirty="0" smtClean="0">
                <a:latin typeface="Times New Roman" panose="02020603050405020304" pitchFamily="18" charset="0"/>
              </a:rPr>
              <a:t> два из которых явно более нагружены, чем остальные.</a:t>
            </a:r>
          </a:p>
          <a:p>
            <a:r>
              <a:rPr lang="ru-RU" baseline="0" dirty="0" smtClean="0">
                <a:effectLst/>
                <a:latin typeface="Times New Roman" panose="02020603050405020304" pitchFamily="18" charset="0"/>
              </a:rPr>
              <a:t>Что это? Случайный сбой или целевая нагрузка?</a:t>
            </a:r>
          </a:p>
          <a:p>
            <a:endParaRPr lang="ru-RU" baseline="0" dirty="0" smtClean="0">
              <a:effectLst/>
              <a:latin typeface="Times New Roman" panose="02020603050405020304" pitchFamily="18" charset="0"/>
            </a:endParaRPr>
          </a:p>
          <a:p>
            <a:r>
              <a:rPr lang="ru-RU" baseline="0" dirty="0" smtClean="0">
                <a:effectLst/>
                <a:latin typeface="Times New Roman" panose="02020603050405020304" pitchFamily="18" charset="0"/>
              </a:rPr>
              <a:t>В данном случае мы тестировали систему, занимавшуюся выдачей зарплат, так что повышенная нагрузка несколько дней в месяце может оказаться не просто нормальной, но как раз целевой для составления профиля.</a:t>
            </a:r>
          </a:p>
          <a:p>
            <a:endParaRPr lang="ru-RU" baseline="0" dirty="0" smtClean="0">
              <a:effectLst/>
              <a:latin typeface="Times New Roman" panose="02020603050405020304" pitchFamily="18" charset="0"/>
            </a:endParaRPr>
          </a:p>
          <a:p>
            <a:r>
              <a:rPr lang="ru-RU" baseline="0" dirty="0" smtClean="0">
                <a:effectLst/>
                <a:latin typeface="Times New Roman" panose="02020603050405020304" pitchFamily="18" charset="0"/>
              </a:rPr>
              <a:t>Но когда мы изучили график операций, выяснилось, что в эти дни интенсивность «ремонтных» операций повысилась с нуля до тысячи операций в час.</a:t>
            </a:r>
          </a:p>
          <a:p>
            <a:endParaRPr lang="ru-RU" baseline="0" dirty="0" smtClean="0">
              <a:effectLst/>
              <a:latin typeface="Times New Roman" panose="02020603050405020304" pitchFamily="18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baseline="0" dirty="0" smtClean="0">
                <a:effectLst/>
                <a:latin typeface="Times New Roman" panose="02020603050405020304" pitchFamily="18" charset="0"/>
              </a:rPr>
              <a:t>А когда поговорили с экспертами, отвечающими за систему, выяснилось, что за день до этого большая часть транзакций обрабатывалась неуспешно, и поэтому их пришлось повторять на следующие дни. Проблема была связана с переходом на новую версию ПО и уже исправлена (не повторится).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ru-RU" baseline="0" dirty="0" smtClean="0">
              <a:effectLst/>
              <a:latin typeface="Times New Roman" panose="02020603050405020304" pitchFamily="18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baseline="0" dirty="0" smtClean="0">
                <a:effectLst/>
                <a:latin typeface="Times New Roman" panose="02020603050405020304" pitchFamily="18" charset="0"/>
              </a:rPr>
              <a:t>А дни выдачи зарплат на графике присутствуют, и их интенсивность (</a:t>
            </a:r>
            <a:r>
              <a:rPr lang="en-US" baseline="0" dirty="0" smtClean="0">
                <a:effectLst/>
                <a:latin typeface="Times New Roman" panose="02020603050405020304" pitchFamily="18" charset="0"/>
              </a:rPr>
              <a:t>~</a:t>
            </a:r>
            <a:r>
              <a:rPr lang="ru-RU" baseline="0" dirty="0" smtClean="0">
                <a:effectLst/>
                <a:latin typeface="Times New Roman" panose="02020603050405020304" pitchFamily="18" charset="0"/>
              </a:rPr>
              <a:t>1500 оп/ч) действительно выше интенсивности в обычные дни (</a:t>
            </a:r>
            <a:r>
              <a:rPr lang="en-US" baseline="0" dirty="0" smtClean="0">
                <a:effectLst/>
                <a:latin typeface="Times New Roman" panose="02020603050405020304" pitchFamily="18" charset="0"/>
              </a:rPr>
              <a:t>~</a:t>
            </a:r>
            <a:r>
              <a:rPr lang="ru-RU" baseline="0" dirty="0" smtClean="0">
                <a:effectLst/>
                <a:latin typeface="Times New Roman" panose="02020603050405020304" pitchFamily="18" charset="0"/>
              </a:rPr>
              <a:t>1000 оп/ч)</a:t>
            </a:r>
            <a:r>
              <a:rPr lang="en-US" baseline="0" dirty="0" smtClean="0">
                <a:effectLst/>
                <a:latin typeface="Times New Roman" panose="02020603050405020304" pitchFamily="18" charset="0"/>
              </a:rPr>
              <a:t> – </a:t>
            </a:r>
            <a:r>
              <a:rPr lang="ru-RU" baseline="0" dirty="0" smtClean="0">
                <a:effectLst/>
                <a:latin typeface="Times New Roman" panose="02020603050405020304" pitchFamily="18" charset="0"/>
              </a:rPr>
              <a:t>синяя, серая и оранжевая линии на графике.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ru-RU" baseline="0" dirty="0" smtClean="0">
              <a:effectLst/>
              <a:latin typeface="Times New Roman" panose="02020603050405020304" pitchFamily="18" charset="0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ru-RU" baseline="0" dirty="0" smtClean="0">
                <a:effectLst/>
                <a:latin typeface="Times New Roman" panose="02020603050405020304" pitchFamily="18" charset="0"/>
              </a:rPr>
              <a:t>Если бы мы построили профиль по пиковым дням – он был бы некорректным.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8284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7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 smtClean="0">
                <a:latin typeface="Times New Roman" panose="02020603050405020304" pitchFamily="18" charset="0"/>
              </a:rPr>
              <a:t>Правильный подход заключается в последовательном</a:t>
            </a:r>
            <a:r>
              <a:rPr lang="ru-RU" altLang="ru-RU" baseline="0" dirty="0" smtClean="0">
                <a:latin typeface="Times New Roman" panose="02020603050405020304" pitchFamily="18" charset="0"/>
              </a:rPr>
              <a:t> прохождении следующего ряда этапов: (см. слайд).</a:t>
            </a:r>
          </a:p>
          <a:p>
            <a:r>
              <a:rPr lang="ru-RU" altLang="ru-RU" baseline="0" dirty="0" smtClean="0">
                <a:latin typeface="Times New Roman" panose="02020603050405020304" pitchFamily="18" charset="0"/>
              </a:rPr>
              <a:t>(со слайда не читать)</a:t>
            </a:r>
          </a:p>
          <a:p>
            <a:endParaRPr lang="ru-RU" altLang="ru-RU" baseline="0" dirty="0" smtClean="0">
              <a:latin typeface="Times New Roman" panose="02020603050405020304" pitchFamily="18" charset="0"/>
            </a:endParaRPr>
          </a:p>
          <a:p>
            <a:r>
              <a:rPr lang="ru-RU" altLang="ru-RU" baseline="0" dirty="0" smtClean="0">
                <a:latin typeface="Times New Roman" panose="02020603050405020304" pitchFamily="18" charset="0"/>
              </a:rPr>
              <a:t>Рассмотрим подробнее каждый из них:</a:t>
            </a:r>
            <a:endParaRPr lang="ru-RU" altLang="ru-RU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425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8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/>
            <a:r>
              <a:rPr lang="ru-RU" sz="1200" b="1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Циклы нагрузки</a:t>
            </a:r>
          </a:p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У большинства систем есть более и менее нагруженные периоды: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день и ночь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будние и выходные дни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дни недели (в понедельники нагрузка часто выше, чем в пятницы).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нагрузка может быть привязана к числам месяца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порядковым дням недели (например, первые четверги месяца)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или даже сезонам года (например в туристическом бизнесе).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ru-RU" sz="1200" kern="120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  <a:p>
            <a:pPr lvl="1"/>
            <a:r>
              <a:rPr lang="ru-RU" sz="1200" b="1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Период</a:t>
            </a:r>
          </a:p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Период анализируемой статистики должен включать несколько циклов продуктивной нагрузки, по которым можно выделить типичный</a:t>
            </a:r>
            <a:r>
              <a:rPr lang="ru-RU" sz="120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уровень</a:t>
            </a: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нагрузки. </a:t>
            </a:r>
          </a:p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Рекомендуется брать статистику за период не меньше месяца.</a:t>
            </a:r>
            <a:b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Период не должен быть слишком большим – если взять статистику за полгода, итоговый профиль будет отображать усреднённую нагрузку за </a:t>
            </a:r>
            <a:r>
              <a:rPr lang="ru-RU" sz="1200" b="1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весь</a:t>
            </a: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период, что неверно, если уровень нагрузки постоянно растёт. Кроме того, большое количество данных усложнит анализ. </a:t>
            </a:r>
          </a:p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При этом следует учесть, что месяцы тоже отличаются: в декабре нагрузка стандартно выше, зато в январе или мае много праздничных дней. Статистика за эти месяцы может быть не показательной. В таких случаях рекомендуется сравнить её со статистикой за соседние месяцы для оценки отклонения. Как вариант, можно увеличить анализируемый период.</a:t>
            </a:r>
          </a:p>
          <a:p>
            <a:pPr lvl="1"/>
            <a:endParaRPr lang="ru-RU" sz="1200" b="1" kern="120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  <a:p>
            <a:pPr lvl="1"/>
            <a:r>
              <a:rPr lang="ru-RU" sz="1200" b="1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Агрегация</a:t>
            </a:r>
          </a:p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В рядовых случаях интенсивность операций агрегируют по часам (в случае, если интенсивность составляет более 100 операций в час).</a:t>
            </a:r>
          </a:p>
          <a:p>
            <a:endParaRPr lang="ru-RU" altLang="ru-RU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349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9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Необходимо выделить дни с типичной для требуемого профиля нагрузкой. </a:t>
            </a:r>
            <a:b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Для поиска максимальной производительности это набор дней, нагрузка в которые похожа и является наивысшей. Количество отобранных дней должно быть достаточным, что бы формируемую ими нагрузку можно было назвать </a:t>
            </a:r>
            <a:r>
              <a:rPr lang="ru-RU" sz="1200" b="1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типичной</a:t>
            </a: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Например, один день в месяц с нагрузкой, заметно отличающейся от нагрузки в другие дни выглядит не типично и на его основе составлять профиль нельзя – даже если это нагрузка в этот день наивысшая. </a:t>
            </a:r>
            <a:b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А вот если таких дней несколько и работа системы подразумевает соответствующее количество дней с наивысшей нагрузкой в месяце – профиль надо строить именно на основе этих дней.</a:t>
            </a:r>
          </a:p>
          <a:p>
            <a:endParaRPr lang="ru-RU" altLang="ru-RU" dirty="0" smtClean="0">
              <a:latin typeface="Times New Roman" panose="02020603050405020304" pitchFamily="18" charset="0"/>
            </a:endParaRPr>
          </a:p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На графике каждая линия отражает суммарную нагрузку в час в разбивке </a:t>
            </a:r>
            <a:r>
              <a:rPr lang="ru-RU" sz="1200" b="1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по дням</a:t>
            </a: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:</a:t>
            </a:r>
            <a:endParaRPr lang="ru-RU" sz="1200" kern="1200" dirty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61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10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Необходимо выделить дни с типичной для требуемого профиля нагрузкой. </a:t>
            </a:r>
            <a:b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Для поиска максимальной производительности это набор дней, нагрузка в которые похожа и является наивысшей. Количество отобранных дней должно быть достаточным, что бы формируемую ими нагрузку можно было назвать </a:t>
            </a:r>
            <a:r>
              <a:rPr lang="ru-RU" sz="1200" b="1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типичной</a:t>
            </a: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Например, один день в месяц с нагрузкой, заметно отличающейся от нагрузки в другие дни выглядит не типично и на его основе составлять профиль нельзя – даже если это нагрузка в этот день наивысшая. </a:t>
            </a:r>
            <a:b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А вот если таких дней несколько и работа системы подразумевает соответствующее количество дней с наивысшей нагрузкой в месяце – профиль надо строить именно на основе этих дней.</a:t>
            </a:r>
          </a:p>
          <a:p>
            <a:endParaRPr lang="ru-RU" altLang="ru-RU" dirty="0" smtClean="0">
              <a:latin typeface="Times New Roman" panose="02020603050405020304" pitchFamily="18" charset="0"/>
            </a:endParaRPr>
          </a:p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На графике каждая линия отражает суммарную нагрузку в час в разбивке </a:t>
            </a:r>
            <a:r>
              <a:rPr lang="ru-RU" sz="1200" b="1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по дням</a:t>
            </a: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:</a:t>
            </a:r>
            <a:endParaRPr lang="ru-RU" sz="1200" kern="1200" dirty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40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DC5C5-205A-4352-B0D1-E609E2DA4B86}" type="slidenum">
              <a:rPr lang="ru-RU" altLang="ru-RU" sz="1400" smtClean="0"/>
              <a:pPr>
                <a:spcBef>
                  <a:spcPct val="0"/>
                </a:spcBef>
              </a:pPr>
              <a:t>11</a:t>
            </a:fld>
            <a:endParaRPr lang="ru-RU" altLang="ru-RU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Необходимо выделить дни с типичной для требуемого профиля нагрузкой. </a:t>
            </a:r>
            <a:b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Для поиска максимальной производительности это набор дней, нагрузка в которые похожа и является наивысшей. Количество отобранных дней должно быть достаточным, что бы формируемую ими нагрузку можно было назвать </a:t>
            </a:r>
            <a:r>
              <a:rPr lang="ru-RU" sz="1200" b="1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типичной</a:t>
            </a: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Например, один день в месяц с нагрузкой, заметно отличающейся от нагрузки в другие дни выглядит не типично и на его основе составлять профиль нельзя – даже если это нагрузка в этот день наивысшая. </a:t>
            </a:r>
            <a:b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А вот если таких дней несколько и работа системы подразумевает соответствующее количество дней с наивысшей нагрузкой в месяце – профиль надо строить именно на основе этих дней.</a:t>
            </a:r>
          </a:p>
          <a:p>
            <a:endParaRPr lang="ru-RU" altLang="ru-RU" dirty="0" smtClean="0">
              <a:latin typeface="Times New Roman" panose="02020603050405020304" pitchFamily="18" charset="0"/>
            </a:endParaRPr>
          </a:p>
          <a:p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На графике каждая линия отражает суммарную нагрузку в час в разбивке </a:t>
            </a:r>
            <a:r>
              <a:rPr lang="ru-RU" sz="1200" b="1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по дням</a:t>
            </a:r>
            <a:r>
              <a:rPr lang="ru-RU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:</a:t>
            </a:r>
            <a:endParaRPr lang="ru-RU" sz="1200" kern="1200" dirty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79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BF665B8-740B-4A51-9087-8190E2364C1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BA8DC6F-8548-434E-A23D-20C50EE73CA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2EF128E-B4C2-4BF1-B02F-9DCC45A300B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75ECA-961A-479B-9518-824750D1063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7116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BF665B8-740B-4A51-9087-8190E2364C1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BA8DC6F-8548-434E-A23D-20C50EE73CA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2EF128E-B4C2-4BF1-B02F-9DCC45A300B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AD5D0-AF6C-4CB1-BB6F-95A5E5CC568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095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BF665B8-740B-4A51-9087-8190E2364C1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BA8DC6F-8548-434E-A23D-20C50EE73CA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2EF128E-B4C2-4BF1-B02F-9DCC45A300B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5CBA4-09BB-43DC-82FD-BDE0F20AD14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1732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10DF-6478-40B0-AB4A-45506F2DC16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EC8B-6E7A-4FAB-A3A3-8434C25CB04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09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10DF-6478-40B0-AB4A-45506F2DC16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EC8B-6E7A-4FAB-A3A3-8434C25CB04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858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10DF-6478-40B0-AB4A-45506F2DC16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EC8B-6E7A-4FAB-A3A3-8434C25CB04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89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10DF-6478-40B0-AB4A-45506F2DC16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EC8B-6E7A-4FAB-A3A3-8434C25CB04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21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10DF-6478-40B0-AB4A-45506F2DC16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EC8B-6E7A-4FAB-A3A3-8434C25CB04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946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10DF-6478-40B0-AB4A-45506F2DC16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EC8B-6E7A-4FAB-A3A3-8434C25CB04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76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10DF-6478-40B0-AB4A-45506F2DC16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EC8B-6E7A-4FAB-A3A3-8434C25CB04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8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10DF-6478-40B0-AB4A-45506F2DC16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EC8B-6E7A-4FAB-A3A3-8434C25CB04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13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BF665B8-740B-4A51-9087-8190E2364C1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BA8DC6F-8548-434E-A23D-20C50EE73CA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2EF128E-B4C2-4BF1-B02F-9DCC45A300B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31DF1-569F-4C47-918E-42432FE72C2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39841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10DF-6478-40B0-AB4A-45506F2DC16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EC8B-6E7A-4FAB-A3A3-8434C25CB04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65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10DF-6478-40B0-AB4A-45506F2DC16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EC8B-6E7A-4FAB-A3A3-8434C25CB04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811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10DF-6478-40B0-AB4A-45506F2DC16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EC8B-6E7A-4FAB-A3A3-8434C25CB04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43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BF665B8-740B-4A51-9087-8190E2364C1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BA8DC6F-8548-434E-A23D-20C50EE73CA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2EF128E-B4C2-4BF1-B02F-9DCC45A300B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39D0A-BC5B-4CB5-B2D6-F062EEAE88A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152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BF665B8-740B-4A51-9087-8190E2364C1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3BA8DC6F-8548-434E-A23D-20C50EE73CA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72EF128E-B4C2-4BF1-B02F-9DCC45A300B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02B25-2CBA-4AC6-A2E6-1B530368400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416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ABF665B8-740B-4A51-9087-8190E2364C1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3BA8DC6F-8548-434E-A23D-20C50EE73CA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72EF128E-B4C2-4BF1-B02F-9DCC45A300B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A4D5E-256C-4685-AC41-8B2BF85297F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9822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ABF665B8-740B-4A51-9087-8190E2364C1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3BA8DC6F-8548-434E-A23D-20C50EE73CA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2EF128E-B4C2-4BF1-B02F-9DCC45A300B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66CC7-5696-43F4-96D6-83923E3C45C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7362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ABF665B8-740B-4A51-9087-8190E2364C1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3BA8DC6F-8548-434E-A23D-20C50EE73CA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72EF128E-B4C2-4BF1-B02F-9DCC45A300B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FFFAA-FDAB-489D-A256-95D64ECF20F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90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BF665B8-740B-4A51-9087-8190E2364C1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3BA8DC6F-8548-434E-A23D-20C50EE73CA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72EF128E-B4C2-4BF1-B02F-9DCC45A300B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72F21-9F73-4A15-BB2B-66F4685118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556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BF665B8-740B-4A51-9087-8190E2364C1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3BA8DC6F-8548-434E-A23D-20C50EE73CA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72EF128E-B4C2-4BF1-B02F-9DCC45A300B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0A4BB-82AD-4154-9DC8-32E3FAC6038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1548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ABF665B8-740B-4A51-9087-8190E2364C1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3BA8DC6F-8548-434E-A23D-20C50EE73CA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72EF128E-B4C2-4BF1-B02F-9DCC45A300B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FB959F97-7B9E-4BE3-8FAB-6783AA91C95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56026" eaLnBrk="1" fontAlgn="auto" hangingPunct="1">
              <a:spcBef>
                <a:spcPts val="0"/>
              </a:spcBef>
              <a:spcAft>
                <a:spcPts val="0"/>
              </a:spcAft>
            </a:pPr>
            <a:fld id="{434610DF-6478-40B0-AB4A-45506F2DC160}" type="datetimeFigureOut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756026" eaLnBrk="1" fontAlgn="auto" hangingPunct="1">
                <a:spcBef>
                  <a:spcPts val="0"/>
                </a:spcBef>
                <a:spcAft>
                  <a:spcPts val="0"/>
                </a:spcAft>
              </a:pPr>
              <a:t>08.11.2017</a:t>
            </a:fld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56026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56026" eaLnBrk="1" fontAlgn="auto" hangingPunct="1">
              <a:spcBef>
                <a:spcPts val="0"/>
              </a:spcBef>
              <a:spcAft>
                <a:spcPts val="0"/>
              </a:spcAft>
            </a:pPr>
            <a:fld id="{CC50EC8B-6E7A-4FAB-A3A3-8434C25CB04C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756026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8904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320909" y="2376687"/>
            <a:ext cx="7560469" cy="2771302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Правильный подход к составлению профиля </a:t>
            </a:r>
            <a:r>
              <a:rPr lang="ru-RU" sz="3600" b="1" dirty="0" smtClean="0">
                <a:solidFill>
                  <a:schemeClr val="bg1"/>
                </a:solidFill>
              </a:rPr>
              <a:t>НТ</a:t>
            </a:r>
            <a:r>
              <a:rPr lang="en-US" sz="3600" b="1" dirty="0" smtClean="0">
                <a:solidFill>
                  <a:schemeClr val="bg1"/>
                </a:solidFill>
              </a:rPr>
              <a:t/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/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ru-RU" sz="4000" kern="0" dirty="0">
                <a:solidFill>
                  <a:schemeClr val="bg1"/>
                </a:solidFill>
              </a:rPr>
              <a:t>исправление типичных </a:t>
            </a:r>
            <a:r>
              <a:rPr lang="ru-RU" sz="4000" kern="0" dirty="0" smtClean="0">
                <a:solidFill>
                  <a:schemeClr val="bg1"/>
                </a:solidFill>
              </a:rPr>
              <a:t>ошибок</a:t>
            </a:r>
            <a:endParaRPr lang="ru-RU" sz="3969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320909" y="2477757"/>
            <a:ext cx="7560469" cy="136902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4-я конференция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ru-RU" dirty="0" smtClean="0"/>
              <a:t>Анализ статистики и отсеивание нетипичных дней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Разделить дни на: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типичные</a:t>
            </a:r>
            <a:r>
              <a:rPr lang="ru-RU" dirty="0"/>
              <a:t>,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нетипичные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ru-RU" dirty="0" smtClean="0">
                <a:solidFill>
                  <a:srgbClr val="7030A0"/>
                </a:solidFill>
              </a:rPr>
              <a:t>не подходящие</a:t>
            </a:r>
            <a:r>
              <a:rPr lang="ru-RU" dirty="0" smtClean="0"/>
              <a:t> дни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368425" y="7157805"/>
            <a:ext cx="842327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6000"/>
              </a:lnSpc>
              <a:spcAft>
                <a:spcPct val="0"/>
              </a:spcAft>
            </a:pPr>
            <a:r>
              <a:rPr lang="ru-RU" altLang="ru-RU" sz="1400" dirty="0" smtClean="0">
                <a:solidFill>
                  <a:srgbClr val="FFFFFF"/>
                </a:solidFill>
                <a:latin typeface="Open Sans" pitchFamily="32" charset="0"/>
              </a:rPr>
              <a:t>Правильный подход к составлению профиля НТ (исправление типичных ошибок)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34" y="3058252"/>
            <a:ext cx="8791194" cy="3798137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15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609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ru-RU" dirty="0" smtClean="0"/>
              <a:t>Анализ статистики и отсеивание нетипичных дней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Оставить </a:t>
            </a:r>
            <a:r>
              <a:rPr lang="ru-RU" b="1" dirty="0" smtClean="0"/>
              <a:t>только</a:t>
            </a:r>
            <a:r>
              <a:rPr lang="ru-RU" dirty="0" smtClean="0"/>
              <a:t> типичные подходящие вам дни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368425" y="7157805"/>
            <a:ext cx="842327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6000"/>
              </a:lnSpc>
              <a:spcAft>
                <a:spcPct val="0"/>
              </a:spcAft>
            </a:pPr>
            <a:r>
              <a:rPr lang="ru-RU" altLang="ru-RU" sz="1400" dirty="0" smtClean="0">
                <a:solidFill>
                  <a:srgbClr val="FFFFFF"/>
                </a:solidFill>
                <a:latin typeface="Open Sans" pitchFamily="32" charset="0"/>
              </a:rPr>
              <a:t>Правильный подход к составлению профиля НТ (исправление типичных ошибок)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82" y="3064991"/>
            <a:ext cx="8785097" cy="3798137"/>
          </a:xfrm>
          <a:prstGeom prst="rect">
            <a:avLst/>
          </a:prstGeom>
        </p:spPr>
      </p:pic>
      <p:grpSp>
        <p:nvGrpSpPr>
          <p:cNvPr id="13" name="Группа 12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15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017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ru-RU" dirty="0" smtClean="0"/>
              <a:t>Анализ статистики и отсеивание нетипичных дней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 усреднить интенсивность операций за типичные дни – получить «типичный день»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368425" y="7157805"/>
            <a:ext cx="842327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6000"/>
              </a:lnSpc>
              <a:spcAft>
                <a:spcPct val="0"/>
              </a:spcAft>
            </a:pPr>
            <a:r>
              <a:rPr lang="ru-RU" altLang="ru-RU" sz="1400" dirty="0" smtClean="0">
                <a:solidFill>
                  <a:srgbClr val="FFFFFF"/>
                </a:solidFill>
                <a:latin typeface="Open Sans" pitchFamily="32" charset="0"/>
              </a:rPr>
              <a:t>Правильный подход к составлению профиля НТ (исправление типичных ошибок)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6" y="3059758"/>
            <a:ext cx="8797290" cy="3816424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13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14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94" y="1691605"/>
            <a:ext cx="9067314" cy="49928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368425" y="7157805"/>
            <a:ext cx="842327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6000"/>
              </a:lnSpc>
              <a:spcAft>
                <a:spcPct val="0"/>
              </a:spcAft>
            </a:pPr>
            <a:r>
              <a:rPr lang="ru-RU" altLang="ru-RU" sz="1400" dirty="0" smtClean="0">
                <a:solidFill>
                  <a:srgbClr val="FFFFFF"/>
                </a:solidFill>
                <a:latin typeface="Open Sans" pitchFamily="32" charset="0"/>
              </a:rPr>
              <a:t>Правильный подход к составлению профиля НТ (исправление типичных ошибок)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10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657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Объект 2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800" y="1704324"/>
            <a:ext cx="9067313" cy="49879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368425" y="7157805"/>
            <a:ext cx="842327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6000"/>
              </a:lnSpc>
              <a:spcAft>
                <a:spcPct val="0"/>
              </a:spcAft>
            </a:pPr>
            <a:r>
              <a:rPr lang="ru-RU" altLang="ru-RU" sz="1400" dirty="0" smtClean="0">
                <a:solidFill>
                  <a:srgbClr val="FFFFFF"/>
                </a:solidFill>
                <a:latin typeface="Open Sans" pitchFamily="32" charset="0"/>
              </a:rPr>
              <a:t>Правильный подход к составлению профиля НТ (исправление типичных ошибок)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10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2421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368425" y="7157805"/>
            <a:ext cx="842327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6000"/>
              </a:lnSpc>
              <a:spcAft>
                <a:spcPct val="0"/>
              </a:spcAft>
            </a:pPr>
            <a:r>
              <a:rPr lang="ru-RU" altLang="ru-RU" sz="1400" dirty="0" smtClean="0">
                <a:solidFill>
                  <a:srgbClr val="FFFFFF"/>
                </a:solidFill>
                <a:latin typeface="Open Sans" pitchFamily="32" charset="0"/>
              </a:rPr>
              <a:t>Правильный подход к составлению профиля НТ (исправление типичных ошибок)</a:t>
            </a: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48" y="1678143"/>
            <a:ext cx="9067314" cy="50141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Группа 8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10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29628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ru-RU" dirty="0" smtClean="0"/>
              <a:t>Выбор пик-часа и покрываемого им диапазона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 smtClean="0"/>
              <a:t>Пик-час – час наибольшей нагрузки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 smtClean="0"/>
              <a:t>Покрываемый диапазон  - период, в котором %-е отношение операций сходно с пик-часом. </a:t>
            </a:r>
          </a:p>
          <a:p>
            <a:pPr marL="0" indent="0"/>
            <a:r>
              <a:rPr lang="ru-RU" sz="3600" dirty="0" smtClean="0"/>
              <a:t>	Этот период будет покрыт профилем 	тестирования</a:t>
            </a:r>
          </a:p>
          <a:p>
            <a:pPr marL="0" indent="0"/>
            <a:r>
              <a:rPr lang="ru-RU" sz="3600" dirty="0" smtClean="0"/>
              <a:t>	Для </a:t>
            </a:r>
            <a:r>
              <a:rPr lang="ru-RU" sz="3600" smtClean="0"/>
              <a:t>других часов нужен </a:t>
            </a:r>
            <a:r>
              <a:rPr lang="ru-RU" sz="3600" dirty="0" smtClean="0"/>
              <a:t>отдельный 	профиль.</a:t>
            </a:r>
            <a:endParaRPr lang="ru-RU" sz="3600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368425" y="7157805"/>
            <a:ext cx="842327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6000"/>
              </a:lnSpc>
              <a:spcAft>
                <a:spcPct val="0"/>
              </a:spcAft>
            </a:pPr>
            <a:r>
              <a:rPr lang="ru-RU" altLang="ru-RU" sz="1400" dirty="0" smtClean="0">
                <a:solidFill>
                  <a:srgbClr val="FFFFFF"/>
                </a:solidFill>
                <a:latin typeface="Open Sans" pitchFamily="32" charset="0"/>
              </a:rPr>
              <a:t>Правильный подход к составлению профиля НТ (исправление типичных ошибок)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13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7729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5" y="1775687"/>
            <a:ext cx="8742422" cy="495647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ru-RU" dirty="0" smtClean="0"/>
              <a:t>Выбор пик-часа и покрываемого им диапазона</a:t>
            </a:r>
            <a:endParaRPr lang="ru-RU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368425" y="7157805"/>
            <a:ext cx="842327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6000"/>
              </a:lnSpc>
              <a:spcAft>
                <a:spcPct val="0"/>
              </a:spcAft>
            </a:pPr>
            <a:r>
              <a:rPr lang="ru-RU" altLang="ru-RU" sz="1400" dirty="0" smtClean="0">
                <a:solidFill>
                  <a:srgbClr val="FFFFFF"/>
                </a:solidFill>
                <a:latin typeface="Open Sans" pitchFamily="32" charset="0"/>
              </a:rPr>
              <a:t>Правильный подход к составлению профиля НТ (исправление типичных ошибок)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12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8320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5" y="1775687"/>
            <a:ext cx="8742422" cy="495647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ru-RU" dirty="0" smtClean="0"/>
              <a:t>Выбор пик-часа и покрываемого им диапазона</a:t>
            </a:r>
            <a:endParaRPr lang="ru-RU" dirty="0"/>
          </a:p>
        </p:txBody>
      </p:sp>
      <p:cxnSp>
        <p:nvCxnSpPr>
          <p:cNvPr id="19" name="Прямая соединительная линия 18"/>
          <p:cNvCxnSpPr/>
          <p:nvPr/>
        </p:nvCxnSpPr>
        <p:spPr bwMode="auto">
          <a:xfrm flipV="1">
            <a:off x="5472360" y="2411685"/>
            <a:ext cx="0" cy="374441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Прямоугольник 21"/>
          <p:cNvSpPr/>
          <p:nvPr/>
        </p:nvSpPr>
        <p:spPr bwMode="auto">
          <a:xfrm>
            <a:off x="1645299" y="2554893"/>
            <a:ext cx="2890957" cy="3602015"/>
          </a:xfrm>
          <a:prstGeom prst="rect">
            <a:avLst/>
          </a:prstGeom>
          <a:solidFill>
            <a:schemeClr val="tx1">
              <a:alpha val="20000"/>
            </a:schemeClr>
          </a:solidFill>
          <a:ln w="9525" cap="flat" cmpd="sng" algn="ctr">
            <a:solidFill>
              <a:schemeClr val="tx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7056536" y="2535966"/>
            <a:ext cx="1944216" cy="3602015"/>
          </a:xfrm>
          <a:prstGeom prst="rect">
            <a:avLst/>
          </a:prstGeom>
          <a:solidFill>
            <a:schemeClr val="tx1">
              <a:alpha val="20000"/>
            </a:schemeClr>
          </a:solidFill>
          <a:ln w="9525" cap="flat" cmpd="sng" algn="ctr">
            <a:solidFill>
              <a:schemeClr val="tx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368425" y="7157805"/>
            <a:ext cx="842327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6000"/>
              </a:lnSpc>
              <a:spcAft>
                <a:spcPct val="0"/>
              </a:spcAft>
            </a:pPr>
            <a:r>
              <a:rPr lang="ru-RU" altLang="ru-RU" sz="1400" dirty="0" smtClean="0">
                <a:solidFill>
                  <a:srgbClr val="FFFFFF"/>
                </a:solidFill>
                <a:latin typeface="Open Sans" pitchFamily="32" charset="0"/>
              </a:rPr>
              <a:t>Правильный подход к составлению профиля НТ (исправление типичных ошибок)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 bwMode="auto">
          <a:xfrm flipV="1">
            <a:off x="7056536" y="3276588"/>
            <a:ext cx="0" cy="288032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Прямая соединительная линия 4"/>
          <p:cNvCxnSpPr/>
          <p:nvPr/>
        </p:nvCxnSpPr>
        <p:spPr bwMode="auto">
          <a:xfrm flipV="1">
            <a:off x="4536256" y="3275781"/>
            <a:ext cx="0" cy="288032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Группа 13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15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965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ru-RU" dirty="0" smtClean="0"/>
              <a:t>Выбор операций для включения в профиль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Операции выбираются на основе следующих факторов: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Точность профиля (% от суммарной интенсивности операций системы, который должен быть в профиле)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Модель нагрузки (минимальная интенсивность и ряд других параметров)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Критичность (некоторые операции должны попасть в профиль в любом случае)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Трудозатраты (очень сложные операции можно заменить другими, сопоставимыми по нагрузке. </a:t>
            </a:r>
            <a:br>
              <a:rPr lang="ru-RU" sz="2400" dirty="0" smtClean="0"/>
            </a:br>
            <a:r>
              <a:rPr lang="ru-RU" sz="2400" dirty="0" smtClean="0"/>
              <a:t>С другой стороны, если по операции есть СНТ, можно оставить её, даже если она за пределами требуемой точности профиля)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368425" y="7157805"/>
            <a:ext cx="842327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6000"/>
              </a:lnSpc>
              <a:spcAft>
                <a:spcPct val="0"/>
              </a:spcAft>
            </a:pPr>
            <a:r>
              <a:rPr lang="ru-RU" altLang="ru-RU" sz="1400" dirty="0" smtClean="0">
                <a:solidFill>
                  <a:srgbClr val="FFFFFF"/>
                </a:solidFill>
                <a:latin typeface="Open Sans" pitchFamily="32" charset="0"/>
              </a:rPr>
              <a:t>Правильный подход к составлению профиля НТ (исправление типичных ошибок)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13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46934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доклада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Немного </a:t>
            </a:r>
            <a:r>
              <a:rPr lang="ru-RU" sz="4000" dirty="0"/>
              <a:t>о </a:t>
            </a:r>
            <a:r>
              <a:rPr lang="ru-RU" sz="4000" dirty="0" smtClean="0"/>
              <a:t>себе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Что </a:t>
            </a:r>
            <a:r>
              <a:rPr lang="ru-RU" sz="4000" dirty="0"/>
              <a:t>такое профиль </a:t>
            </a:r>
            <a:r>
              <a:rPr lang="ru-RU" sz="4000" dirty="0" smtClean="0"/>
              <a:t>НТ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Типичная ошибка при составлении профиля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000" dirty="0" smtClean="0"/>
              <a:t>Как </a:t>
            </a:r>
            <a:r>
              <a:rPr lang="ru-RU" sz="4000" dirty="0"/>
              <a:t>правильно составить </a:t>
            </a:r>
            <a:r>
              <a:rPr lang="ru-RU" sz="4000" dirty="0" smtClean="0"/>
              <a:t>профиль</a:t>
            </a:r>
          </a:p>
          <a:p>
            <a:r>
              <a:rPr lang="ru-RU" sz="4000" dirty="0" smtClean="0"/>
              <a:t>		(основная часть доклада в шести 	действиях</a:t>
            </a:r>
            <a:r>
              <a:rPr lang="ru-RU" sz="4000" dirty="0"/>
              <a:t>)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5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02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ru-RU" dirty="0" smtClean="0"/>
              <a:t>Выбор операций для включения в профиль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03238" y="1638724"/>
            <a:ext cx="9145586" cy="5117677"/>
          </a:xfrm>
        </p:spPr>
        <p:txBody>
          <a:bodyPr/>
          <a:lstStyle/>
          <a:p>
            <a:pPr marL="84138" indent="-84138">
              <a:lnSpc>
                <a:spcPct val="100000"/>
              </a:lnSpc>
            </a:pPr>
            <a:r>
              <a:rPr lang="ru-RU" dirty="0" smtClean="0"/>
              <a:t> Требуемая точность 90%, интенсивность </a:t>
            </a:r>
            <a:r>
              <a:rPr lang="en-US" dirty="0" smtClean="0"/>
              <a:t>&gt;100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операция 9 критичная, по операции </a:t>
            </a:r>
            <a:r>
              <a:rPr lang="en-US" dirty="0" smtClean="0"/>
              <a:t>8</a:t>
            </a:r>
            <a:r>
              <a:rPr lang="ru-RU" dirty="0" smtClean="0"/>
              <a:t> есть СНТ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75047"/>
              </p:ext>
            </p:extLst>
          </p:nvPr>
        </p:nvGraphicFramePr>
        <p:xfrm>
          <a:off x="503238" y="2704335"/>
          <a:ext cx="9288463" cy="3939054"/>
        </p:xfrm>
        <a:graphic>
          <a:graphicData uri="http://schemas.openxmlformats.org/drawingml/2006/table">
            <a:tbl>
              <a:tblPr/>
              <a:tblGrid>
                <a:gridCol w="2664866"/>
                <a:gridCol w="2088232"/>
                <a:gridCol w="2071656"/>
                <a:gridCol w="1104421"/>
                <a:gridCol w="1359288"/>
              </a:tblGrid>
              <a:tr h="89105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Принадлежность к профилю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Интенсивность операций (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Точность профиля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22,54%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22,54%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19,30%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41,85%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15,14%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56,99%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14,38%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71,37%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12,05%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83,42%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7,18%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90,60%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3,71%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94,31%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3,27%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97,57%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2,43%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1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ИТОГО: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368425" y="7157805"/>
            <a:ext cx="842327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6000"/>
              </a:lnSpc>
              <a:spcAft>
                <a:spcPct val="0"/>
              </a:spcAft>
            </a:pPr>
            <a:r>
              <a:rPr lang="ru-RU" altLang="ru-RU" sz="1400" dirty="0" smtClean="0">
                <a:solidFill>
                  <a:srgbClr val="FFFFFF"/>
                </a:solidFill>
                <a:latin typeface="Open Sans" pitchFamily="32" charset="0"/>
              </a:rPr>
              <a:t>Правильный подход к составлению профиля НТ (исправление типичных ошибок)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13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5720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ru-RU" dirty="0" smtClean="0"/>
              <a:t>Выбор операций для включения в профиль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03238" y="1638724"/>
            <a:ext cx="9145586" cy="5117677"/>
          </a:xfrm>
        </p:spPr>
        <p:txBody>
          <a:bodyPr/>
          <a:lstStyle/>
          <a:p>
            <a:pPr marL="84138" indent="-84138">
              <a:lnSpc>
                <a:spcPct val="100000"/>
              </a:lnSpc>
            </a:pPr>
            <a:r>
              <a:rPr lang="ru-RU" dirty="0" smtClean="0"/>
              <a:t> </a:t>
            </a:r>
            <a:r>
              <a:rPr lang="ru-RU" dirty="0" smtClean="0">
                <a:solidFill>
                  <a:srgbClr val="00B050"/>
                </a:solidFill>
              </a:rPr>
              <a:t>Требуемая точность 90%, интенсивность </a:t>
            </a:r>
            <a:r>
              <a:rPr lang="en-US" dirty="0" smtClean="0">
                <a:solidFill>
                  <a:srgbClr val="00B050"/>
                </a:solidFill>
              </a:rPr>
              <a:t>&gt;100</a:t>
            </a:r>
            <a:r>
              <a:rPr lang="ru-RU" dirty="0" smtClean="0">
                <a:solidFill>
                  <a:srgbClr val="00B050"/>
                </a:solidFill>
              </a:rPr>
              <a:t>,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/>
              <a:t>операция 9 критичная, по операции </a:t>
            </a:r>
            <a:r>
              <a:rPr lang="en-US" dirty="0" smtClean="0"/>
              <a:t>8</a:t>
            </a:r>
            <a:r>
              <a:rPr lang="ru-RU" dirty="0" smtClean="0"/>
              <a:t> есть СНТ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90345"/>
              </p:ext>
            </p:extLst>
          </p:nvPr>
        </p:nvGraphicFramePr>
        <p:xfrm>
          <a:off x="503238" y="2704335"/>
          <a:ext cx="9288463" cy="3939054"/>
        </p:xfrm>
        <a:graphic>
          <a:graphicData uri="http://schemas.openxmlformats.org/drawingml/2006/table">
            <a:tbl>
              <a:tblPr/>
              <a:tblGrid>
                <a:gridCol w="2664866"/>
                <a:gridCol w="2088232"/>
                <a:gridCol w="2071656"/>
                <a:gridCol w="1104421"/>
                <a:gridCol w="1359288"/>
              </a:tblGrid>
              <a:tr h="89105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Принадлежность к профилю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Интенсивность операций (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Точность профиля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22,54%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22,54%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19,30%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41,85%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15,14%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56,99%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14,38%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71,37%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12,05%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83,42%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7,18%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90,60%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3,71%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94,31%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3,27%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97,57%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2,43%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1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ИТОГО: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368425" y="7157805"/>
            <a:ext cx="842327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6000"/>
              </a:lnSpc>
              <a:spcAft>
                <a:spcPct val="0"/>
              </a:spcAft>
            </a:pPr>
            <a:r>
              <a:rPr lang="ru-RU" altLang="ru-RU" sz="1400" dirty="0" smtClean="0">
                <a:solidFill>
                  <a:srgbClr val="FFFFFF"/>
                </a:solidFill>
                <a:latin typeface="Open Sans" pitchFamily="32" charset="0"/>
              </a:rPr>
              <a:t>Правильный подход к составлению профиля НТ (исправление типичных ошибок)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13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764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ru-RU" dirty="0" smtClean="0"/>
              <a:t>Выбор операций для включения в профиль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03238" y="1638724"/>
            <a:ext cx="9145586" cy="5117677"/>
          </a:xfrm>
        </p:spPr>
        <p:txBody>
          <a:bodyPr/>
          <a:lstStyle/>
          <a:p>
            <a:pPr marL="84138" indent="-84138">
              <a:lnSpc>
                <a:spcPct val="100000"/>
              </a:lnSpc>
            </a:pPr>
            <a:r>
              <a:rPr lang="ru-RU" dirty="0" smtClean="0"/>
              <a:t> </a:t>
            </a:r>
            <a:r>
              <a:rPr lang="ru-RU" dirty="0" smtClean="0">
                <a:solidFill>
                  <a:srgbClr val="00B050"/>
                </a:solidFill>
              </a:rPr>
              <a:t>Требуемая точность 90%, интенсивность </a:t>
            </a:r>
            <a:r>
              <a:rPr lang="en-US" dirty="0" smtClean="0">
                <a:solidFill>
                  <a:srgbClr val="00B050"/>
                </a:solidFill>
              </a:rPr>
              <a:t>&gt;100</a:t>
            </a:r>
            <a:r>
              <a:rPr lang="ru-RU" dirty="0" smtClean="0">
                <a:solidFill>
                  <a:srgbClr val="00B050"/>
                </a:solidFill>
              </a:rPr>
              <a:t>,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операция 9 критичная</a:t>
            </a:r>
            <a:r>
              <a:rPr lang="ru-RU" dirty="0" smtClean="0"/>
              <a:t>, по операции </a:t>
            </a:r>
            <a:r>
              <a:rPr lang="en-US" dirty="0" smtClean="0"/>
              <a:t>8</a:t>
            </a:r>
            <a:r>
              <a:rPr lang="ru-RU" dirty="0" smtClean="0"/>
              <a:t> есть СНТ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322940"/>
              </p:ext>
            </p:extLst>
          </p:nvPr>
        </p:nvGraphicFramePr>
        <p:xfrm>
          <a:off x="503238" y="2704335"/>
          <a:ext cx="9288463" cy="3939054"/>
        </p:xfrm>
        <a:graphic>
          <a:graphicData uri="http://schemas.openxmlformats.org/drawingml/2006/table">
            <a:tbl>
              <a:tblPr/>
              <a:tblGrid>
                <a:gridCol w="2664866"/>
                <a:gridCol w="2088232"/>
                <a:gridCol w="2071656"/>
                <a:gridCol w="1104421"/>
                <a:gridCol w="1359288"/>
              </a:tblGrid>
              <a:tr h="89105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Принадлежность к профилю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Интенсивность операций (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Точность профиля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22,54%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22,54%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19,30%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41,85%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15,14%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56,99%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14,38%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71,37%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12,05%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83,42%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7,18%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90,60%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3,71%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94,31%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3,27%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97,57%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 (</a:t>
                      </a:r>
                      <a:r>
                        <a:rPr lang="ru-RU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крит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.)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2,43%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1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ИТОГО: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368425" y="7157805"/>
            <a:ext cx="842327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6000"/>
              </a:lnSpc>
              <a:spcAft>
                <a:spcPct val="0"/>
              </a:spcAft>
            </a:pPr>
            <a:r>
              <a:rPr lang="ru-RU" altLang="ru-RU" sz="1400" dirty="0" smtClean="0">
                <a:solidFill>
                  <a:srgbClr val="FFFFFF"/>
                </a:solidFill>
                <a:latin typeface="Open Sans" pitchFamily="32" charset="0"/>
              </a:rPr>
              <a:t>Правильный подход к составлению профиля НТ (исправление типичных ошибок)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13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150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ru-RU" dirty="0" smtClean="0"/>
              <a:t>Выбор операций для включения в профиль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03238" y="1638724"/>
            <a:ext cx="9145586" cy="5117677"/>
          </a:xfrm>
        </p:spPr>
        <p:txBody>
          <a:bodyPr/>
          <a:lstStyle/>
          <a:p>
            <a:pPr marL="84138" indent="-84138">
              <a:lnSpc>
                <a:spcPct val="100000"/>
              </a:lnSpc>
            </a:pPr>
            <a:r>
              <a:rPr lang="ru-RU" dirty="0" smtClean="0"/>
              <a:t> </a:t>
            </a:r>
            <a:r>
              <a:rPr lang="ru-RU" dirty="0" smtClean="0">
                <a:solidFill>
                  <a:srgbClr val="00B050"/>
                </a:solidFill>
              </a:rPr>
              <a:t>Требуемая точность 90%, интенсивность </a:t>
            </a:r>
            <a:r>
              <a:rPr lang="en-US" dirty="0" smtClean="0">
                <a:solidFill>
                  <a:srgbClr val="00B050"/>
                </a:solidFill>
              </a:rPr>
              <a:t>&gt;100</a:t>
            </a:r>
            <a:r>
              <a:rPr lang="ru-RU" dirty="0" smtClean="0">
                <a:solidFill>
                  <a:srgbClr val="00B050"/>
                </a:solidFill>
              </a:rPr>
              <a:t>,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операция 9 критичная, по операции </a:t>
            </a:r>
            <a:r>
              <a:rPr lang="en-US" dirty="0" smtClean="0">
                <a:solidFill>
                  <a:srgbClr val="00B050"/>
                </a:solidFill>
              </a:rPr>
              <a:t>8</a:t>
            </a:r>
            <a:r>
              <a:rPr lang="ru-RU" dirty="0" smtClean="0">
                <a:solidFill>
                  <a:srgbClr val="00B050"/>
                </a:solidFill>
              </a:rPr>
              <a:t> есть СНТ</a:t>
            </a:r>
            <a:endParaRPr lang="ru-RU" dirty="0">
              <a:solidFill>
                <a:srgbClr val="00B050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367399"/>
              </p:ext>
            </p:extLst>
          </p:nvPr>
        </p:nvGraphicFramePr>
        <p:xfrm>
          <a:off x="503238" y="2704335"/>
          <a:ext cx="9288463" cy="3939054"/>
        </p:xfrm>
        <a:graphic>
          <a:graphicData uri="http://schemas.openxmlformats.org/drawingml/2006/table">
            <a:tbl>
              <a:tblPr/>
              <a:tblGrid>
                <a:gridCol w="2664866"/>
                <a:gridCol w="2088232"/>
                <a:gridCol w="2071656"/>
                <a:gridCol w="1104421"/>
                <a:gridCol w="1359288"/>
              </a:tblGrid>
              <a:tr h="89105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Принадлежность к профилю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Интенсивность операций (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Точность профиля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22,54%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22,54%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19,30%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41,85%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15,14%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56,99%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14,38%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71,37%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12,05%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83,42%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7,18%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90,60%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3,71%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94,31%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 (есть СНТ)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3,27%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97,57%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 (</a:t>
                      </a:r>
                      <a:r>
                        <a:rPr lang="ru-RU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крит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.)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Операция 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2,43%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1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ИТОГО: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4041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368425" y="7157805"/>
            <a:ext cx="842327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6000"/>
              </a:lnSpc>
              <a:spcAft>
                <a:spcPct val="0"/>
              </a:spcAft>
            </a:pPr>
            <a:r>
              <a:rPr lang="ru-RU" altLang="ru-RU" sz="1400" dirty="0" smtClean="0">
                <a:solidFill>
                  <a:srgbClr val="FFFFFF"/>
                </a:solidFill>
                <a:latin typeface="Open Sans" pitchFamily="32" charset="0"/>
              </a:rPr>
              <a:t>Правильный подход к составлению профиля НТ (исправление типичных ошибок)</a:t>
            </a:r>
          </a:p>
        </p:txBody>
      </p:sp>
      <p:grpSp>
        <p:nvGrpSpPr>
          <p:cNvPr id="16" name="Группа 15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17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8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21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5. </a:t>
            </a:r>
            <a:r>
              <a:rPr lang="ru-RU" dirty="0" smtClean="0"/>
              <a:t>Определение интенсивности операций профиля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В периоде, покрытом профилем, интенсивность разных операций колеблется немного по-разному.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Необходимо создать «наихудший» уровень нагрузки на систему – т.е. собрать пики всех операций за весь период покрытия профиля.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Необходимо убедиться, что итоговый профиль незначительно отличается от типичной пиковой дневной нагрузки</a:t>
            </a:r>
            <a:endParaRPr lang="ru-RU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368425" y="7157805"/>
            <a:ext cx="842327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6000"/>
              </a:lnSpc>
              <a:spcAft>
                <a:spcPct val="0"/>
              </a:spcAft>
            </a:pPr>
            <a:r>
              <a:rPr lang="ru-RU" altLang="ru-RU" sz="1400" dirty="0" smtClean="0">
                <a:solidFill>
                  <a:srgbClr val="FFFFFF"/>
                </a:solidFill>
                <a:latin typeface="Open Sans" pitchFamily="32" charset="0"/>
              </a:rPr>
              <a:t>Правильный подход к составлению профиля НТ (исправление типичных ошибок)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13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7468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5</a:t>
            </a:r>
            <a:r>
              <a:rPr lang="en-US" dirty="0" smtClean="0"/>
              <a:t>. </a:t>
            </a:r>
            <a:r>
              <a:rPr lang="ru-RU" dirty="0" smtClean="0"/>
              <a:t>Определение интенсивности операций профиля</a:t>
            </a:r>
            <a:endParaRPr lang="ru-RU" dirty="0"/>
          </a:p>
        </p:txBody>
      </p:sp>
      <p:graphicFrame>
        <p:nvGraphicFramePr>
          <p:cNvPr id="13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781843"/>
              </p:ext>
            </p:extLst>
          </p:nvPr>
        </p:nvGraphicFramePr>
        <p:xfrm>
          <a:off x="431800" y="1907630"/>
          <a:ext cx="9073008" cy="4679603"/>
        </p:xfrm>
        <a:graphic>
          <a:graphicData uri="http://schemas.openxmlformats.org/drawingml/2006/table">
            <a:tbl>
              <a:tblPr/>
              <a:tblGrid>
                <a:gridCol w="1749872"/>
                <a:gridCol w="881144"/>
                <a:gridCol w="715777"/>
                <a:gridCol w="715777"/>
                <a:gridCol w="716095"/>
                <a:gridCol w="715458"/>
                <a:gridCol w="715777"/>
                <a:gridCol w="715777"/>
                <a:gridCol w="715777"/>
                <a:gridCol w="351434"/>
                <a:gridCol w="1080120"/>
              </a:tblGrid>
              <a:tr h="6981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Часы → 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   </a:t>
                      </a:r>
                      <a:endParaRPr lang="ru-RU" sz="2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11   </a:t>
                      </a:r>
                      <a:endParaRPr lang="ru-RU" sz="2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12   </a:t>
                      </a:r>
                      <a:endParaRPr lang="ru-RU" sz="2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13   </a:t>
                      </a:r>
                      <a:endParaRPr lang="ru-RU" sz="2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14   </a:t>
                      </a:r>
                      <a:endParaRPr lang="ru-RU" sz="2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15   </a:t>
                      </a:r>
                      <a:endParaRPr lang="ru-RU" sz="2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16   </a:t>
                      </a:r>
                      <a:endParaRPr lang="ru-RU" sz="2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17   </a:t>
                      </a:r>
                      <a:endParaRPr lang="ru-RU" sz="2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endParaRPr lang="ru-RU" sz="2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</a:t>
                      </a:r>
                      <a:endParaRPr lang="ru-RU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43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Операция 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911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911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1143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Операция 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842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842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1143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Операция 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1143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Операция 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1143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Операция 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1143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Операция 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1143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Операция 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31143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Операция 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97</a:t>
                      </a:r>
                      <a:endParaRPr lang="ru-RU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687656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Итого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C5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68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22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 / час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0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+4%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368425" y="7157805"/>
            <a:ext cx="842327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6000"/>
              </a:lnSpc>
              <a:spcAft>
                <a:spcPct val="0"/>
              </a:spcAft>
            </a:pPr>
            <a:r>
              <a:rPr lang="ru-RU" altLang="ru-RU" sz="1400" dirty="0" smtClean="0">
                <a:solidFill>
                  <a:srgbClr val="FFFFFF"/>
                </a:solidFill>
                <a:latin typeface="Open Sans" pitchFamily="32" charset="0"/>
              </a:rPr>
              <a:t>Правильный подход к составлению профиля НТ (исправление типичных ошибок)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14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46833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6</a:t>
            </a:r>
            <a:r>
              <a:rPr lang="en-US" dirty="0" smtClean="0"/>
              <a:t>. </a:t>
            </a:r>
            <a:r>
              <a:rPr lang="ru-RU" dirty="0" smtClean="0"/>
              <a:t>Сравнение профиля с предыдущим (при актуализации)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03239" y="1979637"/>
            <a:ext cx="9069386" cy="4248472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dirty="0" smtClean="0"/>
              <a:t>Сравнение </a:t>
            </a:r>
            <a:r>
              <a:rPr lang="ru-RU" b="1" dirty="0" smtClean="0"/>
              <a:t>суммарного</a:t>
            </a:r>
            <a:r>
              <a:rPr lang="ru-RU" dirty="0" smtClean="0"/>
              <a:t> количества операций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dirty="0" smtClean="0"/>
              <a:t>Сравнение интенсивности каждой отдельной операции в профиле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mtClean="0"/>
              <a:t>Сравнение процентного </a:t>
            </a:r>
            <a:r>
              <a:rPr lang="ru-RU" dirty="0" smtClean="0"/>
              <a:t>распределения операций в профилях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368425" y="7157805"/>
            <a:ext cx="842327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6000"/>
              </a:lnSpc>
              <a:spcAft>
                <a:spcPct val="0"/>
              </a:spcAft>
            </a:pPr>
            <a:r>
              <a:rPr lang="ru-RU" altLang="ru-RU" sz="1400" dirty="0" smtClean="0">
                <a:solidFill>
                  <a:srgbClr val="FFFFFF"/>
                </a:solidFill>
                <a:latin typeface="Open Sans" pitchFamily="32" charset="0"/>
              </a:rPr>
              <a:t>Правильный подход к составлению профиля НТ (исправление типичных ошибок)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13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9370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Пример: Сравнение профиля с ошибочным (по пик-дню)</a:t>
            </a:r>
            <a:endParaRPr lang="ru-RU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368425" y="7157805"/>
            <a:ext cx="842327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6000"/>
              </a:lnSpc>
              <a:spcAft>
                <a:spcPct val="0"/>
              </a:spcAft>
            </a:pPr>
            <a:r>
              <a:rPr lang="ru-RU" altLang="ru-RU" sz="1400" dirty="0" smtClean="0">
                <a:solidFill>
                  <a:srgbClr val="FFFFFF"/>
                </a:solidFill>
                <a:latin typeface="Open Sans" pitchFamily="32" charset="0"/>
              </a:rPr>
              <a:t>Правильный подход к составлению профиля НТ (исправление типичных ошибок)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010600"/>
              </p:ext>
            </p:extLst>
          </p:nvPr>
        </p:nvGraphicFramePr>
        <p:xfrm>
          <a:off x="503238" y="1835622"/>
          <a:ext cx="9288462" cy="4464495"/>
        </p:xfrm>
        <a:graphic>
          <a:graphicData uri="http://schemas.openxmlformats.org/drawingml/2006/table">
            <a:tbl>
              <a:tblPr/>
              <a:tblGrid>
                <a:gridCol w="1872778"/>
                <a:gridCol w="1872208"/>
                <a:gridCol w="1512168"/>
                <a:gridCol w="1872208"/>
                <a:gridCol w="2159100"/>
              </a:tblGrid>
              <a:tr h="156808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Операция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Правильный</a:t>
                      </a:r>
                      <a:r>
                        <a:rPr lang="ru-RU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профиль</a:t>
                      </a:r>
                      <a:endParaRPr lang="ru-RU" sz="2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Профиль по </a:t>
                      </a:r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пик-дню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Сравнение </a:t>
                      </a:r>
                      <a:r>
                        <a:rPr lang="ru-RU" sz="2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интенсив-ностей</a:t>
                      </a:r>
                      <a:endParaRPr lang="ru-RU" sz="2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Сравнение распределения</a:t>
                      </a:r>
                      <a:endParaRPr lang="ru-RU" sz="2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1361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Оп. 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6100"/>
                          </a:solidFill>
                          <a:effectLst/>
                          <a:latin typeface="+mn-lt"/>
                        </a:rPr>
                        <a:t>822 (64%)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9C0006"/>
                          </a:solidFill>
                          <a:effectLst/>
                          <a:latin typeface="+mn-lt"/>
                        </a:rPr>
                        <a:t>713 (29%)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+109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+35%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325002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Оп. 2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6100"/>
                          </a:solidFill>
                          <a:effectLst/>
                          <a:latin typeface="+mn-lt"/>
                        </a:rPr>
                        <a:t>188 (15%)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9C0006"/>
                          </a:solidFill>
                          <a:effectLst/>
                          <a:latin typeface="+mn-lt"/>
                        </a:rPr>
                        <a:t>282 (11%)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-94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+3%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31361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Оп</a:t>
                      </a:r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ru-RU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6100"/>
                          </a:solidFill>
                          <a:effectLst/>
                          <a:latin typeface="+mn-lt"/>
                        </a:rPr>
                        <a:t>153 (12%)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9C0006"/>
                          </a:solidFill>
                          <a:effectLst/>
                          <a:latin typeface="+mn-lt"/>
                        </a:rPr>
                        <a:t>151 (6%)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+2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+6%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4141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Оп. 4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6100"/>
                          </a:solidFill>
                          <a:effectLst/>
                          <a:latin typeface="+mn-lt"/>
                        </a:rPr>
                        <a:t>128 (10%)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9C0006"/>
                          </a:solidFill>
                          <a:effectLst/>
                          <a:latin typeface="+mn-lt"/>
                        </a:rPr>
                        <a:t>228 (9%)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-100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+1%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Оп. Ремонт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6100"/>
                          </a:solidFill>
                          <a:effectLst/>
                          <a:latin typeface="+mn-lt"/>
                        </a:rPr>
                        <a:t> (0%)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9C0006"/>
                          </a:solidFill>
                          <a:effectLst/>
                          <a:latin typeface="+mn-lt"/>
                        </a:rPr>
                        <a:t>1116 (45%)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-1116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ru-RU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45%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10158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Итого: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-1199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-93%</a:t>
                      </a:r>
                      <a:r>
                        <a:rPr lang="ru-RU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pSp>
        <p:nvGrpSpPr>
          <p:cNvPr id="10" name="Группа 9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13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5332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и вы знаете, как составлять профиль!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821280"/>
            <a:ext cx="4457700" cy="2966879"/>
          </a:xfrm>
        </p:spPr>
      </p:pic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5113338" y="1821279"/>
            <a:ext cx="4459287" cy="2966880"/>
          </a:xfrm>
          <a:noFill/>
          <a:ln>
            <a:noFill/>
          </a:ln>
        </p:spPr>
        <p:txBody>
          <a:bodyPr anchor="ctr"/>
          <a:lstStyle/>
          <a:p>
            <a:pPr marL="0" indent="0"/>
            <a:r>
              <a:rPr lang="ru-RU" sz="3200" b="1" dirty="0"/>
              <a:t>Спасибо за внимание</a:t>
            </a:r>
          </a:p>
          <a:p>
            <a:pPr marL="0" indent="0"/>
            <a:r>
              <a:rPr lang="ru-RU" dirty="0" smtClean="0"/>
              <a:t>Виктор Ганелес</a:t>
            </a:r>
            <a:endParaRPr lang="en-US" dirty="0" smtClean="0"/>
          </a:p>
          <a:p>
            <a:pPr marL="0" indent="0"/>
            <a:r>
              <a:rPr lang="en-US" dirty="0" smtClean="0"/>
              <a:t>Email: </a:t>
            </a:r>
            <a:r>
              <a:rPr lang="en-US" dirty="0" smtClean="0">
                <a:solidFill>
                  <a:srgbClr val="0070C0"/>
                </a:solidFill>
              </a:rPr>
              <a:t>V.Ganeles@pflb.ru</a:t>
            </a:r>
          </a:p>
          <a:p>
            <a:pPr marL="0" indent="0"/>
            <a:r>
              <a:rPr lang="en-US" dirty="0" smtClean="0"/>
              <a:t>Skype: </a:t>
            </a:r>
            <a:r>
              <a:rPr lang="en-US" dirty="0" err="1" smtClean="0"/>
              <a:t>Viktor.Tomilin</a:t>
            </a:r>
            <a:endParaRPr lang="ru-RU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 bwMode="auto">
          <a:xfrm>
            <a:off x="647824" y="4930383"/>
            <a:ext cx="8208912" cy="194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8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8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18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18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18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18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ru-RU" sz="2400" kern="0" dirty="0" smtClean="0"/>
              <a:t>Выражаю благодарность учителям:</a:t>
            </a:r>
          </a:p>
          <a:p>
            <a:pPr marL="0" indent="0"/>
            <a:r>
              <a:rPr lang="ru-RU" sz="2400" b="1" kern="0" dirty="0" smtClean="0"/>
              <a:t>Макаров Александр </a:t>
            </a:r>
            <a:r>
              <a:rPr lang="ru-RU" sz="2400" kern="0" dirty="0" smtClean="0"/>
              <a:t>(</a:t>
            </a:r>
            <a:r>
              <a:rPr lang="ru-RU" sz="2400" kern="0" dirty="0" err="1" smtClean="0"/>
              <a:t>Перфоманс</a:t>
            </a:r>
            <a:r>
              <a:rPr lang="ru-RU" sz="2400" kern="0" dirty="0" smtClean="0"/>
              <a:t> </a:t>
            </a:r>
            <a:r>
              <a:rPr lang="ru-RU" sz="2400" kern="0" dirty="0" err="1" smtClean="0"/>
              <a:t>Лаб</a:t>
            </a:r>
            <a:r>
              <a:rPr lang="ru-RU" sz="2400" kern="0" dirty="0" smtClean="0"/>
              <a:t>)</a:t>
            </a:r>
          </a:p>
          <a:p>
            <a:pPr marL="0" indent="0"/>
            <a:r>
              <a:rPr lang="ru-RU" sz="2400" b="1" kern="0" dirty="0" smtClean="0"/>
              <a:t>Рябцев Владимир</a:t>
            </a:r>
            <a:r>
              <a:rPr lang="ru-RU" sz="2400" b="1" kern="0" dirty="0"/>
              <a:t> </a:t>
            </a:r>
            <a:r>
              <a:rPr lang="ru-RU" sz="2400" kern="0" dirty="0" smtClean="0"/>
              <a:t>(</a:t>
            </a:r>
            <a:r>
              <a:rPr lang="ru-RU" sz="2400" kern="0" dirty="0" err="1" smtClean="0"/>
              <a:t>Перфоманс</a:t>
            </a:r>
            <a:r>
              <a:rPr lang="ru-RU" sz="2400" kern="0" dirty="0" smtClean="0"/>
              <a:t> </a:t>
            </a:r>
            <a:r>
              <a:rPr lang="ru-RU" sz="2400" kern="0" dirty="0" err="1"/>
              <a:t>Лаб</a:t>
            </a:r>
            <a:r>
              <a:rPr lang="ru-RU" sz="2400" kern="0" dirty="0"/>
              <a:t>)</a:t>
            </a:r>
          </a:p>
          <a:p>
            <a:pPr marL="0" indent="0"/>
            <a:r>
              <a:rPr lang="ru-RU" sz="2400" b="1" kern="0" dirty="0" err="1" smtClean="0"/>
              <a:t>Антохов</a:t>
            </a:r>
            <a:r>
              <a:rPr lang="ru-RU" sz="2400" b="1" kern="0" dirty="0" smtClean="0"/>
              <a:t> Денис </a:t>
            </a:r>
            <a:r>
              <a:rPr lang="ru-RU" sz="2400" kern="0" dirty="0" smtClean="0"/>
              <a:t>(ВТБ24)</a:t>
            </a:r>
            <a:endParaRPr lang="ru-RU" sz="2400" kern="0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14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06125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Типичная ошибка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Выбирается день с наибольшей нагрузкой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Выбирается час с наибольшей нагрузкой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По этому </a:t>
            </a:r>
            <a:r>
              <a:rPr lang="ru-RU" smtClean="0"/>
              <a:t>часу строится </a:t>
            </a:r>
            <a:r>
              <a:rPr lang="ru-RU" dirty="0" smtClean="0"/>
              <a:t>профиль НТ</a:t>
            </a:r>
          </a:p>
          <a:p>
            <a:endParaRPr lang="ru-RU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44463" y="3952385"/>
            <a:ext cx="3850927" cy="2978408"/>
            <a:chOff x="144463" y="3952385"/>
            <a:chExt cx="3997433" cy="2978408"/>
          </a:xfrm>
        </p:grpSpPr>
        <p:graphicFrame>
          <p:nvGraphicFramePr>
            <p:cNvPr id="19" name="Диаграмма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46034461"/>
                </p:ext>
              </p:extLst>
            </p:nvPr>
          </p:nvGraphicFramePr>
          <p:xfrm>
            <a:off x="144463" y="3952385"/>
            <a:ext cx="3997433" cy="29784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20" name="Прямая со стрелкой 19"/>
            <p:cNvCxnSpPr/>
            <p:nvPr/>
          </p:nvCxnSpPr>
          <p:spPr>
            <a:xfrm>
              <a:off x="1583928" y="4073116"/>
              <a:ext cx="707366" cy="4485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Группа 20"/>
          <p:cNvGrpSpPr/>
          <p:nvPr/>
        </p:nvGrpSpPr>
        <p:grpSpPr>
          <a:xfrm>
            <a:off x="4147496" y="3851845"/>
            <a:ext cx="3658893" cy="2801218"/>
            <a:chOff x="4149803" y="3952385"/>
            <a:chExt cx="3920178" cy="2801218"/>
          </a:xfrm>
        </p:grpSpPr>
        <p:graphicFrame>
          <p:nvGraphicFramePr>
            <p:cNvPr id="22" name="Диаграмма 2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917396"/>
                </p:ext>
              </p:extLst>
            </p:nvPr>
          </p:nvGraphicFramePr>
          <p:xfrm>
            <a:off x="4149803" y="3952385"/>
            <a:ext cx="3920178" cy="28012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3" name="Прямая со стрелкой 22"/>
            <p:cNvCxnSpPr/>
            <p:nvPr/>
          </p:nvCxnSpPr>
          <p:spPr>
            <a:xfrm>
              <a:off x="5710563" y="4151883"/>
              <a:ext cx="707366" cy="4485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21582"/>
              </p:ext>
            </p:extLst>
          </p:nvPr>
        </p:nvGraphicFramePr>
        <p:xfrm>
          <a:off x="8136656" y="4297403"/>
          <a:ext cx="1435969" cy="2491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614"/>
                <a:gridCol w="599355"/>
              </a:tblGrid>
              <a:tr h="569381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 dirty="0" smtClean="0">
                          <a:effectLst/>
                        </a:rPr>
                        <a:t>Назв.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Оп/ч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84357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 dirty="0">
                          <a:effectLst/>
                        </a:rPr>
                        <a:t>Оп. 1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 dirty="0">
                          <a:effectLst/>
                        </a:rPr>
                        <a:t>721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57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 dirty="0">
                          <a:effectLst/>
                        </a:rPr>
                        <a:t>Оп. 2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 dirty="0">
                          <a:effectLst/>
                        </a:rPr>
                        <a:t>438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57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>
                          <a:effectLst/>
                        </a:rPr>
                        <a:t>Оп. 3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 dirty="0">
                          <a:effectLst/>
                        </a:rPr>
                        <a:t>325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57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>
                          <a:effectLst/>
                        </a:rPr>
                        <a:t>Оп. 4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 dirty="0">
                          <a:effectLst/>
                        </a:rPr>
                        <a:t>321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57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u="none" strike="noStrike">
                          <a:effectLst/>
                        </a:rPr>
                        <a:t>Оп. 5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 dirty="0">
                          <a:effectLst/>
                        </a:rPr>
                        <a:t>210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Стрелка вправо 27"/>
          <p:cNvSpPr/>
          <p:nvPr/>
        </p:nvSpPr>
        <p:spPr>
          <a:xfrm>
            <a:off x="3905060" y="5108690"/>
            <a:ext cx="416224" cy="64698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право 28"/>
          <p:cNvSpPr/>
          <p:nvPr/>
        </p:nvSpPr>
        <p:spPr>
          <a:xfrm>
            <a:off x="7632600" y="5108689"/>
            <a:ext cx="416224" cy="64698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0" y="7015581"/>
              <a:ext cx="10080625" cy="544093"/>
              <a:chOff x="0" y="7015581"/>
              <a:chExt cx="10080625" cy="544093"/>
            </a:xfrm>
          </p:grpSpPr>
          <p:sp>
            <p:nvSpPr>
              <p:cNvPr id="5122" name="AutoShape 1"/>
              <p:cNvSpPr>
                <a:spLocks noChangeArrowheads="1"/>
              </p:cNvSpPr>
              <p:nvPr/>
            </p:nvSpPr>
            <p:spPr bwMode="auto">
              <a:xfrm>
                <a:off x="0" y="7015581"/>
                <a:ext cx="10080625" cy="544093"/>
              </a:xfrm>
              <a:prstGeom prst="roundRect">
                <a:avLst>
                  <a:gd name="adj" fmla="val 241"/>
                </a:avLst>
              </a:prstGeom>
              <a:solidFill>
                <a:srgbClr val="333333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ru-RU" altLang="ru-RU"/>
              </a:p>
            </p:txBody>
          </p:sp>
          <p:sp>
            <p:nvSpPr>
              <p:cNvPr id="5123" name="Text Box 3"/>
              <p:cNvSpPr txBox="1">
                <a:spLocks noChangeArrowheads="1"/>
              </p:cNvSpPr>
              <p:nvPr/>
            </p:nvSpPr>
            <p:spPr bwMode="auto">
              <a:xfrm>
                <a:off x="2808064" y="7157805"/>
                <a:ext cx="6983636" cy="328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52056" rIns="90000" bIns="45000"/>
              <a:lstStyle>
                <a:lvl1pPr>
                  <a:lnSpc>
                    <a:spcPct val="93000"/>
                  </a:lnSpc>
                  <a:spcAft>
                    <a:spcPts val="1413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lnSpc>
                    <a:spcPct val="93000"/>
                  </a:lnSpc>
                  <a:spcAft>
                    <a:spcPts val="113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lnSpc>
                    <a:spcPct val="93000"/>
                  </a:lnSpc>
                  <a:spcAft>
                    <a:spcPts val="85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lnSpc>
                    <a:spcPct val="93000"/>
                  </a:lnSpc>
                  <a:spcAft>
                    <a:spcPts val="575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lnSpc>
                    <a:spcPct val="93000"/>
                  </a:lnSpc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 eaLnBrk="1">
                  <a:lnSpc>
                    <a:spcPct val="96000"/>
                  </a:lnSpc>
                  <a:spcAft>
                    <a:spcPct val="0"/>
                  </a:spcAft>
                </a:pPr>
                <a:r>
                  <a:rPr lang="ru-RU" altLang="ru-RU" sz="1400" dirty="0" smtClean="0">
                    <a:solidFill>
                      <a:srgbClr val="FFFFFF"/>
                    </a:solidFill>
                    <a:latin typeface="Open Sans" pitchFamily="32" charset="0"/>
                  </a:rPr>
                  <a:t>Правильный подход к составлению профиля НТ (исправление типичных ошибок)</a:t>
                </a:r>
              </a:p>
            </p:txBody>
          </p:sp>
        </p:grpSp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Минусы такого подхода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Профиль может быть построен по дню-исключению (например, сбойному) =</a:t>
            </a:r>
            <a:r>
              <a:rPr lang="en-US" dirty="0" smtClean="0"/>
              <a:t>&gt; </a:t>
            </a:r>
            <a:r>
              <a:rPr lang="ru-RU" dirty="0" smtClean="0"/>
              <a:t>интенсивность прочих операций будет вытеснена и уменьшена.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Операции, выполняющиеся не каждый день (или час), могут не попасть в профиль</a:t>
            </a:r>
          </a:p>
          <a:p>
            <a:pPr marL="0" indent="0"/>
            <a:r>
              <a:rPr lang="ru-RU" dirty="0" smtClean="0"/>
              <a:t>При этом НТ обычно преследует цели выяснить максимальный уровень производительности для </a:t>
            </a:r>
            <a:r>
              <a:rPr lang="ru-RU" b="1" dirty="0" smtClean="0"/>
              <a:t>типичного</a:t>
            </a:r>
            <a:r>
              <a:rPr lang="ru-RU" dirty="0" smtClean="0"/>
              <a:t> дня.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368425" y="7157805"/>
            <a:ext cx="842327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6000"/>
              </a:lnSpc>
              <a:spcAft>
                <a:spcPct val="0"/>
              </a:spcAft>
            </a:pPr>
            <a:r>
              <a:rPr lang="ru-RU" altLang="ru-RU" sz="1400" dirty="0" smtClean="0">
                <a:solidFill>
                  <a:srgbClr val="FFFFFF"/>
                </a:solidFill>
                <a:latin typeface="Open Sans" pitchFamily="32" charset="0"/>
              </a:rPr>
              <a:t>Правильный подход к составлению профиля НТ (исправление типичных ошибок)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15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4054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1" y="1763554"/>
            <a:ext cx="9067314" cy="49928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368425" y="7157805"/>
            <a:ext cx="842327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6000"/>
              </a:lnSpc>
              <a:spcAft>
                <a:spcPct val="0"/>
              </a:spcAft>
            </a:pPr>
            <a:r>
              <a:rPr lang="ru-RU" altLang="ru-RU" sz="1400" dirty="0" smtClean="0">
                <a:solidFill>
                  <a:srgbClr val="FFFFFF"/>
                </a:solidFill>
                <a:latin typeface="Open Sans" pitchFamily="32" charset="0"/>
              </a:rPr>
              <a:t>Правильный подход к составлению профиля НТ (исправление типичных ошибок)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10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5092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368425" y="7157805"/>
            <a:ext cx="842327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6000"/>
              </a:lnSpc>
              <a:spcAft>
                <a:spcPct val="0"/>
              </a:spcAft>
            </a:pPr>
            <a:r>
              <a:rPr lang="ru-RU" altLang="ru-RU" sz="1400" dirty="0" smtClean="0">
                <a:solidFill>
                  <a:srgbClr val="FFFFFF"/>
                </a:solidFill>
                <a:latin typeface="Open Sans" pitchFamily="32" charset="0"/>
              </a:rPr>
              <a:t>Правильный подход к составлению профиля НТ (исправление типичных ошибок)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7146" t="22851" r="8537" b="10500"/>
          <a:stretch/>
        </p:blipFill>
        <p:spPr>
          <a:xfrm>
            <a:off x="503239" y="1638724"/>
            <a:ext cx="8876748" cy="526586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 bwMode="auto">
          <a:xfrm>
            <a:off x="503238" y="5580037"/>
            <a:ext cx="8876749" cy="576064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11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10262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Правильный подход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03238" y="1768475"/>
            <a:ext cx="9069387" cy="510770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Выбор периода сбора статистики в зависимости от целей НТ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Анализ и отсеивание неподходящих дней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Выбор пик-часа и покрываемого им диапазона времени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Выбор операций для включения в профиль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Определение интенсивности операций профиля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Сравнение профиля с предыдущим (при актуализации профиля)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368425" y="7157805"/>
            <a:ext cx="842327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6000"/>
              </a:lnSpc>
              <a:spcAft>
                <a:spcPct val="0"/>
              </a:spcAft>
            </a:pPr>
            <a:r>
              <a:rPr lang="ru-RU" altLang="ru-RU" sz="1400" dirty="0" smtClean="0">
                <a:solidFill>
                  <a:srgbClr val="FFFFFF"/>
                </a:solidFill>
                <a:latin typeface="Open Sans" pitchFamily="32" charset="0"/>
              </a:rPr>
              <a:t>Правильный подход к составлению профиля НТ (исправление типичных ошибок)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12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8978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ru-RU" dirty="0" smtClean="0"/>
              <a:t>Выбор периода статистики </a:t>
            </a:r>
            <a:r>
              <a:rPr lang="en-US" dirty="0" smtClean="0"/>
              <a:t>(</a:t>
            </a:r>
            <a:r>
              <a:rPr lang="ru-RU" dirty="0" smtClean="0"/>
              <a:t>в зависимости от целей НТ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Встречаются более и менее нагруженные периоды</a:t>
            </a:r>
          </a:p>
          <a:p>
            <a:pPr marL="457200" lvl="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День и ночь</a:t>
            </a:r>
          </a:p>
          <a:p>
            <a:pPr marL="457200" lvl="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Будние и выходные дни</a:t>
            </a:r>
          </a:p>
          <a:p>
            <a:pPr marL="457200" lvl="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Дни недели </a:t>
            </a:r>
          </a:p>
          <a:p>
            <a:pPr marL="457200" lvl="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Числам месяца или порядковые дни недели</a:t>
            </a:r>
          </a:p>
          <a:p>
            <a:pPr marL="457200" lvl="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/>
              <a:t>Сезоны года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Анализируемая статистика должна содержать достаточное количество нагруженных периодов для выделения </a:t>
            </a:r>
            <a:r>
              <a:rPr lang="ru-RU" sz="2800" b="1" dirty="0" smtClean="0"/>
              <a:t>типичной</a:t>
            </a:r>
            <a:r>
              <a:rPr lang="ru-RU" sz="2800" dirty="0" smtClean="0"/>
              <a:t> пиковой нагрузки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368425" y="7157805"/>
            <a:ext cx="842327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6000"/>
              </a:lnSpc>
              <a:spcAft>
                <a:spcPct val="0"/>
              </a:spcAft>
            </a:pPr>
            <a:r>
              <a:rPr lang="ru-RU" altLang="ru-RU" sz="1400" dirty="0" smtClean="0">
                <a:solidFill>
                  <a:srgbClr val="FFFFFF"/>
                </a:solidFill>
                <a:latin typeface="Open Sans" pitchFamily="32" charset="0"/>
              </a:rPr>
              <a:t>Правильный подход к составлению профиля НТ (исправление типичных ошибок)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13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3817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ru-RU" dirty="0" smtClean="0"/>
              <a:t>Анализ статистики и отсеивание нетипичных дней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Необходимо проанализировать все дни статистики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368425" y="7157805"/>
            <a:ext cx="842327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2056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6000"/>
              </a:lnSpc>
              <a:spcAft>
                <a:spcPct val="0"/>
              </a:spcAft>
            </a:pPr>
            <a:r>
              <a:rPr lang="ru-RU" altLang="ru-RU" sz="1400" dirty="0" smtClean="0">
                <a:solidFill>
                  <a:srgbClr val="FFFFFF"/>
                </a:solidFill>
                <a:latin typeface="Open Sans" pitchFamily="32" charset="0"/>
              </a:rPr>
              <a:t>Правильный подход к составлению профиля НТ (исправление типичных ошибок)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06" y="3059756"/>
            <a:ext cx="8858250" cy="3838867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0" y="7015581"/>
            <a:ext cx="10080625" cy="544093"/>
            <a:chOff x="0" y="7015581"/>
            <a:chExt cx="10080625" cy="544093"/>
          </a:xfrm>
        </p:grpSpPr>
        <p:sp>
          <p:nvSpPr>
            <p:cNvPr id="15" name="AutoShape 1"/>
            <p:cNvSpPr>
              <a:spLocks noChangeArrowheads="1"/>
            </p:cNvSpPr>
            <p:nvPr/>
          </p:nvSpPr>
          <p:spPr bwMode="auto">
            <a:xfrm>
              <a:off x="0" y="7015581"/>
              <a:ext cx="10080625" cy="544093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2808064" y="7157805"/>
              <a:ext cx="6983636" cy="328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52056" rIns="90000" bIns="45000"/>
            <a:lstStyle>
              <a:lvl1pPr>
                <a:lnSpc>
                  <a:spcPct val="93000"/>
                </a:lnSpc>
                <a:spcAft>
                  <a:spcPts val="14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lnSpc>
                  <a:spcPct val="96000"/>
                </a:lnSpc>
                <a:spcAft>
                  <a:spcPct val="0"/>
                </a:spcAft>
              </a:pPr>
              <a:r>
                <a:rPr lang="ru-RU" altLang="ru-RU" sz="1400" dirty="0" smtClean="0">
                  <a:solidFill>
                    <a:srgbClr val="FFFFFF"/>
                  </a:solidFill>
                  <a:latin typeface="Open Sans" pitchFamily="32" charset="0"/>
                </a:rPr>
                <a:t>Правильный подход к составлению профиля НТ (исправление типичных ошибок)</a:t>
              </a:r>
            </a:p>
          </p:txBody>
        </p:sp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61" y="7049847"/>
              <a:ext cx="2520279" cy="474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967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11317</TotalTime>
  <Words>3635</Words>
  <Application>Microsoft Office PowerPoint</Application>
  <PresentationFormat>Произвольный</PresentationFormat>
  <Paragraphs>697</Paragraphs>
  <Slides>28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8" baseType="lpstr">
      <vt:lpstr>Arial Unicode MS</vt:lpstr>
      <vt:lpstr>Microsoft YaHei</vt:lpstr>
      <vt:lpstr>Arial</vt:lpstr>
      <vt:lpstr>Calibri</vt:lpstr>
      <vt:lpstr>Calibri Light</vt:lpstr>
      <vt:lpstr>Open Sans</vt:lpstr>
      <vt:lpstr>Segoe UI Semibold</vt:lpstr>
      <vt:lpstr>Times New Roman</vt:lpstr>
      <vt:lpstr>Тема Office</vt:lpstr>
      <vt:lpstr>1_Тема Office</vt:lpstr>
      <vt:lpstr>Правильный подход к составлению профиля НТ  исправление типичных ошибок</vt:lpstr>
      <vt:lpstr>План доклада</vt:lpstr>
      <vt:lpstr>Типичная ошибка</vt:lpstr>
      <vt:lpstr>Минусы такого подхода</vt:lpstr>
      <vt:lpstr>Пример</vt:lpstr>
      <vt:lpstr>Пример</vt:lpstr>
      <vt:lpstr>Правильный подход</vt:lpstr>
      <vt:lpstr>1. Выбор периода статистики (в зависимости от целей НТ)</vt:lpstr>
      <vt:lpstr>2. Анализ статистики и отсеивание нетипичных дней</vt:lpstr>
      <vt:lpstr>2. Анализ статистики и отсеивание нетипичных дней</vt:lpstr>
      <vt:lpstr>2. Анализ статистики и отсеивание нетипичных дней</vt:lpstr>
      <vt:lpstr>2. Анализ статистики и отсеивание нетипичных дней</vt:lpstr>
      <vt:lpstr>Пример</vt:lpstr>
      <vt:lpstr>Пример</vt:lpstr>
      <vt:lpstr>Пример</vt:lpstr>
      <vt:lpstr>3. Выбор пик-часа и покрываемого им диапазона</vt:lpstr>
      <vt:lpstr>3. Выбор пик-часа и покрываемого им диапазона</vt:lpstr>
      <vt:lpstr>3. Выбор пик-часа и покрываемого им диапазона</vt:lpstr>
      <vt:lpstr>4. Выбор операций для включения в профиль</vt:lpstr>
      <vt:lpstr>4. Выбор операций для включения в профиль</vt:lpstr>
      <vt:lpstr>4. Выбор операций для включения в профиль</vt:lpstr>
      <vt:lpstr>4. Выбор операций для включения в профиль</vt:lpstr>
      <vt:lpstr>4. Выбор операций для включения в профиль</vt:lpstr>
      <vt:lpstr>5. Определение интенсивности операций профиля</vt:lpstr>
      <vt:lpstr>5. Определение интенсивности операций профиля</vt:lpstr>
      <vt:lpstr>6. Сравнение профиля с предыдущим (при актуализации)</vt:lpstr>
      <vt:lpstr>Пример: Сравнение профиля с ошибочным (по пик-дню)</vt:lpstr>
      <vt:lpstr>Теперь и вы знаете, как составлять профиль!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Ganeles</dc:creator>
  <cp:lastModifiedBy>Victor Ganeles</cp:lastModifiedBy>
  <cp:revision>90</cp:revision>
  <cp:lastPrinted>1601-01-01T00:00:00Z</cp:lastPrinted>
  <dcterms:created xsi:type="dcterms:W3CDTF">2015-01-21T10:52:29Z</dcterms:created>
  <dcterms:modified xsi:type="dcterms:W3CDTF">2017-11-08T17:27:25Z</dcterms:modified>
</cp:coreProperties>
</file>