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302" r:id="rId8"/>
    <p:sldId id="263" r:id="rId9"/>
    <p:sldId id="312" r:id="rId10"/>
    <p:sldId id="264" r:id="rId11"/>
    <p:sldId id="265" r:id="rId12"/>
    <p:sldId id="303" r:id="rId13"/>
    <p:sldId id="304" r:id="rId14"/>
    <p:sldId id="305" r:id="rId15"/>
    <p:sldId id="266" r:id="rId16"/>
    <p:sldId id="306" r:id="rId17"/>
    <p:sldId id="307"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3" autoAdjust="0"/>
    <p:restoredTop sz="94660"/>
  </p:normalViewPr>
  <p:slideViewPr>
    <p:cSldViewPr snapToGrid="0">
      <p:cViewPr varScale="1">
        <p:scale>
          <a:sx n="82" d="100"/>
          <a:sy n="82" d="100"/>
        </p:scale>
        <p:origin x="11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249228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5843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499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2661589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992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2804013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2047476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288230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4827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E58BB-3B9A-4810-8862-1B2699BFBF0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382355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EE58BB-3B9A-4810-8862-1B2699BFBF01}"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345044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EE58BB-3B9A-4810-8862-1B2699BFBF01}"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102931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E58BB-3B9A-4810-8862-1B2699BFBF01}"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323816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E58BB-3B9A-4810-8862-1B2699BFBF01}"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173427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E58BB-3B9A-4810-8862-1B2699BFBF01}"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402746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E58BB-3B9A-4810-8862-1B2699BFBF01}"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65E4C-17AE-4092-8BE3-84F73EE8DD7F}" type="slidenum">
              <a:rPr lang="en-US" smtClean="0"/>
              <a:t>‹#›</a:t>
            </a:fld>
            <a:endParaRPr lang="en-US"/>
          </a:p>
        </p:txBody>
      </p:sp>
    </p:spTree>
    <p:extLst>
      <p:ext uri="{BB962C8B-B14F-4D97-AF65-F5344CB8AC3E}">
        <p14:creationId xmlns:p14="http://schemas.microsoft.com/office/powerpoint/2010/main" val="9406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EE58BB-3B9A-4810-8862-1B2699BFBF01}" type="datetimeFigureOut">
              <a:rPr lang="en-US" smtClean="0"/>
              <a:t>4/17/2017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865E4C-17AE-4092-8BE3-84F73EE8DD7F}" type="slidenum">
              <a:rPr lang="en-US" smtClean="0"/>
              <a:t>‹#›</a:t>
            </a:fld>
            <a:endParaRPr lang="en-US"/>
          </a:p>
        </p:txBody>
      </p:sp>
    </p:spTree>
    <p:extLst>
      <p:ext uri="{BB962C8B-B14F-4D97-AF65-F5344CB8AC3E}">
        <p14:creationId xmlns:p14="http://schemas.microsoft.com/office/powerpoint/2010/main" val="3032997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Text_categorization" TargetMode="External"/><Relationship Id="rId13" Type="http://schemas.openxmlformats.org/officeDocument/2006/relationships/hyperlink" Target="https://en.wikipedia.org/wiki/Medical_diagnosis" TargetMode="External"/><Relationship Id="rId3" Type="http://schemas.openxmlformats.org/officeDocument/2006/relationships/hyperlink" Target="https://en.wikipedia.org/wiki/Probabilistic_classifier" TargetMode="External"/><Relationship Id="rId7" Type="http://schemas.openxmlformats.org/officeDocument/2006/relationships/hyperlink" Target="https://en.wikipedia.org/wiki/Naive_Bayes_classifier#cite_note-aima-1" TargetMode="External"/><Relationship Id="rId12" Type="http://schemas.openxmlformats.org/officeDocument/2006/relationships/hyperlink" Target="https://en.wikipedia.org/wiki/Naive_Bayes_classifier#cite_note-rennie-2"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7.xml"/><Relationship Id="rId6" Type="http://schemas.openxmlformats.org/officeDocument/2006/relationships/hyperlink" Target="https://en.wikipedia.org/wiki/Information_retrieval" TargetMode="External"/><Relationship Id="rId11" Type="http://schemas.openxmlformats.org/officeDocument/2006/relationships/hyperlink" Target="https://en.wikipedia.org/wiki/Support_vector_machine" TargetMode="External"/><Relationship Id="rId5" Type="http://schemas.openxmlformats.org/officeDocument/2006/relationships/hyperlink" Target="https://en.wikipedia.org/wiki/Statistical_independence" TargetMode="External"/><Relationship Id="rId10" Type="http://schemas.openxmlformats.org/officeDocument/2006/relationships/hyperlink" Target="https://en.wikipedia.org/wiki/Bag_of_words" TargetMode="External"/><Relationship Id="rId4" Type="http://schemas.openxmlformats.org/officeDocument/2006/relationships/hyperlink" Target="https://en.wikipedia.org/wiki/Bayes'_theorem" TargetMode="External"/><Relationship Id="rId9" Type="http://schemas.openxmlformats.org/officeDocument/2006/relationships/hyperlink" Target="https://en.wikipedia.org/wiki/Spam_filte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Bayes'_theorem#cite_note-2" TargetMode="External"/><Relationship Id="rId1" Type="http://schemas.openxmlformats.org/officeDocument/2006/relationships/slideLayout" Target="../slideLayouts/slideLayout7.xml"/><Relationship Id="rId6" Type="http://schemas.openxmlformats.org/officeDocument/2006/relationships/hyperlink" Target="https://en.wikipedia.org/wiki/Conditional_probability" TargetMode="External"/><Relationship Id="rId5" Type="http://schemas.openxmlformats.org/officeDocument/2006/relationships/hyperlink" Target="https://en.wikipedia.org/wiki/Marginal_probability" TargetMode="External"/><Relationship Id="rId4" Type="http://schemas.openxmlformats.org/officeDocument/2006/relationships/hyperlink" Target="https://en.wikipedia.org/wiki/Event_(probability_theory)"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Maximum_a_posteriori" TargetMode="External"/><Relationship Id="rId3" Type="http://schemas.openxmlformats.org/officeDocument/2006/relationships/image" Target="../media/image12.png"/><Relationship Id="rId7" Type="http://schemas.openxmlformats.org/officeDocument/2006/relationships/hyperlink" Target="https://en.wikipedia.org/wiki/Decision_rule"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en.wikipedia.org/wiki/Statistical_classification" TargetMode="External"/><Relationship Id="rId5" Type="http://schemas.openxmlformats.org/officeDocument/2006/relationships/hyperlink" Target="https://en.wikipedia.org/wiki/Probability_model" TargetMode="External"/><Relationship Id="rId4" Type="http://schemas.openxmlformats.org/officeDocument/2006/relationships/hyperlink" Target="https://en.wikipedia.org/w/index.php?title=Naive_Bayes_classifier&amp;action=edit&amp;section=3" TargetMode="External"/><Relationship Id="rId9" Type="http://schemas.openxmlformats.org/officeDocument/2006/relationships/hyperlink" Target="https://en.wikipedia.org/wiki/Bayes_classifie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Character_(computing)" TargetMode="External"/><Relationship Id="rId3" Type="http://schemas.openxmlformats.org/officeDocument/2006/relationships/hyperlink" Target="https://en.wikipedia.org/wiki/Protein_sequencing" TargetMode="External"/><Relationship Id="rId7" Type="http://schemas.openxmlformats.org/officeDocument/2006/relationships/hyperlink" Target="https://en.wikipedia.org/wiki/Computational_linguistics" TargetMode="External"/><Relationship Id="rId2" Type="http://schemas.openxmlformats.org/officeDocument/2006/relationships/hyperlink" Target="https://en.wikipedia.org/wiki/Markov_model" TargetMode="External"/><Relationship Id="rId1" Type="http://schemas.openxmlformats.org/officeDocument/2006/relationships/slideLayout" Target="../slideLayouts/slideLayout2.xml"/><Relationship Id="rId6" Type="http://schemas.openxmlformats.org/officeDocument/2006/relationships/hyperlink" Target="https://en.wikipedia.org/wiki/Base_pair" TargetMode="External"/><Relationship Id="rId5" Type="http://schemas.openxmlformats.org/officeDocument/2006/relationships/hyperlink" Target="https://en.wikipedia.org/wiki/DNA_sequencing" TargetMode="External"/><Relationship Id="rId4" Type="http://schemas.openxmlformats.org/officeDocument/2006/relationships/hyperlink" Target="https://en.wikipedia.org/wiki/Amino_acid" TargetMode="External"/><Relationship Id="rId9" Type="http://schemas.openxmlformats.org/officeDocument/2006/relationships/hyperlink" Target="https://en.wikipedia.org/wiki/Word"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gle.com/search?q=define+corp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950678" y="2302485"/>
            <a:ext cx="6193081" cy="3008069"/>
          </a:xfrm>
          <a:prstGeom prst="rect">
            <a:avLst/>
          </a:prstGeom>
        </p:spPr>
      </p:pic>
    </p:spTree>
    <p:extLst>
      <p:ext uri="{BB962C8B-B14F-4D97-AF65-F5344CB8AC3E}">
        <p14:creationId xmlns:p14="http://schemas.microsoft.com/office/powerpoint/2010/main" val="308190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33093" y="1064654"/>
            <a:ext cx="6259132" cy="4208227"/>
          </a:xfrm>
          <a:prstGeom prst="rect">
            <a:avLst/>
          </a:prstGeom>
        </p:spPr>
      </p:pic>
    </p:spTree>
    <p:extLst>
      <p:ext uri="{BB962C8B-B14F-4D97-AF65-F5344CB8AC3E}">
        <p14:creationId xmlns:p14="http://schemas.microsoft.com/office/powerpoint/2010/main" val="396362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352283" y="1081824"/>
            <a:ext cx="6443930" cy="4610637"/>
          </a:xfrm>
          <a:prstGeom prst="rect">
            <a:avLst/>
          </a:prstGeom>
        </p:spPr>
      </p:pic>
    </p:spTree>
    <p:extLst>
      <p:ext uri="{BB962C8B-B14F-4D97-AF65-F5344CB8AC3E}">
        <p14:creationId xmlns:p14="http://schemas.microsoft.com/office/powerpoint/2010/main" val="290320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584" y="913953"/>
            <a:ext cx="8446416" cy="4434547"/>
          </a:xfrm>
          <a:prstGeom prst="rect">
            <a:avLst/>
          </a:prstGeom>
        </p:spPr>
        <p:txBody>
          <a:bodyPr wrap="square">
            <a:spAutoFit/>
          </a:bodyPr>
          <a:lstStyle/>
          <a:p>
            <a:pPr>
              <a:lnSpc>
                <a:spcPct val="115000"/>
              </a:lnSpc>
              <a:spcAft>
                <a:spcPts val="1000"/>
              </a:spcAft>
            </a:pPr>
            <a:r>
              <a:rPr lang="en-US" sz="3600" b="1" kern="1800" dirty="0">
                <a:latin typeface="Times New Roman" panose="02020603050405020304" pitchFamily="18" charset="0"/>
                <a:ea typeface="Times New Roman" panose="02020603050405020304" pitchFamily="18" charset="0"/>
                <a:cs typeface="Times New Roman" panose="02020603050405020304" pitchFamily="18" charset="0"/>
              </a:rPr>
              <a:t>Naive Bayes classifier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tooltip="Machine learning"/>
              </a:rPr>
              <a:t>machine learning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naive Bayes classifiers</a:t>
            </a:r>
            <a:r>
              <a:rPr lang="en-US" dirty="0">
                <a:latin typeface="Times New Roman" panose="02020603050405020304" pitchFamily="18" charset="0"/>
                <a:ea typeface="Times New Roman" panose="02020603050405020304" pitchFamily="18" charset="0"/>
                <a:cs typeface="Times New Roman" panose="02020603050405020304" pitchFamily="18" charset="0"/>
              </a:rPr>
              <a:t> are a family of simple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Probabilistic classifier"/>
              </a:rPr>
              <a:t>probabilistic classifiers</a:t>
            </a:r>
            <a:r>
              <a:rPr lang="en-US" dirty="0">
                <a:latin typeface="Times New Roman" panose="02020603050405020304" pitchFamily="18" charset="0"/>
                <a:ea typeface="Times New Roman" panose="02020603050405020304" pitchFamily="18" charset="0"/>
                <a:cs typeface="Times New Roman" panose="02020603050405020304" pitchFamily="18" charset="0"/>
              </a:rPr>
              <a:t> based on applying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Bayes' theorem"/>
              </a:rPr>
              <a:t>Bayes' theorem</a:t>
            </a:r>
            <a:r>
              <a:rPr lang="en-US" dirty="0">
                <a:latin typeface="Times New Roman" panose="02020603050405020304" pitchFamily="18" charset="0"/>
                <a:ea typeface="Times New Roman" panose="02020603050405020304" pitchFamily="18" charset="0"/>
                <a:cs typeface="Times New Roman" panose="02020603050405020304" pitchFamily="18" charset="0"/>
              </a:rPr>
              <a:t> with strong (naive)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tooltip="Statistical independence"/>
              </a:rPr>
              <a:t>independence</a:t>
            </a:r>
            <a:r>
              <a:rPr lang="en-US" dirty="0">
                <a:latin typeface="Times New Roman" panose="02020603050405020304" pitchFamily="18" charset="0"/>
                <a:ea typeface="Times New Roman" panose="02020603050405020304" pitchFamily="18" charset="0"/>
                <a:cs typeface="Times New Roman" panose="02020603050405020304" pitchFamily="18" charset="0"/>
              </a:rPr>
              <a:t> assumptions between the features.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Naive Bayes has been studied extensively since the 1950s. It was introduced under a different name into the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tooltip="Information retrieval"/>
              </a:rPr>
              <a:t>text retrieval</a:t>
            </a:r>
            <a:r>
              <a:rPr lang="en-US" dirty="0">
                <a:latin typeface="Times New Roman" panose="02020603050405020304" pitchFamily="18" charset="0"/>
                <a:ea typeface="Times New Roman" panose="02020603050405020304" pitchFamily="18" charset="0"/>
              </a:rPr>
              <a:t> community in the early 1960s,</a:t>
            </a:r>
            <a:r>
              <a:rPr lang="en-US" sz="12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[1]</a:t>
            </a:r>
            <a:r>
              <a:rPr lang="en-US" sz="1200" baseline="30000" dirty="0">
                <a:latin typeface="Times New Roman" panose="02020603050405020304" pitchFamily="18" charset="0"/>
                <a:ea typeface="Times New Roman" panose="02020603050405020304" pitchFamily="18" charset="0"/>
              </a:rPr>
              <a:t>:488</a:t>
            </a:r>
            <a:r>
              <a:rPr lang="en-US" dirty="0">
                <a:latin typeface="Times New Roman" panose="02020603050405020304" pitchFamily="18" charset="0"/>
                <a:ea typeface="Times New Roman" panose="02020603050405020304" pitchFamily="18" charset="0"/>
              </a:rPr>
              <a:t> and remains a popular (baseline) method for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tooltip="Text categorization"/>
              </a:rPr>
              <a:t>text categorization</a:t>
            </a:r>
            <a:r>
              <a:rPr lang="en-US" dirty="0">
                <a:latin typeface="Times New Roman" panose="02020603050405020304" pitchFamily="18" charset="0"/>
                <a:ea typeface="Times New Roman" panose="02020603050405020304" pitchFamily="18" charset="0"/>
              </a:rPr>
              <a:t>, the problem of judging documents as belonging to one category or the other (such as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tooltip="Spam filtering"/>
              </a:rPr>
              <a:t>spam or legitimate</a:t>
            </a:r>
            <a:r>
              <a:rPr lang="en-US" dirty="0">
                <a:latin typeface="Times New Roman" panose="02020603050405020304" pitchFamily="18" charset="0"/>
                <a:ea typeface="Times New Roman" panose="02020603050405020304" pitchFamily="18" charset="0"/>
              </a:rPr>
              <a:t>, sports or politics, etc.) with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0" tooltip="Bag of words"/>
              </a:rPr>
              <a:t>word frequencies</a:t>
            </a:r>
            <a:r>
              <a:rPr lang="en-US" dirty="0">
                <a:latin typeface="Times New Roman" panose="02020603050405020304" pitchFamily="18" charset="0"/>
                <a:ea typeface="Times New Roman" panose="02020603050405020304" pitchFamily="18" charset="0"/>
              </a:rPr>
              <a:t> as the features. With appropriate preprocessing, it is competitive in this domain with more advanced methods including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1" tooltip="Support vector machine"/>
              </a:rPr>
              <a:t>support vector machines</a:t>
            </a:r>
            <a:r>
              <a:rPr lang="en-US" dirty="0">
                <a:latin typeface="Times New Roman" panose="02020603050405020304" pitchFamily="18" charset="0"/>
                <a:ea typeface="Times New Roman" panose="02020603050405020304" pitchFamily="18" charset="0"/>
              </a:rPr>
              <a:t>.</a:t>
            </a:r>
            <a:r>
              <a:rPr lang="en-US" sz="1200"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2"/>
              </a:rPr>
              <a:t>[2]</a:t>
            </a:r>
            <a:r>
              <a:rPr lang="en-US" dirty="0">
                <a:latin typeface="Times New Roman" panose="02020603050405020304" pitchFamily="18" charset="0"/>
                <a:ea typeface="Times New Roman" panose="02020603050405020304" pitchFamily="18" charset="0"/>
              </a:rPr>
              <a:t> It also finds application in automatic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3" tooltip="Medical diagnosis"/>
              </a:rPr>
              <a:t>medical </a:t>
            </a:r>
            <a:r>
              <a:rPr lang="en-US"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3" tooltip="Medical diagnosis"/>
              </a:rPr>
              <a:t>diagnosis</a:t>
            </a:r>
            <a:endParaRPr lang="en-US"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73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612742" y="-1771947"/>
            <a:ext cx="5385062"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Bayes' theorem is stated mathematically as the following equation</a:t>
            </a:r>
            <a:r>
              <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900" b="0" i="0" u="none" strike="noStrike" cap="none" normalizeH="0" baseline="30000" dirty="0" smtClean="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[2]</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2" name="Picture 34" descr="P(A|B) = \frac{P(B | A) \, P(A)}{P(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04" y="2427089"/>
            <a:ext cx="20574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4572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892404" y="3254271"/>
            <a:ext cx="6096000" cy="2706895"/>
          </a:xfrm>
          <a:prstGeom prst="rect">
            <a:avLst/>
          </a:prstGeom>
        </p:spPr>
        <p:txBody>
          <a:bodyPr>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where </a:t>
            </a:r>
            <a:r>
              <a:rPr lang="en-US" i="1"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latin typeface="Times New Roman" panose="02020603050405020304" pitchFamily="18" charset="0"/>
                <a:ea typeface="Times New Roman" panose="02020603050405020304" pitchFamily="18" charset="0"/>
                <a:cs typeface="Times New Roman" panose="02020603050405020304" pitchFamily="18" charset="0"/>
              </a:rPr>
              <a:t> are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Event (probability theory)"/>
              </a:rPr>
              <a:t>events</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i="1" dirty="0">
                <a:latin typeface="Times New Roman" panose="02020603050405020304" pitchFamily="18" charset="0"/>
                <a:ea typeface="Times New Roman" panose="02020603050405020304" pitchFamily="18" charset="0"/>
                <a:cs typeface="Times New Roman" panose="02020603050405020304" pitchFamily="18" charset="0"/>
              </a:rPr>
              <a:t>P</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ea typeface="Times New Roman" panose="02020603050405020304" pitchFamily="18" charset="0"/>
                <a:cs typeface="Times New Roman" panose="02020603050405020304" pitchFamily="18" charset="0"/>
              </a:rPr>
              <a:t>P</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latin typeface="Times New Roman" panose="02020603050405020304" pitchFamily="18" charset="0"/>
                <a:ea typeface="Times New Roman" panose="02020603050405020304" pitchFamily="18" charset="0"/>
                <a:cs typeface="Times New Roman" panose="02020603050405020304" pitchFamily="18" charset="0"/>
              </a:rPr>
              <a:t>) are the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tooltip="Marginal probability"/>
              </a:rPr>
              <a:t>probabilities</a:t>
            </a:r>
            <a:r>
              <a:rPr lang="en-US" dirty="0">
                <a:latin typeface="Times New Roman" panose="02020603050405020304" pitchFamily="18" charset="0"/>
                <a:ea typeface="Times New Roman" panose="02020603050405020304" pitchFamily="18" charset="0"/>
                <a:cs typeface="Times New Roman" panose="02020603050405020304" pitchFamily="18" charset="0"/>
              </a:rPr>
              <a:t> of </a:t>
            </a:r>
            <a:r>
              <a:rPr lang="en-US" i="1"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latin typeface="Times New Roman" panose="02020603050405020304" pitchFamily="18" charset="0"/>
                <a:ea typeface="Times New Roman" panose="02020603050405020304" pitchFamily="18" charset="0"/>
                <a:cs typeface="Times New Roman" panose="02020603050405020304" pitchFamily="18" charset="0"/>
              </a:rPr>
              <a:t> without regard to each other.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i="1" dirty="0">
                <a:latin typeface="Times New Roman" panose="02020603050405020304" pitchFamily="18" charset="0"/>
                <a:ea typeface="Times New Roman" panose="02020603050405020304" pitchFamily="18" charset="0"/>
                <a:cs typeface="Times New Roman" panose="02020603050405020304" pitchFamily="18" charset="0"/>
              </a:rPr>
              <a:t>P</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 | </a:t>
            </a:r>
            <a:r>
              <a:rPr lang="en-US" i="1"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latin typeface="Times New Roman" panose="02020603050405020304" pitchFamily="18" charset="0"/>
                <a:ea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tooltip="Conditional probability"/>
              </a:rPr>
              <a:t>conditional probability</a:t>
            </a:r>
            <a:r>
              <a:rPr lang="en-US" dirty="0">
                <a:latin typeface="Times New Roman" panose="02020603050405020304" pitchFamily="18" charset="0"/>
                <a:ea typeface="Times New Roman" panose="02020603050405020304" pitchFamily="18" charset="0"/>
                <a:cs typeface="Times New Roman" panose="02020603050405020304" pitchFamily="18" charset="0"/>
              </a:rPr>
              <a:t>, is the probability of observing event </a:t>
            </a:r>
            <a:r>
              <a:rPr lang="en-US" i="1"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 given that </a:t>
            </a:r>
            <a:r>
              <a:rPr lang="en-US" i="1"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latin typeface="Times New Roman" panose="02020603050405020304" pitchFamily="18" charset="0"/>
                <a:ea typeface="Times New Roman" panose="02020603050405020304" pitchFamily="18" charset="0"/>
                <a:cs typeface="Times New Roman" panose="02020603050405020304" pitchFamily="18" charset="0"/>
              </a:rPr>
              <a:t> is true.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i="1" dirty="0">
                <a:latin typeface="Times New Roman" panose="02020603050405020304" pitchFamily="18" charset="0"/>
                <a:ea typeface="Times New Roman" panose="02020603050405020304" pitchFamily="18" charset="0"/>
                <a:cs typeface="Times New Roman" panose="02020603050405020304" pitchFamily="18" charset="0"/>
              </a:rPr>
              <a:t>P</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latin typeface="Times New Roman" panose="02020603050405020304" pitchFamily="18" charset="0"/>
                <a:ea typeface="Times New Roman" panose="02020603050405020304" pitchFamily="18" charset="0"/>
                <a:cs typeface="Times New Roman" panose="02020603050405020304" pitchFamily="18" charset="0"/>
              </a:rPr>
              <a:t> | </a:t>
            </a:r>
            <a:r>
              <a:rPr lang="en-US" i="1"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 is the probability of observing event </a:t>
            </a:r>
            <a:r>
              <a:rPr lang="en-US" i="1"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latin typeface="Times New Roman" panose="02020603050405020304" pitchFamily="18" charset="0"/>
                <a:ea typeface="Times New Roman" panose="02020603050405020304" pitchFamily="18" charset="0"/>
                <a:cs typeface="Times New Roman" panose="02020603050405020304" pitchFamily="18" charset="0"/>
              </a:rPr>
              <a:t> given that </a:t>
            </a:r>
            <a:r>
              <a:rPr lang="en-US" i="1"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 is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686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3" descr="\hat{y} = C_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36" y="2200274"/>
            <a:ext cx="561975" cy="1714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72" descr="\hat{y} = \underset{k \in \{1, \dots, K\}}{\operatorname{argmax}} \ p(C_k) \displaystyle\prod_{i=1}^n p(x_i \vert C_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148" y="3880898"/>
            <a:ext cx="2552700" cy="5238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86499" y="1253207"/>
            <a:ext cx="871036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Constructing a classifier from the probability model[</a:t>
            </a:r>
            <a:r>
              <a:rPr kumimoji="0" lang="en-US" altLang="en-US" sz="1300" b="1" i="0" u="none" strike="noStrike" cap="none" normalizeH="0" baseline="0" smtClean="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4" tooltip="Edit section: Constructing a classifier from the probability model"/>
              </a:rPr>
              <a:t>edit</a:t>
            </a:r>
            <a:r>
              <a:rPr kumimoji="0" lang="en-US" altLang="en-US" sz="13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discussion so far has derived the independent feature model, that is, the naive Bayes </a:t>
            </a:r>
            <a:r>
              <a:rPr kumimoji="0" lang="en-US" altLang="en-US" sz="1200" b="0" i="0" u="none" strike="noStrike" cap="none" normalizeH="0" baseline="0" smtClean="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5" tooltip="Probability model"/>
              </a:rPr>
              <a:t>probability model</a:t>
            </a: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naive Bayes </a:t>
            </a:r>
            <a:r>
              <a:rPr kumimoji="0" lang="en-US" altLang="en-US" sz="1200" b="0" i="0" u="none" strike="noStrike" cap="none" normalizeH="0" baseline="0" smtClean="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6" tooltip="Statistical classification"/>
              </a:rPr>
              <a:t>classifier</a:t>
            </a: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combines this model with a </a:t>
            </a:r>
            <a:r>
              <a:rPr kumimoji="0" lang="en-US" altLang="en-US" sz="1200" b="0" i="0" u="none" strike="noStrike" cap="none" normalizeH="0" baseline="0" smtClean="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7" tooltip="Decision rule"/>
              </a:rPr>
              <a:t>decision rule</a:t>
            </a: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One common rule is to pick the hypothesis that is most probable; this is known as the </a:t>
            </a:r>
            <a:r>
              <a:rPr kumimoji="0" lang="en-US" altLang="en-US" sz="1200" b="0" i="1" u="none" strike="noStrike" cap="none" normalizeH="0" baseline="0" smtClean="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8" tooltip="Maximum a posteriori"/>
              </a:rPr>
              <a:t>maximum a posteriori</a:t>
            </a: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or </a:t>
            </a:r>
            <a:r>
              <a:rPr kumimoji="0" lang="en-US" altLang="en-US" sz="1200" b="0" i="1"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MAP</a:t>
            </a: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decision rule. The corresponding classifier, a </a:t>
            </a:r>
            <a:r>
              <a:rPr kumimoji="0" lang="en-US" altLang="en-US" sz="1200" b="0" i="0" u="none" strike="noStrike" cap="none" normalizeH="0" baseline="0" smtClean="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9" tooltip="Bayes classifier"/>
              </a:rPr>
              <a:t>Bayes classifier</a:t>
            </a: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the function that assigns a class label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1234911" y="24008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for some </a:t>
            </a:r>
            <a:r>
              <a:rPr kumimoji="0" lang="en-US" altLang="en-US" sz="1400" b="0"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a:t>
            </a:r>
            <a:r>
              <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as follows: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457200" y="1152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0900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636433" y="961623"/>
            <a:ext cx="5399725" cy="5035639"/>
          </a:xfrm>
          <a:prstGeom prst="rect">
            <a:avLst/>
          </a:prstGeom>
        </p:spPr>
      </p:pic>
    </p:spTree>
    <p:extLst>
      <p:ext uri="{BB962C8B-B14F-4D97-AF65-F5344CB8AC3E}">
        <p14:creationId xmlns:p14="http://schemas.microsoft.com/office/powerpoint/2010/main" val="142464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N-Gram</a:t>
            </a:r>
            <a:endParaRPr lang="en-US" dirty="0"/>
          </a:p>
        </p:txBody>
      </p:sp>
      <p:sp>
        <p:nvSpPr>
          <p:cNvPr id="3" name="Content Placeholder 2"/>
          <p:cNvSpPr>
            <a:spLocks noGrp="1"/>
          </p:cNvSpPr>
          <p:nvPr>
            <p:ph idx="1"/>
          </p:nvPr>
        </p:nvSpPr>
        <p:spPr/>
        <p:txBody>
          <a:bodyPr/>
          <a:lstStyle/>
          <a:p>
            <a:pPr marL="0" indent="0">
              <a:buNone/>
            </a:pPr>
            <a:r>
              <a:rPr lang="en-US" dirty="0"/>
              <a:t>n-gram. ... The n-grams typically are collected from a text or speech corpus. When the items are words, </a:t>
            </a:r>
            <a:endParaRPr lang="en-US" dirty="0" smtClean="0"/>
          </a:p>
          <a:p>
            <a:pPr marL="0" indent="0">
              <a:buNone/>
            </a:pPr>
            <a:r>
              <a:rPr lang="en-US" dirty="0" smtClean="0"/>
              <a:t>n-grams </a:t>
            </a:r>
            <a:r>
              <a:rPr lang="en-US" dirty="0"/>
              <a:t>may also be called shingles. </a:t>
            </a:r>
            <a:endParaRPr lang="en-US" dirty="0" smtClean="0"/>
          </a:p>
          <a:p>
            <a:pPr marL="0" indent="0">
              <a:buNone/>
            </a:pPr>
            <a:r>
              <a:rPr lang="en-US" dirty="0" smtClean="0"/>
              <a:t>An </a:t>
            </a:r>
            <a:r>
              <a:rPr lang="en-US" dirty="0"/>
              <a:t>n-gram of size 1 is referred to as a "</a:t>
            </a:r>
            <a:r>
              <a:rPr lang="en-US" b="1" dirty="0"/>
              <a:t>unigram</a:t>
            </a:r>
            <a:r>
              <a:rPr lang="en-US" dirty="0"/>
              <a:t>"; </a:t>
            </a:r>
            <a:endParaRPr lang="en-US" dirty="0" smtClean="0"/>
          </a:p>
          <a:p>
            <a:pPr marL="0" indent="0">
              <a:buNone/>
            </a:pPr>
            <a:r>
              <a:rPr lang="en-US" dirty="0" smtClean="0"/>
              <a:t>size </a:t>
            </a:r>
            <a:r>
              <a:rPr lang="en-US" dirty="0"/>
              <a:t>2 is a "</a:t>
            </a:r>
            <a:r>
              <a:rPr lang="en-US" b="1" dirty="0"/>
              <a:t>bigram</a:t>
            </a:r>
            <a:r>
              <a:rPr lang="en-US" dirty="0"/>
              <a:t>" (or, less commonly, a "</a:t>
            </a:r>
            <a:r>
              <a:rPr lang="en-US" dirty="0" err="1"/>
              <a:t>digram</a:t>
            </a:r>
            <a:r>
              <a:rPr lang="en-US" dirty="0"/>
              <a:t>"); </a:t>
            </a:r>
            <a:endParaRPr lang="en-US" dirty="0" smtClean="0"/>
          </a:p>
          <a:p>
            <a:pPr marL="0" indent="0">
              <a:buNone/>
            </a:pPr>
            <a:r>
              <a:rPr lang="en-US" dirty="0" smtClean="0"/>
              <a:t>size </a:t>
            </a:r>
            <a:r>
              <a:rPr lang="en-US" dirty="0"/>
              <a:t>3 is a "</a:t>
            </a:r>
            <a:r>
              <a:rPr lang="en-US" dirty="0" smtClean="0"/>
              <a:t>trigram</a:t>
            </a:r>
          </a:p>
          <a:p>
            <a:pPr marL="0" indent="0">
              <a:buNone/>
            </a:pPr>
            <a:endParaRPr lang="en-US" dirty="0"/>
          </a:p>
        </p:txBody>
      </p:sp>
    </p:spTree>
    <p:extLst>
      <p:ext uri="{BB962C8B-B14F-4D97-AF65-F5344CB8AC3E}">
        <p14:creationId xmlns:p14="http://schemas.microsoft.com/office/powerpoint/2010/main" val="398786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n-gram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1736950"/>
              </p:ext>
            </p:extLst>
          </p:nvPr>
        </p:nvGraphicFramePr>
        <p:xfrm>
          <a:off x="1002231" y="2377356"/>
          <a:ext cx="8198328" cy="3881438"/>
        </p:xfrm>
        <a:graphic>
          <a:graphicData uri="http://schemas.openxmlformats.org/drawingml/2006/table">
            <a:tbl>
              <a:tblPr/>
              <a:tblGrid>
                <a:gridCol w="1366388"/>
                <a:gridCol w="1366388"/>
                <a:gridCol w="1366388"/>
                <a:gridCol w="1366388"/>
                <a:gridCol w="1366388"/>
                <a:gridCol w="1366388"/>
              </a:tblGrid>
              <a:tr h="271701">
                <a:tc>
                  <a:txBody>
                    <a:bodyPr/>
                    <a:lstStyle/>
                    <a:p>
                      <a:r>
                        <a:rPr lang="en-US" sz="800"/>
                        <a:t>Field</a:t>
                      </a:r>
                    </a:p>
                  </a:txBody>
                  <a:tcPr marL="38814" marR="38814" marT="19407" marB="19407" anchor="ctr">
                    <a:lnL>
                      <a:noFill/>
                    </a:lnL>
                    <a:lnR>
                      <a:noFill/>
                    </a:lnR>
                    <a:lnT>
                      <a:noFill/>
                    </a:lnT>
                    <a:lnB>
                      <a:noFill/>
                    </a:lnB>
                  </a:tcPr>
                </a:tc>
                <a:tc>
                  <a:txBody>
                    <a:bodyPr/>
                    <a:lstStyle/>
                    <a:p>
                      <a:r>
                        <a:rPr lang="en-US" sz="800"/>
                        <a:t>Unit</a:t>
                      </a:r>
                    </a:p>
                  </a:txBody>
                  <a:tcPr marL="38814" marR="38814" marT="19407" marB="19407" anchor="ctr">
                    <a:lnL>
                      <a:noFill/>
                    </a:lnL>
                    <a:lnR>
                      <a:noFill/>
                    </a:lnR>
                    <a:lnT>
                      <a:noFill/>
                    </a:lnT>
                    <a:lnB>
                      <a:noFill/>
                    </a:lnB>
                  </a:tcPr>
                </a:tc>
                <a:tc>
                  <a:txBody>
                    <a:bodyPr/>
                    <a:lstStyle/>
                    <a:p>
                      <a:r>
                        <a:rPr lang="en-US" sz="800"/>
                        <a:t>Sample sequence</a:t>
                      </a:r>
                    </a:p>
                  </a:txBody>
                  <a:tcPr marL="38814" marR="38814" marT="19407" marB="19407" anchor="ctr">
                    <a:lnL>
                      <a:noFill/>
                    </a:lnL>
                    <a:lnR>
                      <a:noFill/>
                    </a:lnR>
                    <a:lnT>
                      <a:noFill/>
                    </a:lnT>
                    <a:lnB>
                      <a:noFill/>
                    </a:lnB>
                  </a:tcPr>
                </a:tc>
                <a:tc>
                  <a:txBody>
                    <a:bodyPr/>
                    <a:lstStyle/>
                    <a:p>
                      <a:r>
                        <a:rPr lang="en-US" sz="800"/>
                        <a:t>1-gram sequence</a:t>
                      </a:r>
                    </a:p>
                  </a:txBody>
                  <a:tcPr marL="38814" marR="38814" marT="19407" marB="19407" anchor="ctr">
                    <a:lnL>
                      <a:noFill/>
                    </a:lnL>
                    <a:lnR>
                      <a:noFill/>
                    </a:lnR>
                    <a:lnT>
                      <a:noFill/>
                    </a:lnT>
                    <a:lnB>
                      <a:noFill/>
                    </a:lnB>
                  </a:tcPr>
                </a:tc>
                <a:tc>
                  <a:txBody>
                    <a:bodyPr/>
                    <a:lstStyle/>
                    <a:p>
                      <a:r>
                        <a:rPr lang="en-US" sz="800"/>
                        <a:t>2-gram sequence</a:t>
                      </a:r>
                    </a:p>
                  </a:txBody>
                  <a:tcPr marL="38814" marR="38814" marT="19407" marB="19407" anchor="ctr">
                    <a:lnL>
                      <a:noFill/>
                    </a:lnL>
                    <a:lnR>
                      <a:noFill/>
                    </a:lnR>
                    <a:lnT>
                      <a:noFill/>
                    </a:lnT>
                    <a:lnB>
                      <a:noFill/>
                    </a:lnB>
                  </a:tcPr>
                </a:tc>
                <a:tc>
                  <a:txBody>
                    <a:bodyPr/>
                    <a:lstStyle/>
                    <a:p>
                      <a:r>
                        <a:rPr lang="en-US" sz="800"/>
                        <a:t>3-gram sequence</a:t>
                      </a:r>
                    </a:p>
                  </a:txBody>
                  <a:tcPr marL="38814" marR="38814" marT="19407" marB="19407" anchor="ctr">
                    <a:lnL>
                      <a:noFill/>
                    </a:lnL>
                    <a:lnR>
                      <a:noFill/>
                    </a:lnR>
                    <a:lnT>
                      <a:noFill/>
                    </a:lnT>
                    <a:lnB>
                      <a:noFill/>
                    </a:lnB>
                  </a:tcPr>
                </a:tc>
              </a:tr>
              <a:tr h="271701">
                <a:tc>
                  <a:txBody>
                    <a:bodyPr/>
                    <a:lstStyle/>
                    <a:p>
                      <a:r>
                        <a:rPr lang="en-US" sz="800"/>
                        <a:t>Vernacular name</a:t>
                      </a:r>
                    </a:p>
                  </a:txBody>
                  <a:tcPr marL="38814" marR="38814" marT="19407" marB="19407" anchor="ctr">
                    <a:lnL>
                      <a:noFill/>
                    </a:lnL>
                    <a:lnR>
                      <a:noFill/>
                    </a:lnR>
                    <a:lnT>
                      <a:noFill/>
                    </a:lnT>
                    <a:lnB>
                      <a:noFill/>
                    </a:lnB>
                  </a:tcPr>
                </a:tc>
                <a:tc>
                  <a:txBody>
                    <a:bodyPr/>
                    <a:lstStyle/>
                    <a:p>
                      <a:endParaRPr lang="en-US" sz="800"/>
                    </a:p>
                  </a:txBody>
                  <a:tcPr marL="38814" marR="38814" marT="19407" marB="19407" anchor="ctr">
                    <a:lnL>
                      <a:noFill/>
                    </a:lnL>
                    <a:lnR>
                      <a:noFill/>
                    </a:lnR>
                    <a:lnT>
                      <a:noFill/>
                    </a:lnT>
                    <a:lnB>
                      <a:noFill/>
                    </a:lnB>
                  </a:tcPr>
                </a:tc>
                <a:tc>
                  <a:txBody>
                    <a:bodyPr/>
                    <a:lstStyle/>
                    <a:p>
                      <a:endParaRPr lang="en-US" sz="800"/>
                    </a:p>
                  </a:txBody>
                  <a:tcPr marL="38814" marR="38814" marT="19407" marB="19407" anchor="ctr">
                    <a:lnL>
                      <a:noFill/>
                    </a:lnL>
                    <a:lnR>
                      <a:noFill/>
                    </a:lnR>
                    <a:lnT>
                      <a:noFill/>
                    </a:lnT>
                    <a:lnB>
                      <a:noFill/>
                    </a:lnB>
                  </a:tcPr>
                </a:tc>
                <a:tc>
                  <a:txBody>
                    <a:bodyPr/>
                    <a:lstStyle/>
                    <a:p>
                      <a:r>
                        <a:rPr lang="en-US" sz="800"/>
                        <a:t>unigram</a:t>
                      </a:r>
                    </a:p>
                  </a:txBody>
                  <a:tcPr marL="38814" marR="38814" marT="19407" marB="19407" anchor="ctr">
                    <a:lnL>
                      <a:noFill/>
                    </a:lnL>
                    <a:lnR>
                      <a:noFill/>
                    </a:lnR>
                    <a:lnT>
                      <a:noFill/>
                    </a:lnT>
                    <a:lnB>
                      <a:noFill/>
                    </a:lnB>
                  </a:tcPr>
                </a:tc>
                <a:tc>
                  <a:txBody>
                    <a:bodyPr/>
                    <a:lstStyle/>
                    <a:p>
                      <a:r>
                        <a:rPr lang="en-US" sz="800"/>
                        <a:t>bigram</a:t>
                      </a:r>
                    </a:p>
                  </a:txBody>
                  <a:tcPr marL="38814" marR="38814" marT="19407" marB="19407" anchor="ctr">
                    <a:lnL>
                      <a:noFill/>
                    </a:lnL>
                    <a:lnR>
                      <a:noFill/>
                    </a:lnR>
                    <a:lnT>
                      <a:noFill/>
                    </a:lnT>
                    <a:lnB>
                      <a:noFill/>
                    </a:lnB>
                  </a:tcPr>
                </a:tc>
                <a:tc>
                  <a:txBody>
                    <a:bodyPr/>
                    <a:lstStyle/>
                    <a:p>
                      <a:r>
                        <a:rPr lang="en-US" sz="800"/>
                        <a:t>trigram</a:t>
                      </a:r>
                    </a:p>
                  </a:txBody>
                  <a:tcPr marL="38814" marR="38814" marT="19407" marB="19407" anchor="ctr">
                    <a:lnL>
                      <a:noFill/>
                    </a:lnL>
                    <a:lnR>
                      <a:noFill/>
                    </a:lnR>
                    <a:lnT>
                      <a:noFill/>
                    </a:lnT>
                    <a:lnB>
                      <a:noFill/>
                    </a:lnB>
                  </a:tcPr>
                </a:tc>
              </a:tr>
              <a:tr h="504587">
                <a:tc>
                  <a:txBody>
                    <a:bodyPr/>
                    <a:lstStyle/>
                    <a:p>
                      <a:r>
                        <a:rPr lang="en-US" sz="800"/>
                        <a:t>Order of resulting </a:t>
                      </a:r>
                      <a:r>
                        <a:rPr lang="en-US" sz="800">
                          <a:hlinkClick r:id="rId2" tooltip="Markov model"/>
                        </a:rPr>
                        <a:t>Markov model</a:t>
                      </a:r>
                      <a:endParaRPr lang="en-US" sz="800"/>
                    </a:p>
                  </a:txBody>
                  <a:tcPr marL="38814" marR="38814" marT="19407" marB="19407" anchor="ctr">
                    <a:lnL>
                      <a:noFill/>
                    </a:lnL>
                    <a:lnR>
                      <a:noFill/>
                    </a:lnR>
                    <a:lnT>
                      <a:noFill/>
                    </a:lnT>
                    <a:lnB>
                      <a:noFill/>
                    </a:lnB>
                  </a:tcPr>
                </a:tc>
                <a:tc>
                  <a:txBody>
                    <a:bodyPr/>
                    <a:lstStyle/>
                    <a:p>
                      <a:endParaRPr lang="en-US" sz="800"/>
                    </a:p>
                  </a:txBody>
                  <a:tcPr marL="38814" marR="38814" marT="19407" marB="19407" anchor="ctr">
                    <a:lnL>
                      <a:noFill/>
                    </a:lnL>
                    <a:lnR>
                      <a:noFill/>
                    </a:lnR>
                    <a:lnT>
                      <a:noFill/>
                    </a:lnT>
                    <a:lnB>
                      <a:noFill/>
                    </a:lnB>
                  </a:tcPr>
                </a:tc>
                <a:tc>
                  <a:txBody>
                    <a:bodyPr/>
                    <a:lstStyle/>
                    <a:p>
                      <a:endParaRPr lang="en-US" sz="800"/>
                    </a:p>
                  </a:txBody>
                  <a:tcPr marL="38814" marR="38814" marT="19407" marB="19407" anchor="ctr">
                    <a:lnL>
                      <a:noFill/>
                    </a:lnL>
                    <a:lnR>
                      <a:noFill/>
                    </a:lnR>
                    <a:lnT>
                      <a:noFill/>
                    </a:lnT>
                    <a:lnB>
                      <a:noFill/>
                    </a:lnB>
                  </a:tcPr>
                </a:tc>
                <a:tc>
                  <a:txBody>
                    <a:bodyPr/>
                    <a:lstStyle/>
                    <a:p>
                      <a:r>
                        <a:rPr lang="en-US" sz="800"/>
                        <a:t>0</a:t>
                      </a:r>
                    </a:p>
                  </a:txBody>
                  <a:tcPr marL="38814" marR="38814" marT="19407" marB="19407" anchor="ctr">
                    <a:lnL>
                      <a:noFill/>
                    </a:lnL>
                    <a:lnR>
                      <a:noFill/>
                    </a:lnR>
                    <a:lnT>
                      <a:noFill/>
                    </a:lnT>
                    <a:lnB>
                      <a:noFill/>
                    </a:lnB>
                  </a:tcPr>
                </a:tc>
                <a:tc>
                  <a:txBody>
                    <a:bodyPr/>
                    <a:lstStyle/>
                    <a:p>
                      <a:r>
                        <a:rPr lang="en-US" sz="800"/>
                        <a:t>1</a:t>
                      </a:r>
                    </a:p>
                  </a:txBody>
                  <a:tcPr marL="38814" marR="38814" marT="19407" marB="19407" anchor="ctr">
                    <a:lnL>
                      <a:noFill/>
                    </a:lnL>
                    <a:lnR>
                      <a:noFill/>
                    </a:lnR>
                    <a:lnT>
                      <a:noFill/>
                    </a:lnT>
                    <a:lnB>
                      <a:noFill/>
                    </a:lnB>
                  </a:tcPr>
                </a:tc>
                <a:tc>
                  <a:txBody>
                    <a:bodyPr/>
                    <a:lstStyle/>
                    <a:p>
                      <a:r>
                        <a:rPr lang="en-US" sz="800"/>
                        <a:t>2</a:t>
                      </a:r>
                    </a:p>
                  </a:txBody>
                  <a:tcPr marL="38814" marR="38814" marT="19407" marB="19407" anchor="ctr">
                    <a:lnL>
                      <a:noFill/>
                    </a:lnL>
                    <a:lnR>
                      <a:noFill/>
                    </a:lnR>
                    <a:lnT>
                      <a:noFill/>
                    </a:lnT>
                    <a:lnB>
                      <a:noFill/>
                    </a:lnB>
                  </a:tcPr>
                </a:tc>
              </a:tr>
              <a:tr h="621030">
                <a:tc>
                  <a:txBody>
                    <a:bodyPr/>
                    <a:lstStyle/>
                    <a:p>
                      <a:r>
                        <a:rPr lang="en-US" sz="800">
                          <a:hlinkClick r:id="rId3" tooltip="Protein sequencing"/>
                        </a:rPr>
                        <a:t>Protein sequencing</a:t>
                      </a:r>
                      <a:endParaRPr lang="en-US" sz="800"/>
                    </a:p>
                  </a:txBody>
                  <a:tcPr marL="38814" marR="38814" marT="19407" marB="19407" anchor="ctr">
                    <a:lnL>
                      <a:noFill/>
                    </a:lnL>
                    <a:lnR>
                      <a:noFill/>
                    </a:lnR>
                    <a:lnT>
                      <a:noFill/>
                    </a:lnT>
                    <a:lnB>
                      <a:noFill/>
                    </a:lnB>
                  </a:tcPr>
                </a:tc>
                <a:tc>
                  <a:txBody>
                    <a:bodyPr/>
                    <a:lstStyle/>
                    <a:p>
                      <a:r>
                        <a:rPr lang="en-US" sz="800">
                          <a:hlinkClick r:id="rId4" tooltip="Amino acid"/>
                        </a:rPr>
                        <a:t>amino acid</a:t>
                      </a:r>
                      <a:endParaRPr lang="en-US" sz="800"/>
                    </a:p>
                  </a:txBody>
                  <a:tcPr marL="38814" marR="38814" marT="19407" marB="19407" anchor="ctr">
                    <a:lnL>
                      <a:noFill/>
                    </a:lnL>
                    <a:lnR>
                      <a:noFill/>
                    </a:lnR>
                    <a:lnT>
                      <a:noFill/>
                    </a:lnT>
                    <a:lnB>
                      <a:noFill/>
                    </a:lnB>
                  </a:tcPr>
                </a:tc>
                <a:tc>
                  <a:txBody>
                    <a:bodyPr/>
                    <a:lstStyle/>
                    <a:p>
                      <a:r>
                        <a:rPr lang="en-US" sz="800"/>
                        <a:t>… Cys-Gly-Leu-Ser-Trp …</a:t>
                      </a:r>
                    </a:p>
                  </a:txBody>
                  <a:tcPr marL="38814" marR="38814" marT="19407" marB="19407" anchor="ctr">
                    <a:lnL>
                      <a:noFill/>
                    </a:lnL>
                    <a:lnR>
                      <a:noFill/>
                    </a:lnR>
                    <a:lnT>
                      <a:noFill/>
                    </a:lnT>
                    <a:lnB>
                      <a:noFill/>
                    </a:lnB>
                  </a:tcPr>
                </a:tc>
                <a:tc>
                  <a:txBody>
                    <a:bodyPr/>
                    <a:lstStyle/>
                    <a:p>
                      <a:r>
                        <a:rPr lang="en-US" sz="800"/>
                        <a:t>…, Cys, Gly, Leu, Ser, Trp, …</a:t>
                      </a:r>
                    </a:p>
                  </a:txBody>
                  <a:tcPr marL="38814" marR="38814" marT="19407" marB="19407" anchor="ctr">
                    <a:lnL>
                      <a:noFill/>
                    </a:lnL>
                    <a:lnR>
                      <a:noFill/>
                    </a:lnR>
                    <a:lnT>
                      <a:noFill/>
                    </a:lnT>
                    <a:lnB>
                      <a:noFill/>
                    </a:lnB>
                  </a:tcPr>
                </a:tc>
                <a:tc>
                  <a:txBody>
                    <a:bodyPr/>
                    <a:lstStyle/>
                    <a:p>
                      <a:r>
                        <a:rPr lang="en-US" sz="800"/>
                        <a:t>…, Cys-Gly, Gly-Leu, Leu-Ser, Ser-Trp, …</a:t>
                      </a:r>
                    </a:p>
                  </a:txBody>
                  <a:tcPr marL="38814" marR="38814" marT="19407" marB="19407" anchor="ctr">
                    <a:lnL>
                      <a:noFill/>
                    </a:lnL>
                    <a:lnR>
                      <a:noFill/>
                    </a:lnR>
                    <a:lnT>
                      <a:noFill/>
                    </a:lnT>
                    <a:lnB>
                      <a:noFill/>
                    </a:lnB>
                  </a:tcPr>
                </a:tc>
                <a:tc>
                  <a:txBody>
                    <a:bodyPr/>
                    <a:lstStyle/>
                    <a:p>
                      <a:r>
                        <a:rPr lang="en-US" sz="800"/>
                        <a:t>…, Cys-Gly-Leu, Gly-Leu-Ser, Leu-Ser-Trp, …</a:t>
                      </a:r>
                    </a:p>
                  </a:txBody>
                  <a:tcPr marL="38814" marR="38814" marT="19407" marB="19407" anchor="ctr">
                    <a:lnL>
                      <a:noFill/>
                    </a:lnL>
                    <a:lnR>
                      <a:noFill/>
                    </a:lnR>
                    <a:lnT>
                      <a:noFill/>
                    </a:lnT>
                    <a:lnB>
                      <a:noFill/>
                    </a:lnB>
                  </a:tcPr>
                </a:tc>
              </a:tr>
              <a:tr h="504587">
                <a:tc>
                  <a:txBody>
                    <a:bodyPr/>
                    <a:lstStyle/>
                    <a:p>
                      <a:r>
                        <a:rPr lang="en-US" sz="800">
                          <a:hlinkClick r:id="rId5" tooltip="DNA sequencing"/>
                        </a:rPr>
                        <a:t>DNA sequencing</a:t>
                      </a:r>
                      <a:endParaRPr lang="en-US" sz="800"/>
                    </a:p>
                  </a:txBody>
                  <a:tcPr marL="38814" marR="38814" marT="19407" marB="19407" anchor="ctr">
                    <a:lnL>
                      <a:noFill/>
                    </a:lnL>
                    <a:lnR>
                      <a:noFill/>
                    </a:lnR>
                    <a:lnT>
                      <a:noFill/>
                    </a:lnT>
                    <a:lnB>
                      <a:noFill/>
                    </a:lnB>
                  </a:tcPr>
                </a:tc>
                <a:tc>
                  <a:txBody>
                    <a:bodyPr/>
                    <a:lstStyle/>
                    <a:p>
                      <a:r>
                        <a:rPr lang="en-US" sz="800">
                          <a:hlinkClick r:id="rId6" tooltip="Base pair"/>
                        </a:rPr>
                        <a:t>base pair</a:t>
                      </a:r>
                      <a:endParaRPr lang="en-US" sz="800"/>
                    </a:p>
                  </a:txBody>
                  <a:tcPr marL="38814" marR="38814" marT="19407" marB="19407" anchor="ctr">
                    <a:lnL>
                      <a:noFill/>
                    </a:lnL>
                    <a:lnR>
                      <a:noFill/>
                    </a:lnR>
                    <a:lnT>
                      <a:noFill/>
                    </a:lnT>
                    <a:lnB>
                      <a:noFill/>
                    </a:lnB>
                  </a:tcPr>
                </a:tc>
                <a:tc>
                  <a:txBody>
                    <a:bodyPr/>
                    <a:lstStyle/>
                    <a:p>
                      <a:r>
                        <a:rPr lang="en-US" sz="800"/>
                        <a:t>…AGCTTCGA…</a:t>
                      </a:r>
                    </a:p>
                  </a:txBody>
                  <a:tcPr marL="38814" marR="38814" marT="19407" marB="19407" anchor="ctr">
                    <a:lnL>
                      <a:noFill/>
                    </a:lnL>
                    <a:lnR>
                      <a:noFill/>
                    </a:lnR>
                    <a:lnT>
                      <a:noFill/>
                    </a:lnT>
                    <a:lnB>
                      <a:noFill/>
                    </a:lnB>
                  </a:tcPr>
                </a:tc>
                <a:tc>
                  <a:txBody>
                    <a:bodyPr/>
                    <a:lstStyle/>
                    <a:p>
                      <a:r>
                        <a:rPr lang="fr-FR" sz="800"/>
                        <a:t>…, A, G, C, T, T, C, G, A, …</a:t>
                      </a:r>
                    </a:p>
                  </a:txBody>
                  <a:tcPr marL="38814" marR="38814" marT="19407" marB="19407" anchor="ctr">
                    <a:lnL>
                      <a:noFill/>
                    </a:lnL>
                    <a:lnR>
                      <a:noFill/>
                    </a:lnR>
                    <a:lnT>
                      <a:noFill/>
                    </a:lnT>
                    <a:lnB>
                      <a:noFill/>
                    </a:lnB>
                  </a:tcPr>
                </a:tc>
                <a:tc>
                  <a:txBody>
                    <a:bodyPr/>
                    <a:lstStyle/>
                    <a:p>
                      <a:r>
                        <a:rPr lang="en-US" sz="800"/>
                        <a:t>…, AG, GC, CT, TT, TC, CG, GA, …</a:t>
                      </a:r>
                    </a:p>
                  </a:txBody>
                  <a:tcPr marL="38814" marR="38814" marT="19407" marB="19407" anchor="ctr">
                    <a:lnL>
                      <a:noFill/>
                    </a:lnL>
                    <a:lnR>
                      <a:noFill/>
                    </a:lnR>
                    <a:lnT>
                      <a:noFill/>
                    </a:lnT>
                    <a:lnB>
                      <a:noFill/>
                    </a:lnB>
                  </a:tcPr>
                </a:tc>
                <a:tc>
                  <a:txBody>
                    <a:bodyPr/>
                    <a:lstStyle/>
                    <a:p>
                      <a:r>
                        <a:rPr lang="en-US" sz="800"/>
                        <a:t>…, AGC, GCT, CTT, TTC, TCG, CGA, …</a:t>
                      </a:r>
                    </a:p>
                  </a:txBody>
                  <a:tcPr marL="38814" marR="38814" marT="19407" marB="19407" anchor="ctr">
                    <a:lnL>
                      <a:noFill/>
                    </a:lnL>
                    <a:lnR>
                      <a:noFill/>
                    </a:lnR>
                    <a:lnT>
                      <a:noFill/>
                    </a:lnT>
                    <a:lnB>
                      <a:noFill/>
                    </a:lnB>
                  </a:tcPr>
                </a:tc>
              </a:tr>
              <a:tr h="1086802">
                <a:tc>
                  <a:txBody>
                    <a:bodyPr/>
                    <a:lstStyle/>
                    <a:p>
                      <a:r>
                        <a:rPr lang="en-US" sz="800">
                          <a:hlinkClick r:id="rId7" tooltip="Computational linguistics"/>
                        </a:rPr>
                        <a:t>Computational linguistics</a:t>
                      </a:r>
                      <a:endParaRPr lang="en-US" sz="800"/>
                    </a:p>
                  </a:txBody>
                  <a:tcPr marL="38814" marR="38814" marT="19407" marB="19407" anchor="ctr">
                    <a:lnL>
                      <a:noFill/>
                    </a:lnL>
                    <a:lnR>
                      <a:noFill/>
                    </a:lnR>
                    <a:lnT>
                      <a:noFill/>
                    </a:lnT>
                    <a:lnB>
                      <a:noFill/>
                    </a:lnB>
                  </a:tcPr>
                </a:tc>
                <a:tc>
                  <a:txBody>
                    <a:bodyPr/>
                    <a:lstStyle/>
                    <a:p>
                      <a:r>
                        <a:rPr lang="en-US" sz="800">
                          <a:hlinkClick r:id="rId8" tooltip="Character (computing)"/>
                        </a:rPr>
                        <a:t>character</a:t>
                      </a:r>
                      <a:endParaRPr lang="en-US" sz="800"/>
                    </a:p>
                  </a:txBody>
                  <a:tcPr marL="38814" marR="38814" marT="19407" marB="19407" anchor="ctr">
                    <a:lnL>
                      <a:noFill/>
                    </a:lnL>
                    <a:lnR>
                      <a:noFill/>
                    </a:lnR>
                    <a:lnT>
                      <a:noFill/>
                    </a:lnT>
                    <a:lnB>
                      <a:noFill/>
                    </a:lnB>
                  </a:tcPr>
                </a:tc>
                <a:tc>
                  <a:txBody>
                    <a:bodyPr/>
                    <a:lstStyle/>
                    <a:p>
                      <a:r>
                        <a:rPr lang="en-US" sz="800"/>
                        <a:t>…to_be_or_not_to_be…</a:t>
                      </a:r>
                    </a:p>
                  </a:txBody>
                  <a:tcPr marL="38814" marR="38814" marT="19407" marB="19407" anchor="ctr">
                    <a:lnL>
                      <a:noFill/>
                    </a:lnL>
                    <a:lnR>
                      <a:noFill/>
                    </a:lnR>
                    <a:lnT>
                      <a:noFill/>
                    </a:lnT>
                    <a:lnB>
                      <a:noFill/>
                    </a:lnB>
                  </a:tcPr>
                </a:tc>
                <a:tc>
                  <a:txBody>
                    <a:bodyPr/>
                    <a:lstStyle/>
                    <a:p>
                      <a:r>
                        <a:rPr lang="pt-BR" sz="800"/>
                        <a:t>…, t, o, _, b, e, _, o, r, _, n, o, t, _, t, o, _, b, e, …</a:t>
                      </a:r>
                    </a:p>
                  </a:txBody>
                  <a:tcPr marL="38814" marR="38814" marT="19407" marB="19407" anchor="ctr">
                    <a:lnL>
                      <a:noFill/>
                    </a:lnL>
                    <a:lnR>
                      <a:noFill/>
                    </a:lnR>
                    <a:lnT>
                      <a:noFill/>
                    </a:lnT>
                    <a:lnB>
                      <a:noFill/>
                    </a:lnB>
                  </a:tcPr>
                </a:tc>
                <a:tc>
                  <a:txBody>
                    <a:bodyPr/>
                    <a:lstStyle/>
                    <a:p>
                      <a:r>
                        <a:rPr lang="en-US" sz="800"/>
                        <a:t>…, to, o_, _b, be, e_, _o, or, r_, _n, no, ot, t_, _t, to, o_, _b, be, …</a:t>
                      </a:r>
                    </a:p>
                  </a:txBody>
                  <a:tcPr marL="38814" marR="38814" marT="19407" marB="19407" anchor="ctr">
                    <a:lnL>
                      <a:noFill/>
                    </a:lnL>
                    <a:lnR>
                      <a:noFill/>
                    </a:lnR>
                    <a:lnT>
                      <a:noFill/>
                    </a:lnT>
                    <a:lnB>
                      <a:noFill/>
                    </a:lnB>
                  </a:tcPr>
                </a:tc>
                <a:tc>
                  <a:txBody>
                    <a:bodyPr/>
                    <a:lstStyle/>
                    <a:p>
                      <a:r>
                        <a:rPr lang="en-US" sz="800"/>
                        <a:t>…, to_, o_b, _be, be_, e_o, _or, or_, r_n, _no, not, ot_, t_t, _to, to_, o_b, _be, …</a:t>
                      </a:r>
                    </a:p>
                  </a:txBody>
                  <a:tcPr marL="38814" marR="38814" marT="19407" marB="19407" anchor="ctr">
                    <a:lnL>
                      <a:noFill/>
                    </a:lnL>
                    <a:lnR>
                      <a:noFill/>
                    </a:lnR>
                    <a:lnT>
                      <a:noFill/>
                    </a:lnT>
                    <a:lnB>
                      <a:noFill/>
                    </a:lnB>
                  </a:tcPr>
                </a:tc>
              </a:tr>
              <a:tr h="621030">
                <a:tc>
                  <a:txBody>
                    <a:bodyPr/>
                    <a:lstStyle/>
                    <a:p>
                      <a:r>
                        <a:rPr lang="en-US" sz="800">
                          <a:hlinkClick r:id="rId7" tooltip="Computational linguistics"/>
                        </a:rPr>
                        <a:t>Computational linguistics</a:t>
                      </a:r>
                      <a:endParaRPr lang="en-US" sz="800"/>
                    </a:p>
                  </a:txBody>
                  <a:tcPr marL="38814" marR="38814" marT="19407" marB="19407" anchor="ctr">
                    <a:lnL>
                      <a:noFill/>
                    </a:lnL>
                    <a:lnR>
                      <a:noFill/>
                    </a:lnR>
                    <a:lnT>
                      <a:noFill/>
                    </a:lnT>
                    <a:lnB>
                      <a:noFill/>
                    </a:lnB>
                  </a:tcPr>
                </a:tc>
                <a:tc>
                  <a:txBody>
                    <a:bodyPr/>
                    <a:lstStyle/>
                    <a:p>
                      <a:r>
                        <a:rPr lang="en-US" sz="800">
                          <a:hlinkClick r:id="rId9" tooltip="Word"/>
                        </a:rPr>
                        <a:t>word</a:t>
                      </a:r>
                      <a:endParaRPr lang="en-US" sz="800"/>
                    </a:p>
                  </a:txBody>
                  <a:tcPr marL="38814" marR="38814" marT="19407" marB="19407" anchor="ctr">
                    <a:lnL>
                      <a:noFill/>
                    </a:lnL>
                    <a:lnR>
                      <a:noFill/>
                    </a:lnR>
                    <a:lnT>
                      <a:noFill/>
                    </a:lnT>
                    <a:lnB>
                      <a:noFill/>
                    </a:lnB>
                  </a:tcPr>
                </a:tc>
                <a:tc>
                  <a:txBody>
                    <a:bodyPr/>
                    <a:lstStyle/>
                    <a:p>
                      <a:r>
                        <a:rPr lang="en-US" sz="800"/>
                        <a:t>… to be or not to be …</a:t>
                      </a:r>
                    </a:p>
                  </a:txBody>
                  <a:tcPr marL="38814" marR="38814" marT="19407" marB="19407" anchor="ctr">
                    <a:lnL>
                      <a:noFill/>
                    </a:lnL>
                    <a:lnR>
                      <a:noFill/>
                    </a:lnR>
                    <a:lnT>
                      <a:noFill/>
                    </a:lnT>
                    <a:lnB>
                      <a:noFill/>
                    </a:lnB>
                  </a:tcPr>
                </a:tc>
                <a:tc>
                  <a:txBody>
                    <a:bodyPr/>
                    <a:lstStyle/>
                    <a:p>
                      <a:r>
                        <a:rPr lang="en-US" sz="800"/>
                        <a:t>…, to, be, or, not, to, be, …</a:t>
                      </a:r>
                    </a:p>
                  </a:txBody>
                  <a:tcPr marL="38814" marR="38814" marT="19407" marB="19407" anchor="ctr">
                    <a:lnL>
                      <a:noFill/>
                    </a:lnL>
                    <a:lnR>
                      <a:noFill/>
                    </a:lnR>
                    <a:lnT>
                      <a:noFill/>
                    </a:lnT>
                    <a:lnB>
                      <a:noFill/>
                    </a:lnB>
                  </a:tcPr>
                </a:tc>
                <a:tc>
                  <a:txBody>
                    <a:bodyPr/>
                    <a:lstStyle/>
                    <a:p>
                      <a:r>
                        <a:rPr lang="en-US" sz="800"/>
                        <a:t>…, to be, be or, or not, not to, to be, …</a:t>
                      </a:r>
                    </a:p>
                  </a:txBody>
                  <a:tcPr marL="38814" marR="38814" marT="19407" marB="19407" anchor="ctr">
                    <a:lnL>
                      <a:noFill/>
                    </a:lnL>
                    <a:lnR>
                      <a:noFill/>
                    </a:lnR>
                    <a:lnT>
                      <a:noFill/>
                    </a:lnT>
                    <a:lnB>
                      <a:noFill/>
                    </a:lnB>
                  </a:tcPr>
                </a:tc>
                <a:tc>
                  <a:txBody>
                    <a:bodyPr/>
                    <a:lstStyle/>
                    <a:p>
                      <a:r>
                        <a:rPr lang="en-US" sz="800" dirty="0"/>
                        <a:t>…, to be or, be or not, or not to, not to be, …</a:t>
                      </a:r>
                    </a:p>
                  </a:txBody>
                  <a:tcPr marL="38814" marR="38814" marT="19407" marB="19407" anchor="ctr">
                    <a:lnL>
                      <a:noFill/>
                    </a:lnL>
                    <a:lnR>
                      <a:noFill/>
                    </a:lnR>
                    <a:lnT>
                      <a:noFill/>
                    </a:lnT>
                    <a:lnB>
                      <a:noFill/>
                    </a:lnB>
                  </a:tcPr>
                </a:tc>
              </a:tr>
            </a:tbl>
          </a:graphicData>
        </a:graphic>
      </p:graphicFrame>
    </p:spTree>
    <p:extLst>
      <p:ext uri="{BB962C8B-B14F-4D97-AF65-F5344CB8AC3E}">
        <p14:creationId xmlns:p14="http://schemas.microsoft.com/office/powerpoint/2010/main" val="293111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691425" y="1021725"/>
            <a:ext cx="6654085" cy="4046370"/>
          </a:xfrm>
          <a:prstGeom prst="rect">
            <a:avLst/>
          </a:prstGeom>
        </p:spPr>
      </p:pic>
    </p:spTree>
    <p:extLst>
      <p:ext uri="{BB962C8B-B14F-4D97-AF65-F5344CB8AC3E}">
        <p14:creationId xmlns:p14="http://schemas.microsoft.com/office/powerpoint/2010/main" val="20234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43697" y="1451020"/>
            <a:ext cx="7332372" cy="4456089"/>
          </a:xfrm>
          <a:prstGeom prst="rect">
            <a:avLst/>
          </a:prstGeom>
        </p:spPr>
      </p:pic>
    </p:spTree>
    <p:extLst>
      <p:ext uri="{BB962C8B-B14F-4D97-AF65-F5344CB8AC3E}">
        <p14:creationId xmlns:p14="http://schemas.microsoft.com/office/powerpoint/2010/main" val="289694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80647" y="351692"/>
            <a:ext cx="9952892" cy="5791200"/>
          </a:xfrm>
          <a:prstGeom prst="rect">
            <a:avLst/>
          </a:prstGeom>
        </p:spPr>
      </p:pic>
    </p:spTree>
    <p:extLst>
      <p:ext uri="{BB962C8B-B14F-4D97-AF65-F5344CB8AC3E}">
        <p14:creationId xmlns:p14="http://schemas.microsoft.com/office/powerpoint/2010/main" val="1335572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96055" y="958171"/>
            <a:ext cx="7186410" cy="4343187"/>
          </a:xfrm>
          <a:prstGeom prst="rect">
            <a:avLst/>
          </a:prstGeom>
        </p:spPr>
      </p:pic>
    </p:spTree>
    <p:extLst>
      <p:ext uri="{BB962C8B-B14F-4D97-AF65-F5344CB8AC3E}">
        <p14:creationId xmlns:p14="http://schemas.microsoft.com/office/powerpoint/2010/main" val="45908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21982" y="1223493"/>
            <a:ext cx="5713323" cy="4632101"/>
          </a:xfrm>
          <a:prstGeom prst="rect">
            <a:avLst/>
          </a:prstGeom>
        </p:spPr>
      </p:pic>
    </p:spTree>
    <p:extLst>
      <p:ext uri="{BB962C8B-B14F-4D97-AF65-F5344CB8AC3E}">
        <p14:creationId xmlns:p14="http://schemas.microsoft.com/office/powerpoint/2010/main" val="19221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25769" y="1270715"/>
            <a:ext cx="6194738" cy="4567708"/>
          </a:xfrm>
          <a:prstGeom prst="rect">
            <a:avLst/>
          </a:prstGeom>
        </p:spPr>
      </p:pic>
    </p:spTree>
    <p:extLst>
      <p:ext uri="{BB962C8B-B14F-4D97-AF65-F5344CB8AC3E}">
        <p14:creationId xmlns:p14="http://schemas.microsoft.com/office/powerpoint/2010/main" val="416261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73239" y="1219200"/>
            <a:ext cx="6636913" cy="4159798"/>
          </a:xfrm>
          <a:prstGeom prst="rect">
            <a:avLst/>
          </a:prstGeom>
        </p:spPr>
      </p:pic>
    </p:spTree>
    <p:extLst>
      <p:ext uri="{BB962C8B-B14F-4D97-AF65-F5344CB8AC3E}">
        <p14:creationId xmlns:p14="http://schemas.microsoft.com/office/powerpoint/2010/main" val="1424387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95211" y="1116170"/>
            <a:ext cx="6748530" cy="4190050"/>
          </a:xfrm>
          <a:prstGeom prst="rect">
            <a:avLst/>
          </a:prstGeom>
        </p:spPr>
      </p:pic>
    </p:spTree>
    <p:extLst>
      <p:ext uri="{BB962C8B-B14F-4D97-AF65-F5344CB8AC3E}">
        <p14:creationId xmlns:p14="http://schemas.microsoft.com/office/powerpoint/2010/main" val="153377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98997" y="609600"/>
            <a:ext cx="6666963" cy="4768056"/>
          </a:xfrm>
          <a:prstGeom prst="rect">
            <a:avLst/>
          </a:prstGeom>
        </p:spPr>
      </p:pic>
    </p:spTree>
    <p:extLst>
      <p:ext uri="{BB962C8B-B14F-4D97-AF65-F5344CB8AC3E}">
        <p14:creationId xmlns:p14="http://schemas.microsoft.com/office/powerpoint/2010/main" val="326285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80316" y="1111876"/>
            <a:ext cx="5922012" cy="4537656"/>
          </a:xfrm>
          <a:prstGeom prst="rect">
            <a:avLst/>
          </a:prstGeom>
        </p:spPr>
      </p:pic>
    </p:spTree>
    <p:extLst>
      <p:ext uri="{BB962C8B-B14F-4D97-AF65-F5344CB8AC3E}">
        <p14:creationId xmlns:p14="http://schemas.microsoft.com/office/powerpoint/2010/main" val="3818214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1602894" y="1081826"/>
            <a:ext cx="6257512" cy="4504777"/>
          </a:xfrm>
          <a:prstGeom prst="rect">
            <a:avLst/>
          </a:prstGeom>
        </p:spPr>
      </p:pic>
    </p:spTree>
    <p:extLst>
      <p:ext uri="{BB962C8B-B14F-4D97-AF65-F5344CB8AC3E}">
        <p14:creationId xmlns:p14="http://schemas.microsoft.com/office/powerpoint/2010/main" val="152686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00011" y="1008845"/>
            <a:ext cx="6173274" cy="4283086"/>
          </a:xfrm>
          <a:prstGeom prst="rect">
            <a:avLst/>
          </a:prstGeom>
        </p:spPr>
      </p:pic>
    </p:spTree>
    <p:extLst>
      <p:ext uri="{BB962C8B-B14F-4D97-AF65-F5344CB8AC3E}">
        <p14:creationId xmlns:p14="http://schemas.microsoft.com/office/powerpoint/2010/main" val="1551878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51268" y="837126"/>
            <a:ext cx="6873025" cy="4958367"/>
          </a:xfrm>
          <a:prstGeom prst="rect">
            <a:avLst/>
          </a:prstGeom>
        </p:spPr>
      </p:pic>
    </p:spTree>
    <p:extLst>
      <p:ext uri="{BB962C8B-B14F-4D97-AF65-F5344CB8AC3E}">
        <p14:creationId xmlns:p14="http://schemas.microsoft.com/office/powerpoint/2010/main" val="132933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65335" y="844427"/>
            <a:ext cx="6824296" cy="6013573"/>
          </a:xfrm>
          <a:prstGeom prst="rect">
            <a:avLst/>
          </a:prstGeom>
        </p:spPr>
      </p:pic>
    </p:spTree>
    <p:extLst>
      <p:ext uri="{BB962C8B-B14F-4D97-AF65-F5344CB8AC3E}">
        <p14:creationId xmlns:p14="http://schemas.microsoft.com/office/powerpoint/2010/main" val="952346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93949" y="1459606"/>
            <a:ext cx="6014434" cy="4529070"/>
          </a:xfrm>
          <a:prstGeom prst="rect">
            <a:avLst/>
          </a:prstGeom>
        </p:spPr>
      </p:pic>
    </p:spTree>
    <p:extLst>
      <p:ext uri="{BB962C8B-B14F-4D97-AF65-F5344CB8AC3E}">
        <p14:creationId xmlns:p14="http://schemas.microsoft.com/office/powerpoint/2010/main" val="1675258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12383" y="1266424"/>
            <a:ext cx="6439437" cy="3525446"/>
          </a:xfrm>
          <a:prstGeom prst="rect">
            <a:avLst/>
          </a:prstGeom>
        </p:spPr>
      </p:pic>
    </p:spTree>
    <p:extLst>
      <p:ext uri="{BB962C8B-B14F-4D97-AF65-F5344CB8AC3E}">
        <p14:creationId xmlns:p14="http://schemas.microsoft.com/office/powerpoint/2010/main" val="526411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87888" y="738389"/>
            <a:ext cx="6521002" cy="4163749"/>
          </a:xfrm>
          <a:prstGeom prst="rect">
            <a:avLst/>
          </a:prstGeom>
        </p:spPr>
      </p:pic>
    </p:spTree>
    <p:extLst>
      <p:ext uri="{BB962C8B-B14F-4D97-AF65-F5344CB8AC3E}">
        <p14:creationId xmlns:p14="http://schemas.microsoft.com/office/powerpoint/2010/main" val="3228622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1360867" y="1210614"/>
            <a:ext cx="7014693" cy="3728892"/>
          </a:xfrm>
          <a:prstGeom prst="rect">
            <a:avLst/>
          </a:prstGeom>
        </p:spPr>
      </p:pic>
    </p:spTree>
    <p:extLst>
      <p:ext uri="{BB962C8B-B14F-4D97-AF65-F5344CB8AC3E}">
        <p14:creationId xmlns:p14="http://schemas.microsoft.com/office/powerpoint/2010/main" val="2513089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511121" y="995966"/>
            <a:ext cx="6739943" cy="4024503"/>
          </a:xfrm>
          <a:prstGeom prst="rect">
            <a:avLst/>
          </a:prstGeom>
        </p:spPr>
      </p:pic>
    </p:spTree>
    <p:extLst>
      <p:ext uri="{BB962C8B-B14F-4D97-AF65-F5344CB8AC3E}">
        <p14:creationId xmlns:p14="http://schemas.microsoft.com/office/powerpoint/2010/main" val="1097727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50007" y="1043189"/>
            <a:ext cx="7744494" cy="4363042"/>
          </a:xfrm>
          <a:prstGeom prst="rect">
            <a:avLst/>
          </a:prstGeom>
        </p:spPr>
      </p:pic>
    </p:spTree>
    <p:extLst>
      <p:ext uri="{BB962C8B-B14F-4D97-AF65-F5344CB8AC3E}">
        <p14:creationId xmlns:p14="http://schemas.microsoft.com/office/powerpoint/2010/main" val="2665897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98242" y="1077532"/>
            <a:ext cx="6495245" cy="4342987"/>
          </a:xfrm>
          <a:prstGeom prst="rect">
            <a:avLst/>
          </a:prstGeom>
        </p:spPr>
      </p:pic>
    </p:spTree>
    <p:extLst>
      <p:ext uri="{BB962C8B-B14F-4D97-AF65-F5344CB8AC3E}">
        <p14:creationId xmlns:p14="http://schemas.microsoft.com/office/powerpoint/2010/main" val="1831955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26524" y="1339403"/>
            <a:ext cx="7169239" cy="4352109"/>
          </a:xfrm>
          <a:prstGeom prst="rect">
            <a:avLst/>
          </a:prstGeom>
        </p:spPr>
      </p:pic>
    </p:spTree>
    <p:extLst>
      <p:ext uri="{BB962C8B-B14F-4D97-AF65-F5344CB8AC3E}">
        <p14:creationId xmlns:p14="http://schemas.microsoft.com/office/powerpoint/2010/main" val="2267734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60868" y="1652790"/>
            <a:ext cx="6864439" cy="3215280"/>
          </a:xfrm>
          <a:prstGeom prst="rect">
            <a:avLst/>
          </a:prstGeom>
        </p:spPr>
      </p:pic>
    </p:spTree>
    <p:extLst>
      <p:ext uri="{BB962C8B-B14F-4D97-AF65-F5344CB8AC3E}">
        <p14:creationId xmlns:p14="http://schemas.microsoft.com/office/powerpoint/2010/main" val="1661431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62885" y="1094704"/>
            <a:ext cx="7267977" cy="4273427"/>
          </a:xfrm>
          <a:prstGeom prst="rect">
            <a:avLst/>
          </a:prstGeom>
        </p:spPr>
      </p:pic>
    </p:spTree>
    <p:extLst>
      <p:ext uri="{BB962C8B-B14F-4D97-AF65-F5344CB8AC3E}">
        <p14:creationId xmlns:p14="http://schemas.microsoft.com/office/powerpoint/2010/main" val="332874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335369" y="1073240"/>
            <a:ext cx="6220496" cy="3865327"/>
          </a:xfrm>
          <a:prstGeom prst="rect">
            <a:avLst/>
          </a:prstGeom>
        </p:spPr>
      </p:pic>
    </p:spTree>
    <p:extLst>
      <p:ext uri="{BB962C8B-B14F-4D97-AF65-F5344CB8AC3E}">
        <p14:creationId xmlns:p14="http://schemas.microsoft.com/office/powerpoint/2010/main" val="3010396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601274" y="1013139"/>
            <a:ext cx="6744236" cy="4359756"/>
          </a:xfrm>
          <a:prstGeom prst="rect">
            <a:avLst/>
          </a:prstGeom>
        </p:spPr>
      </p:pic>
    </p:spTree>
    <p:extLst>
      <p:ext uri="{BB962C8B-B14F-4D97-AF65-F5344CB8AC3E}">
        <p14:creationId xmlns:p14="http://schemas.microsoft.com/office/powerpoint/2010/main" val="2947647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07336" y="901522"/>
            <a:ext cx="6915954" cy="4175836"/>
          </a:xfrm>
          <a:prstGeom prst="rect">
            <a:avLst/>
          </a:prstGeom>
        </p:spPr>
      </p:pic>
    </p:spTree>
    <p:extLst>
      <p:ext uri="{BB962C8B-B14F-4D97-AF65-F5344CB8AC3E}">
        <p14:creationId xmlns:p14="http://schemas.microsoft.com/office/powerpoint/2010/main" val="1348198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39403" y="935865"/>
            <a:ext cx="7169239" cy="4403691"/>
          </a:xfrm>
          <a:prstGeom prst="rect">
            <a:avLst/>
          </a:prstGeom>
        </p:spPr>
      </p:pic>
    </p:spTree>
    <p:extLst>
      <p:ext uri="{BB962C8B-B14F-4D97-AF65-F5344CB8AC3E}">
        <p14:creationId xmlns:p14="http://schemas.microsoft.com/office/powerpoint/2010/main" val="2389565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76777" y="1094704"/>
            <a:ext cx="7319493" cy="4225802"/>
          </a:xfrm>
          <a:prstGeom prst="rect">
            <a:avLst/>
          </a:prstGeom>
        </p:spPr>
      </p:pic>
    </p:spTree>
    <p:extLst>
      <p:ext uri="{BB962C8B-B14F-4D97-AF65-F5344CB8AC3E}">
        <p14:creationId xmlns:p14="http://schemas.microsoft.com/office/powerpoint/2010/main" val="133863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95212" y="828542"/>
            <a:ext cx="7096258" cy="4553878"/>
          </a:xfrm>
          <a:prstGeom prst="rect">
            <a:avLst/>
          </a:prstGeom>
        </p:spPr>
      </p:pic>
    </p:spTree>
    <p:extLst>
      <p:ext uri="{BB962C8B-B14F-4D97-AF65-F5344CB8AC3E}">
        <p14:creationId xmlns:p14="http://schemas.microsoft.com/office/powerpoint/2010/main" val="1801839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38648" y="991673"/>
            <a:ext cx="6701307" cy="4309783"/>
          </a:xfrm>
          <a:prstGeom prst="rect">
            <a:avLst/>
          </a:prstGeom>
        </p:spPr>
      </p:pic>
    </p:spTree>
    <p:extLst>
      <p:ext uri="{BB962C8B-B14F-4D97-AF65-F5344CB8AC3E}">
        <p14:creationId xmlns:p14="http://schemas.microsoft.com/office/powerpoint/2010/main" val="2688928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44958" y="1275008"/>
            <a:ext cx="7001814" cy="3982781"/>
          </a:xfrm>
          <a:prstGeom prst="rect">
            <a:avLst/>
          </a:prstGeom>
        </p:spPr>
      </p:pic>
    </p:spTree>
    <p:extLst>
      <p:ext uri="{BB962C8B-B14F-4D97-AF65-F5344CB8AC3E}">
        <p14:creationId xmlns:p14="http://schemas.microsoft.com/office/powerpoint/2010/main" val="831211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32080" y="1043189"/>
            <a:ext cx="7001814" cy="4372567"/>
          </a:xfrm>
          <a:prstGeom prst="rect">
            <a:avLst/>
          </a:prstGeom>
        </p:spPr>
      </p:pic>
    </p:spTree>
    <p:extLst>
      <p:ext uri="{BB962C8B-B14F-4D97-AF65-F5344CB8AC3E}">
        <p14:creationId xmlns:p14="http://schemas.microsoft.com/office/powerpoint/2010/main" val="2170123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54558" y="978794"/>
            <a:ext cx="6302062" cy="4103587"/>
          </a:xfrm>
          <a:prstGeom prst="rect">
            <a:avLst/>
          </a:prstGeom>
        </p:spPr>
      </p:pic>
    </p:spTree>
    <p:extLst>
      <p:ext uri="{BB962C8B-B14F-4D97-AF65-F5344CB8AC3E}">
        <p14:creationId xmlns:p14="http://schemas.microsoft.com/office/powerpoint/2010/main" val="847351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09352" y="841420"/>
            <a:ext cx="7727323" cy="4576293"/>
          </a:xfrm>
          <a:prstGeom prst="rect">
            <a:avLst/>
          </a:prstGeom>
        </p:spPr>
      </p:pic>
    </p:spTree>
    <p:extLst>
      <p:ext uri="{BB962C8B-B14F-4D97-AF65-F5344CB8AC3E}">
        <p14:creationId xmlns:p14="http://schemas.microsoft.com/office/powerpoint/2010/main" val="108430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31832" y="1236372"/>
            <a:ext cx="6551054" cy="3955547"/>
          </a:xfrm>
          <a:prstGeom prst="rect">
            <a:avLst/>
          </a:prstGeom>
        </p:spPr>
      </p:pic>
    </p:spTree>
    <p:extLst>
      <p:ext uri="{BB962C8B-B14F-4D97-AF65-F5344CB8AC3E}">
        <p14:creationId xmlns:p14="http://schemas.microsoft.com/office/powerpoint/2010/main" val="765016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21476" y="1296473"/>
            <a:ext cx="6289183" cy="3938308"/>
          </a:xfrm>
          <a:prstGeom prst="rect">
            <a:avLst/>
          </a:prstGeom>
        </p:spPr>
      </p:pic>
    </p:spTree>
    <p:extLst>
      <p:ext uri="{BB962C8B-B14F-4D97-AF65-F5344CB8AC3E}">
        <p14:creationId xmlns:p14="http://schemas.microsoft.com/office/powerpoint/2010/main" val="1303868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67178" y="781316"/>
            <a:ext cx="7418230" cy="5250289"/>
          </a:xfrm>
          <a:prstGeom prst="rect">
            <a:avLst/>
          </a:prstGeom>
        </p:spPr>
      </p:pic>
    </p:spTree>
    <p:extLst>
      <p:ext uri="{BB962C8B-B14F-4D97-AF65-F5344CB8AC3E}">
        <p14:creationId xmlns:p14="http://schemas.microsoft.com/office/powerpoint/2010/main" val="3716636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524000" y="931572"/>
            <a:ext cx="6825803" cy="4398459"/>
          </a:xfrm>
          <a:prstGeom prst="rect">
            <a:avLst/>
          </a:prstGeom>
        </p:spPr>
      </p:pic>
    </p:spTree>
    <p:extLst>
      <p:ext uri="{BB962C8B-B14F-4D97-AF65-F5344CB8AC3E}">
        <p14:creationId xmlns:p14="http://schemas.microsoft.com/office/powerpoint/2010/main" val="28676234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185" y="1433513"/>
            <a:ext cx="59436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185" y="4119562"/>
            <a:ext cx="5943600"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0" y="76009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10827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a:stretch>
            <a:fillRect/>
          </a:stretch>
        </p:blipFill>
        <p:spPr>
          <a:xfrm>
            <a:off x="1256506" y="2705894"/>
            <a:ext cx="7439025" cy="2790825"/>
          </a:xfrm>
          <a:prstGeom prst="rect">
            <a:avLst/>
          </a:prstGeom>
        </p:spPr>
      </p:pic>
    </p:spTree>
    <p:extLst>
      <p:ext uri="{BB962C8B-B14F-4D97-AF65-F5344CB8AC3E}">
        <p14:creationId xmlns:p14="http://schemas.microsoft.com/office/powerpoint/2010/main" val="2846748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Content Placeholder 2"/>
          <p:cNvSpPr>
            <a:spLocks noGrp="1"/>
          </p:cNvSpPr>
          <p:nvPr>
            <p:ph idx="1"/>
          </p:nvPr>
        </p:nvSpPr>
        <p:spPr>
          <a:xfrm>
            <a:off x="677334" y="1270000"/>
            <a:ext cx="8596668" cy="5025292"/>
          </a:xfrm>
        </p:spPr>
        <p:txBody>
          <a:bodyPr>
            <a:normAutofit fontScale="70000" lnSpcReduction="20000"/>
          </a:bodyPr>
          <a:lstStyle/>
          <a:p>
            <a:r>
              <a:rPr lang="en-US" dirty="0"/>
              <a:t>Probably this book deserves two or three stars, as an engaging (chatty) survey of the profound changes in technology we have been and are experiencing. I give it one star, however, as my protest against the rave reviews from so many uncritical readers. In a sense, Friedman's approach is inductive: present lots and lots of cases - and cite countless high-flying </a:t>
            </a:r>
            <a:r>
              <a:rPr lang="en-US" dirty="0" err="1"/>
              <a:t>technies</a:t>
            </a:r>
            <a:r>
              <a:rPr lang="en-US" dirty="0"/>
              <a:t> and "big thinkers" - stir in heavy doses of optimism (or is it fatalism camouflaged as optimism?), and call it a book. Quite simply, anecdotes </a:t>
            </a:r>
            <a:r>
              <a:rPr lang="en-US" dirty="0" err="1"/>
              <a:t>plas</a:t>
            </a:r>
            <a:r>
              <a:rPr lang="en-US" dirty="0"/>
              <a:t> optimism do not yield a solid analysis of the broader society.</a:t>
            </a:r>
          </a:p>
          <a:p>
            <a:endParaRPr lang="en-US" dirty="0"/>
          </a:p>
          <a:p>
            <a:r>
              <a:rPr lang="en-US" dirty="0"/>
              <a:t>Friedman has a perfect right to be optimistic. But as a critical reader (and social scientist) I reserve my right to say that he does not make the case for where we are heading and that it will be glorious. Nor are techies </a:t>
            </a:r>
            <a:r>
              <a:rPr lang="en-US" dirty="0" err="1"/>
              <a:t>abd</a:t>
            </a:r>
            <a:r>
              <a:rPr lang="en-US" dirty="0"/>
              <a:t> their fans the best judges of what they are doing to the broader society.</a:t>
            </a:r>
          </a:p>
          <a:p>
            <a:r>
              <a:rPr lang="en-US" dirty="0"/>
              <a:t>Friedman offers a compelling, well-researched paradigm for understanding how the US arrived at its current level of dysfunctional politics. His hypothesis, restated throughout the book is that the US, as well as the rest of the planet, is being subjected to three relentless, ineluctable forces: the exponential development of technology, the forces of globalization and concomitant interdependence, and severe climate change, all of which have altered forever the complacent stability to which we had become accustomed. He argues further that the pace of change (speed) as well as the rate of change (exponential) are exceeding in many cases, the capacity of individuals and societies to adapt to change, while politicians--glued to their own narrow ideologies and even narrower political bases--provide only simplistic, quixotic and ultimately futile responses.</a:t>
            </a:r>
          </a:p>
          <a:p>
            <a:endParaRPr lang="en-US" dirty="0"/>
          </a:p>
          <a:p>
            <a:r>
              <a:rPr lang="en-US" dirty="0"/>
              <a:t>Though I could have done without the plethora of folksy interjections, as a whole the argument made is compelling, well documented and (for me) fairly frightening. In the closing chapters of the book, Friedman offers several common sense, pragmatic solutions and manages to convey a sense of optimism that eventually, the world will be capable of adapting in a manner that improves global civilization. </a:t>
            </a:r>
            <a:r>
              <a:rPr lang="en-US"/>
              <a:t>Given the facts and strong arguments made in preceding chapters however, the optimism seems unfounded;; particularly given the lack of political will for the heterodox approach that the author justifiably feels that circumstances require.</a:t>
            </a:r>
            <a:endParaRPr lang="en-US" dirty="0"/>
          </a:p>
        </p:txBody>
      </p:sp>
    </p:spTree>
    <p:extLst>
      <p:ext uri="{BB962C8B-B14F-4D97-AF65-F5344CB8AC3E}">
        <p14:creationId xmlns:p14="http://schemas.microsoft.com/office/powerpoint/2010/main" val="260975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46727" y="1000259"/>
            <a:ext cx="7109137" cy="4296435"/>
          </a:xfrm>
          <a:prstGeom prst="rect">
            <a:avLst/>
          </a:prstGeom>
        </p:spPr>
      </p:pic>
    </p:spTree>
    <p:extLst>
      <p:ext uri="{BB962C8B-B14F-4D97-AF65-F5344CB8AC3E}">
        <p14:creationId xmlns:p14="http://schemas.microsoft.com/office/powerpoint/2010/main" val="47378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vs Dataset</a:t>
            </a:r>
            <a:endParaRPr lang="en-US" dirty="0"/>
          </a:p>
        </p:txBody>
      </p:sp>
      <p:sp>
        <p:nvSpPr>
          <p:cNvPr id="3" name="Content Placeholder 2"/>
          <p:cNvSpPr>
            <a:spLocks noGrp="1"/>
          </p:cNvSpPr>
          <p:nvPr>
            <p:ph idx="1"/>
          </p:nvPr>
        </p:nvSpPr>
        <p:spPr/>
        <p:txBody>
          <a:bodyPr/>
          <a:lstStyle/>
          <a:p>
            <a:r>
              <a:rPr lang="en-US" dirty="0" smtClean="0"/>
              <a:t>"corpus</a:t>
            </a:r>
            <a:r>
              <a:rPr lang="en-US" dirty="0"/>
              <a:t>" mainly appears in NLP area or application domain related to texts/documents, because of its meaning "a collection of written texts, esp. the entire works of a particular author or a body of writing on a particular subject." (</a:t>
            </a:r>
            <a:r>
              <a:rPr lang="en-US" dirty="0">
                <a:hlinkClick r:id="rId2"/>
              </a:rPr>
              <a:t>https://www.google.com/search?q=define+corpus</a:t>
            </a:r>
            <a:r>
              <a:rPr lang="en-US" dirty="0"/>
              <a:t>)</a:t>
            </a:r>
          </a:p>
          <a:p>
            <a:r>
              <a:rPr lang="en-US" dirty="0" smtClean="0"/>
              <a:t>"Corpus </a:t>
            </a:r>
            <a:r>
              <a:rPr lang="en-US" dirty="0"/>
              <a:t>is a large collection of texts. It is a body of written or spoken material upon which a linguistic analysis is </a:t>
            </a:r>
            <a:r>
              <a:rPr lang="en-US" dirty="0" smtClean="0"/>
              <a:t>based</a:t>
            </a:r>
          </a:p>
          <a:p>
            <a:r>
              <a:rPr lang="en-US" dirty="0"/>
              <a:t>In contrast, dataset appears in every application domain --- a collection of any kind of data is a dataset.</a:t>
            </a:r>
          </a:p>
          <a:p>
            <a:endParaRPr lang="en-US" dirty="0"/>
          </a:p>
        </p:txBody>
      </p:sp>
    </p:spTree>
    <p:extLst>
      <p:ext uri="{BB962C8B-B14F-4D97-AF65-F5344CB8AC3E}">
        <p14:creationId xmlns:p14="http://schemas.microsoft.com/office/powerpoint/2010/main" val="154941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584102" y="922987"/>
            <a:ext cx="6804337" cy="5078568"/>
          </a:xfrm>
          <a:prstGeom prst="rect">
            <a:avLst/>
          </a:prstGeom>
        </p:spPr>
      </p:pic>
    </p:spTree>
    <p:extLst>
      <p:ext uri="{BB962C8B-B14F-4D97-AF65-F5344CB8AC3E}">
        <p14:creationId xmlns:p14="http://schemas.microsoft.com/office/powerpoint/2010/main" val="258744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Different Methods</a:t>
            </a:r>
          </a:p>
        </p:txBody>
      </p:sp>
      <p:sp>
        <p:nvSpPr>
          <p:cNvPr id="3" name="Content Placeholder 2"/>
          <p:cNvSpPr>
            <a:spLocks noGrp="1"/>
          </p:cNvSpPr>
          <p:nvPr>
            <p:ph idx="1"/>
          </p:nvPr>
        </p:nvSpPr>
        <p:spPr/>
        <p:txBody>
          <a:bodyPr>
            <a:normAutofit fontScale="92500" lnSpcReduction="20000"/>
          </a:bodyPr>
          <a:lstStyle/>
          <a:p>
            <a:r>
              <a:rPr lang="en-US" dirty="0"/>
              <a:t>Corpus</a:t>
            </a:r>
          </a:p>
          <a:p>
            <a:pPr lvl="1"/>
            <a:r>
              <a:rPr lang="en-US" dirty="0"/>
              <a:t>We need a collection of movie reviews that include both positive reviews and negative reviews. </a:t>
            </a:r>
          </a:p>
          <a:p>
            <a:pPr lvl="1"/>
            <a:r>
              <a:rPr lang="en-US" dirty="0"/>
              <a:t>Good corpus resources should have </a:t>
            </a:r>
            <a:r>
              <a:rPr lang="en-US" dirty="0">
                <a:solidFill>
                  <a:srgbClr val="FF0000"/>
                </a:solidFill>
              </a:rPr>
              <a:t>good review quality, available metadata, easy </a:t>
            </a:r>
            <a:r>
              <a:rPr lang="en-US" dirty="0" err="1">
                <a:solidFill>
                  <a:srgbClr val="FF0000"/>
                </a:solidFill>
              </a:rPr>
              <a:t>spidering</a:t>
            </a:r>
            <a:r>
              <a:rPr lang="en-US" dirty="0">
                <a:solidFill>
                  <a:srgbClr val="FF0000"/>
                </a:solidFill>
              </a:rPr>
              <a:t>, and reasonably large number of reviews and products</a:t>
            </a:r>
          </a:p>
          <a:p>
            <a:pPr lvl="1"/>
            <a:r>
              <a:rPr lang="en-US" dirty="0"/>
              <a:t> The ratings were removed. The rating decision was made in order to transform a 4-star or 5-star rating-system reviews into positive and negative reviews</a:t>
            </a:r>
          </a:p>
          <a:p>
            <a:r>
              <a:rPr lang="en-US" dirty="0"/>
              <a:t>N-Gram Classifiers</a:t>
            </a:r>
          </a:p>
          <a:p>
            <a:pPr lvl="1"/>
            <a:r>
              <a:rPr lang="en-US" dirty="0"/>
              <a:t> we selected n-gram models as supervised approach, which represent text documents by word tuples. </a:t>
            </a:r>
          </a:p>
          <a:p>
            <a:pPr lvl="1"/>
            <a:r>
              <a:rPr lang="en-US" dirty="0"/>
              <a:t>The tool is implemented with classification algorithms based on n-gram (</a:t>
            </a:r>
            <a:r>
              <a:rPr lang="en-US" dirty="0">
                <a:solidFill>
                  <a:srgbClr val="FF0000"/>
                </a:solidFill>
              </a:rPr>
              <a:t>unigram, bigrams, and tri-grams) features.</a:t>
            </a:r>
          </a:p>
          <a:p>
            <a:pPr lvl="1"/>
            <a:r>
              <a:rPr lang="en-US" dirty="0"/>
              <a:t>Wherever Times is specified, Times Roman or Times New Roman may be used. If neither is available on your word processor, please use the font closest in appearance to Times</a:t>
            </a:r>
          </a:p>
        </p:txBody>
      </p:sp>
    </p:spTree>
    <p:extLst>
      <p:ext uri="{BB962C8B-B14F-4D97-AF65-F5344CB8AC3E}">
        <p14:creationId xmlns:p14="http://schemas.microsoft.com/office/powerpoint/2010/main" val="3331813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1305</Words>
  <Application>Microsoft Office PowerPoint</Application>
  <PresentationFormat>Widescreen</PresentationFormat>
  <Paragraphs>93</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Corpus vs Dataset</vt:lpstr>
      <vt:lpstr>PowerPoint Presentation</vt:lpstr>
      <vt:lpstr>Different Methods</vt:lpstr>
      <vt:lpstr>PowerPoint Presentation</vt:lpstr>
      <vt:lpstr>PowerPoint Presentation</vt:lpstr>
      <vt:lpstr>PowerPoint Presentation</vt:lpstr>
      <vt:lpstr>PowerPoint Presentation</vt:lpstr>
      <vt:lpstr>PowerPoint Presentation</vt:lpstr>
      <vt:lpstr>PowerPoint Presentation</vt:lpstr>
      <vt:lpstr>N-Gram</vt:lpstr>
      <vt:lpstr>Example of n-gram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TTeng</dc:creator>
  <cp:lastModifiedBy>TTeng</cp:lastModifiedBy>
  <cp:revision>16</cp:revision>
  <dcterms:created xsi:type="dcterms:W3CDTF">2017-04-11T15:14:08Z</dcterms:created>
  <dcterms:modified xsi:type="dcterms:W3CDTF">2017-04-17T15:25:36Z</dcterms:modified>
</cp:coreProperties>
</file>