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5" r:id="rId5"/>
    <p:sldId id="259" r:id="rId6"/>
    <p:sldId id="266" r:id="rId7"/>
    <p:sldId id="260" r:id="rId8"/>
    <p:sldId id="267" r:id="rId9"/>
    <p:sldId id="268" r:id="rId10"/>
    <p:sldId id="269" r:id="rId11"/>
    <p:sldId id="261"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66" d="100"/>
          <a:sy n="66" d="100"/>
        </p:scale>
        <p:origin x="67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2020-05-12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2020-05-12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2020-05-12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2020-05-12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2020-05-12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2020-05-12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2020-05-12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2020-05-12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2020-05-12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2020-05-12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2020-05-12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2020-05-12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9A2EE-409E-4FE3-AC1A-E866A1E60069}"/>
              </a:ext>
            </a:extLst>
          </p:cNvPr>
          <p:cNvSpPr>
            <a:spLocks noGrp="1"/>
          </p:cNvSpPr>
          <p:nvPr>
            <p:ph type="ctrTitle"/>
          </p:nvPr>
        </p:nvSpPr>
        <p:spPr>
          <a:xfrm>
            <a:off x="2417779" y="802298"/>
            <a:ext cx="8637073" cy="2541431"/>
          </a:xfrm>
        </p:spPr>
        <p:txBody>
          <a:bodyPr>
            <a:normAutofit/>
          </a:bodyPr>
          <a:lstStyle/>
          <a:p>
            <a:r>
              <a:rPr lang="en-US" dirty="0"/>
              <a:t>Dance Studio</a:t>
            </a:r>
            <a:br>
              <a:rPr lang="en-US" dirty="0"/>
            </a:br>
            <a:r>
              <a:rPr lang="en-US" dirty="0"/>
              <a:t>in Budapest</a:t>
            </a:r>
          </a:p>
        </p:txBody>
      </p:sp>
      <p:sp>
        <p:nvSpPr>
          <p:cNvPr id="3" name="Subtitle 2">
            <a:extLst>
              <a:ext uri="{FF2B5EF4-FFF2-40B4-BE49-F238E27FC236}">
                <a16:creationId xmlns:a16="http://schemas.microsoft.com/office/drawing/2014/main" id="{EB09989D-C74F-4693-8515-7853140C31AE}"/>
              </a:ext>
            </a:extLst>
          </p:cNvPr>
          <p:cNvSpPr>
            <a:spLocks noGrp="1"/>
          </p:cNvSpPr>
          <p:nvPr>
            <p:ph type="subTitle" idx="1"/>
          </p:nvPr>
        </p:nvSpPr>
        <p:spPr/>
        <p:txBody>
          <a:bodyPr/>
          <a:lstStyle/>
          <a:p>
            <a:r>
              <a:rPr lang="en-US" dirty="0"/>
              <a:t>Coursera data science capstone project – </a:t>
            </a:r>
            <a:r>
              <a:rPr lang="en-US" dirty="0" err="1"/>
              <a:t>GaboR</a:t>
            </a:r>
            <a:r>
              <a:rPr lang="en-US" dirty="0"/>
              <a:t> Nemeth</a:t>
            </a:r>
          </a:p>
        </p:txBody>
      </p:sp>
    </p:spTree>
    <p:extLst>
      <p:ext uri="{BB962C8B-B14F-4D97-AF65-F5344CB8AC3E}">
        <p14:creationId xmlns:p14="http://schemas.microsoft.com/office/powerpoint/2010/main" val="457429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666F8-18E8-47DD-A5D7-523FC95914A2}"/>
              </a:ext>
            </a:extLst>
          </p:cNvPr>
          <p:cNvSpPr>
            <a:spLocks noGrp="1"/>
          </p:cNvSpPr>
          <p:nvPr>
            <p:ph type="title"/>
          </p:nvPr>
        </p:nvSpPr>
        <p:spPr/>
        <p:txBody>
          <a:bodyPr/>
          <a:lstStyle/>
          <a:p>
            <a:r>
              <a:rPr lang="en-US" dirty="0"/>
              <a:t>Methodology and analysis 4 - clusters</a:t>
            </a:r>
            <a:br>
              <a:rPr lang="en-US" dirty="0"/>
            </a:br>
            <a:endParaRPr lang="en-US" dirty="0"/>
          </a:p>
        </p:txBody>
      </p:sp>
      <p:pic>
        <p:nvPicPr>
          <p:cNvPr id="4" name="Picture 3">
            <a:extLst>
              <a:ext uri="{FF2B5EF4-FFF2-40B4-BE49-F238E27FC236}">
                <a16:creationId xmlns:a16="http://schemas.microsoft.com/office/drawing/2014/main" id="{97B88504-E5D6-4A81-B7D6-3BCF65F110DE}"/>
              </a:ext>
            </a:extLst>
          </p:cNvPr>
          <p:cNvPicPr/>
          <p:nvPr/>
        </p:nvPicPr>
        <p:blipFill>
          <a:blip r:embed="rId2"/>
          <a:stretch>
            <a:fillRect/>
          </a:stretch>
        </p:blipFill>
        <p:spPr>
          <a:xfrm>
            <a:off x="1451579" y="2046604"/>
            <a:ext cx="4679950" cy="2944495"/>
          </a:xfrm>
          <a:prstGeom prst="rect">
            <a:avLst/>
          </a:prstGeom>
        </p:spPr>
      </p:pic>
      <p:pic>
        <p:nvPicPr>
          <p:cNvPr id="5" name="Picture 4">
            <a:extLst>
              <a:ext uri="{FF2B5EF4-FFF2-40B4-BE49-F238E27FC236}">
                <a16:creationId xmlns:a16="http://schemas.microsoft.com/office/drawing/2014/main" id="{DF33AFB5-FF8D-47F2-8377-881D55F80458}"/>
              </a:ext>
            </a:extLst>
          </p:cNvPr>
          <p:cNvPicPr/>
          <p:nvPr/>
        </p:nvPicPr>
        <p:blipFill>
          <a:blip r:embed="rId3"/>
          <a:stretch>
            <a:fillRect/>
          </a:stretch>
        </p:blipFill>
        <p:spPr>
          <a:xfrm>
            <a:off x="6374904" y="2046604"/>
            <a:ext cx="4679950" cy="2944494"/>
          </a:xfrm>
          <a:prstGeom prst="rect">
            <a:avLst/>
          </a:prstGeom>
        </p:spPr>
      </p:pic>
      <p:sp>
        <p:nvSpPr>
          <p:cNvPr id="6" name="TextBox 5">
            <a:extLst>
              <a:ext uri="{FF2B5EF4-FFF2-40B4-BE49-F238E27FC236}">
                <a16:creationId xmlns:a16="http://schemas.microsoft.com/office/drawing/2014/main" id="{BC385B71-2546-4958-8E37-B28DB3AECB33}"/>
              </a:ext>
            </a:extLst>
          </p:cNvPr>
          <p:cNvSpPr txBox="1"/>
          <p:nvPr/>
        </p:nvSpPr>
        <p:spPr>
          <a:xfrm>
            <a:off x="3243072" y="5364480"/>
            <a:ext cx="1097280" cy="369332"/>
          </a:xfrm>
          <a:prstGeom prst="rect">
            <a:avLst/>
          </a:prstGeom>
          <a:noFill/>
        </p:spPr>
        <p:txBody>
          <a:bodyPr wrap="square" rtlCol="0">
            <a:spAutoFit/>
          </a:bodyPr>
          <a:lstStyle/>
          <a:p>
            <a:r>
              <a:rPr lang="en-US" dirty="0"/>
              <a:t>3 clusters</a:t>
            </a:r>
          </a:p>
        </p:txBody>
      </p:sp>
      <p:sp>
        <p:nvSpPr>
          <p:cNvPr id="7" name="TextBox 6">
            <a:extLst>
              <a:ext uri="{FF2B5EF4-FFF2-40B4-BE49-F238E27FC236}">
                <a16:creationId xmlns:a16="http://schemas.microsoft.com/office/drawing/2014/main" id="{300A8F3C-11FA-4741-BA78-208F4109D449}"/>
              </a:ext>
            </a:extLst>
          </p:cNvPr>
          <p:cNvSpPr txBox="1"/>
          <p:nvPr/>
        </p:nvSpPr>
        <p:spPr>
          <a:xfrm>
            <a:off x="8166239" y="5364480"/>
            <a:ext cx="1097280" cy="369332"/>
          </a:xfrm>
          <a:prstGeom prst="rect">
            <a:avLst/>
          </a:prstGeom>
          <a:noFill/>
        </p:spPr>
        <p:txBody>
          <a:bodyPr wrap="square" rtlCol="0">
            <a:spAutoFit/>
          </a:bodyPr>
          <a:lstStyle/>
          <a:p>
            <a:r>
              <a:rPr lang="en-US" dirty="0"/>
              <a:t>5 clusters</a:t>
            </a:r>
          </a:p>
        </p:txBody>
      </p:sp>
    </p:spTree>
    <p:extLst>
      <p:ext uri="{BB962C8B-B14F-4D97-AF65-F5344CB8AC3E}">
        <p14:creationId xmlns:p14="http://schemas.microsoft.com/office/powerpoint/2010/main" val="1826886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4C083-C336-4C24-847C-28A5D112C490}"/>
              </a:ext>
            </a:extLst>
          </p:cNvPr>
          <p:cNvSpPr>
            <a:spLocks noGrp="1"/>
          </p:cNvSpPr>
          <p:nvPr>
            <p:ph type="title"/>
          </p:nvPr>
        </p:nvSpPr>
        <p:spPr/>
        <p:txBody>
          <a:bodyPr/>
          <a:lstStyle/>
          <a:p>
            <a:r>
              <a:rPr lang="en-US" dirty="0"/>
              <a:t>Results and discussion</a:t>
            </a:r>
            <a:br>
              <a:rPr lang="en-US" dirty="0"/>
            </a:br>
            <a:endParaRPr lang="en-US" dirty="0"/>
          </a:p>
        </p:txBody>
      </p:sp>
      <p:sp>
        <p:nvSpPr>
          <p:cNvPr id="3" name="Content Placeholder 2">
            <a:extLst>
              <a:ext uri="{FF2B5EF4-FFF2-40B4-BE49-F238E27FC236}">
                <a16:creationId xmlns:a16="http://schemas.microsoft.com/office/drawing/2014/main" id="{D3B2BC47-7090-40BE-98F4-25A5E140F495}"/>
              </a:ext>
            </a:extLst>
          </p:cNvPr>
          <p:cNvSpPr>
            <a:spLocks noGrp="1"/>
          </p:cNvSpPr>
          <p:nvPr>
            <p:ph idx="1"/>
          </p:nvPr>
        </p:nvSpPr>
        <p:spPr/>
        <p:txBody>
          <a:bodyPr/>
          <a:lstStyle/>
          <a:p>
            <a:r>
              <a:rPr lang="en-US" dirty="0"/>
              <a:t>The slightly large distance from the city center seems confirmed.</a:t>
            </a:r>
          </a:p>
          <a:p>
            <a:r>
              <a:rPr lang="en-US" dirty="0"/>
              <a:t>Existing studios tend to be around, or very close to the inner and middle boulevard of the city.</a:t>
            </a:r>
          </a:p>
          <a:p>
            <a:r>
              <a:rPr lang="en-US" dirty="0"/>
              <a:t>The Buda side (left to river Danube) is less "crowded" of dance schools. </a:t>
            </a:r>
          </a:p>
          <a:p>
            <a:r>
              <a:rPr lang="en-US" dirty="0"/>
              <a:t>Studios are relatively close to railway stations.</a:t>
            </a:r>
          </a:p>
        </p:txBody>
      </p:sp>
    </p:spTree>
    <p:extLst>
      <p:ext uri="{BB962C8B-B14F-4D97-AF65-F5344CB8AC3E}">
        <p14:creationId xmlns:p14="http://schemas.microsoft.com/office/powerpoint/2010/main" val="4012460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260B3-A234-45E7-ADEA-18A48A36C2A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5DA3609-C017-4554-BD41-CD4DD7D4E068}"/>
              </a:ext>
            </a:extLst>
          </p:cNvPr>
          <p:cNvSpPr>
            <a:spLocks noGrp="1"/>
          </p:cNvSpPr>
          <p:nvPr>
            <p:ph idx="1"/>
          </p:nvPr>
        </p:nvSpPr>
        <p:spPr/>
        <p:txBody>
          <a:bodyPr/>
          <a:lstStyle/>
          <a:p>
            <a:r>
              <a:rPr lang="en-US" dirty="0"/>
              <a:t>This project had the purpose to find an ideal location of a new dance studio in Budapest. Under ideal I understood, being in an attracting neighborhood but also being away from the rest of the schools. I pulled and wrangled the Foursquare data about the currently existing (and listed) dance studios, their names, location, categories, etc.</a:t>
            </a:r>
          </a:p>
          <a:p>
            <a:r>
              <a:rPr lang="en-US" dirty="0"/>
              <a:t>I used the clustering technique and complemented my analysis with a heatmap for density visualization.</a:t>
            </a:r>
          </a:p>
          <a:p>
            <a:r>
              <a:rPr lang="en-US" dirty="0"/>
              <a:t>I wanted to offer a top 3 options about the location based on other schools locations. </a:t>
            </a:r>
          </a:p>
          <a:p>
            <a:r>
              <a:rPr lang="en-US" dirty="0"/>
              <a:t>Final decision is to be made by the stakeholder(s).</a:t>
            </a:r>
          </a:p>
        </p:txBody>
      </p:sp>
    </p:spTree>
    <p:extLst>
      <p:ext uri="{BB962C8B-B14F-4D97-AF65-F5344CB8AC3E}">
        <p14:creationId xmlns:p14="http://schemas.microsoft.com/office/powerpoint/2010/main" val="3949231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6CB11-7066-4926-AFEA-7350F3565E47}"/>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D465E953-C2F7-4FDD-9FB9-04EAE676A768}"/>
              </a:ext>
            </a:extLst>
          </p:cNvPr>
          <p:cNvSpPr>
            <a:spLocks noGrp="1"/>
          </p:cNvSpPr>
          <p:nvPr>
            <p:ph idx="1"/>
          </p:nvPr>
        </p:nvSpPr>
        <p:spPr/>
        <p:txBody>
          <a:bodyPr/>
          <a:lstStyle/>
          <a:p>
            <a:r>
              <a:rPr lang="en-US" dirty="0"/>
              <a:t>Business problem and background</a:t>
            </a:r>
          </a:p>
          <a:p>
            <a:r>
              <a:rPr lang="en-US" dirty="0"/>
              <a:t>Data</a:t>
            </a:r>
          </a:p>
          <a:p>
            <a:r>
              <a:rPr lang="en-US" dirty="0"/>
              <a:t>Methodology and analysis</a:t>
            </a:r>
          </a:p>
          <a:p>
            <a:r>
              <a:rPr lang="en-US" dirty="0"/>
              <a:t>Results and discussion</a:t>
            </a:r>
          </a:p>
          <a:p>
            <a:r>
              <a:rPr lang="en-US" dirty="0"/>
              <a:t>Conclusion</a:t>
            </a:r>
          </a:p>
        </p:txBody>
      </p:sp>
      <p:pic>
        <p:nvPicPr>
          <p:cNvPr id="7" name="Picture 6" descr="A group of people performing on a stage&#10;&#10;Description automatically generated">
            <a:extLst>
              <a:ext uri="{FF2B5EF4-FFF2-40B4-BE49-F238E27FC236}">
                <a16:creationId xmlns:a16="http://schemas.microsoft.com/office/drawing/2014/main" id="{279212CB-3DC2-4614-9B50-2085950FCAC5}"/>
              </a:ext>
            </a:extLst>
          </p:cNvPr>
          <p:cNvPicPr>
            <a:picLocks noChangeAspect="1"/>
          </p:cNvPicPr>
          <p:nvPr/>
        </p:nvPicPr>
        <p:blipFill>
          <a:blip r:embed="rId2"/>
          <a:stretch>
            <a:fillRect/>
          </a:stretch>
        </p:blipFill>
        <p:spPr>
          <a:xfrm>
            <a:off x="7367301" y="2999232"/>
            <a:ext cx="2775712" cy="2081784"/>
          </a:xfrm>
          <a:prstGeom prst="rect">
            <a:avLst/>
          </a:prstGeom>
        </p:spPr>
      </p:pic>
    </p:spTree>
    <p:extLst>
      <p:ext uri="{BB962C8B-B14F-4D97-AF65-F5344CB8AC3E}">
        <p14:creationId xmlns:p14="http://schemas.microsoft.com/office/powerpoint/2010/main" val="2410121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03A34-E006-440A-A0DA-3EE6B5A9B667}"/>
              </a:ext>
            </a:extLst>
          </p:cNvPr>
          <p:cNvSpPr>
            <a:spLocks noGrp="1"/>
          </p:cNvSpPr>
          <p:nvPr>
            <p:ph type="title"/>
          </p:nvPr>
        </p:nvSpPr>
        <p:spPr/>
        <p:txBody>
          <a:bodyPr/>
          <a:lstStyle/>
          <a:p>
            <a:r>
              <a:rPr lang="en-US" dirty="0"/>
              <a:t>Business problem and background</a:t>
            </a:r>
            <a:br>
              <a:rPr lang="en-US" dirty="0"/>
            </a:br>
            <a:endParaRPr lang="en-US" dirty="0"/>
          </a:p>
        </p:txBody>
      </p:sp>
      <p:sp>
        <p:nvSpPr>
          <p:cNvPr id="3" name="Content Placeholder 2">
            <a:extLst>
              <a:ext uri="{FF2B5EF4-FFF2-40B4-BE49-F238E27FC236}">
                <a16:creationId xmlns:a16="http://schemas.microsoft.com/office/drawing/2014/main" id="{895E35BB-7085-463A-871C-BDB92BB8D59D}"/>
              </a:ext>
            </a:extLst>
          </p:cNvPr>
          <p:cNvSpPr>
            <a:spLocks noGrp="1"/>
          </p:cNvSpPr>
          <p:nvPr>
            <p:ph idx="1"/>
          </p:nvPr>
        </p:nvSpPr>
        <p:spPr/>
        <p:txBody>
          <a:bodyPr>
            <a:normAutofit/>
          </a:bodyPr>
          <a:lstStyle/>
          <a:p>
            <a:r>
              <a:rPr lang="en-US" dirty="0"/>
              <a:t>This project intends to identify the optimal place for a dance studio in Budapest.  </a:t>
            </a:r>
          </a:p>
          <a:p>
            <a:r>
              <a:rPr lang="en-US" dirty="0"/>
              <a:t>Stakeholder is my brother, but the results of my analysis could be interesting to anyone having similar plans in the capital of Hungary .</a:t>
            </a:r>
          </a:p>
          <a:p>
            <a:r>
              <a:rPr lang="en-US" dirty="0"/>
              <a:t>I will be searching for areas that have no or just a few dance studios nearby, but which are easily accessible for a number of people without cars. </a:t>
            </a:r>
          </a:p>
          <a:p>
            <a:r>
              <a:rPr lang="en-US" dirty="0"/>
              <a:t>Finding the best spot is not in my intention, I will attempt to locate the top 3 neighborhoods to help narrow down the list of potential areas to consider for a new dance studio. </a:t>
            </a:r>
          </a:p>
          <a:p>
            <a:endParaRPr lang="en-US" dirty="0"/>
          </a:p>
        </p:txBody>
      </p:sp>
    </p:spTree>
    <p:extLst>
      <p:ext uri="{BB962C8B-B14F-4D97-AF65-F5344CB8AC3E}">
        <p14:creationId xmlns:p14="http://schemas.microsoft.com/office/powerpoint/2010/main" val="301517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04D8-1FEC-4B08-BA31-A226E2531B56}"/>
              </a:ext>
            </a:extLst>
          </p:cNvPr>
          <p:cNvSpPr>
            <a:spLocks noGrp="1"/>
          </p:cNvSpPr>
          <p:nvPr>
            <p:ph type="title"/>
          </p:nvPr>
        </p:nvSpPr>
        <p:spPr/>
        <p:txBody>
          <a:bodyPr/>
          <a:lstStyle/>
          <a:p>
            <a:r>
              <a:rPr lang="en-US" dirty="0"/>
              <a:t>Data 1</a:t>
            </a:r>
          </a:p>
        </p:txBody>
      </p:sp>
      <p:sp>
        <p:nvSpPr>
          <p:cNvPr id="3" name="Content Placeholder 2">
            <a:extLst>
              <a:ext uri="{FF2B5EF4-FFF2-40B4-BE49-F238E27FC236}">
                <a16:creationId xmlns:a16="http://schemas.microsoft.com/office/drawing/2014/main" id="{C1D9E9D2-266C-41F6-A5F7-57918EE9B12D}"/>
              </a:ext>
            </a:extLst>
          </p:cNvPr>
          <p:cNvSpPr>
            <a:spLocks noGrp="1"/>
          </p:cNvSpPr>
          <p:nvPr>
            <p:ph idx="1"/>
          </p:nvPr>
        </p:nvSpPr>
        <p:spPr/>
        <p:txBody>
          <a:bodyPr/>
          <a:lstStyle/>
          <a:p>
            <a:pPr marL="0" indent="0">
              <a:buNone/>
            </a:pPr>
            <a:r>
              <a:rPr lang="en-US" dirty="0"/>
              <a:t>What data would be useful/needed? </a:t>
            </a:r>
          </a:p>
          <a:p>
            <a:pPr lvl="0"/>
            <a:r>
              <a:rPr lang="en-US" dirty="0"/>
              <a:t>The number and location of existing dance studios in Budapest as of today. </a:t>
            </a:r>
          </a:p>
          <a:p>
            <a:pPr lvl="0"/>
            <a:r>
              <a:rPr lang="en-US" dirty="0"/>
              <a:t>The distance of the studios from the center of the city. </a:t>
            </a:r>
          </a:p>
          <a:p>
            <a:pPr lvl="0"/>
            <a:r>
              <a:rPr lang="en-US" dirty="0"/>
              <a:t>The average ratings the studios received from the users. </a:t>
            </a:r>
          </a:p>
          <a:p>
            <a:pPr lvl="0"/>
            <a:r>
              <a:rPr lang="en-US" dirty="0"/>
              <a:t>Crime data of the neighborhoods/districts. </a:t>
            </a:r>
          </a:p>
          <a:p>
            <a:pPr lvl="0"/>
            <a:r>
              <a:rPr lang="en-US" dirty="0"/>
              <a:t>Entry fees or hourly rates of the studios. </a:t>
            </a:r>
          </a:p>
          <a:p>
            <a:endParaRPr lang="en-US" dirty="0"/>
          </a:p>
        </p:txBody>
      </p:sp>
    </p:spTree>
    <p:extLst>
      <p:ext uri="{BB962C8B-B14F-4D97-AF65-F5344CB8AC3E}">
        <p14:creationId xmlns:p14="http://schemas.microsoft.com/office/powerpoint/2010/main" val="1095978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04D8-1FEC-4B08-BA31-A226E2531B56}"/>
              </a:ext>
            </a:extLst>
          </p:cNvPr>
          <p:cNvSpPr>
            <a:spLocks noGrp="1"/>
          </p:cNvSpPr>
          <p:nvPr>
            <p:ph type="title"/>
          </p:nvPr>
        </p:nvSpPr>
        <p:spPr/>
        <p:txBody>
          <a:bodyPr/>
          <a:lstStyle/>
          <a:p>
            <a:r>
              <a:rPr lang="en-US" dirty="0"/>
              <a:t>Data 2</a:t>
            </a:r>
          </a:p>
        </p:txBody>
      </p:sp>
      <p:sp>
        <p:nvSpPr>
          <p:cNvPr id="3" name="Content Placeholder 2">
            <a:extLst>
              <a:ext uri="{FF2B5EF4-FFF2-40B4-BE49-F238E27FC236}">
                <a16:creationId xmlns:a16="http://schemas.microsoft.com/office/drawing/2014/main" id="{C1D9E9D2-266C-41F6-A5F7-57918EE9B12D}"/>
              </a:ext>
            </a:extLst>
          </p:cNvPr>
          <p:cNvSpPr>
            <a:spLocks noGrp="1"/>
          </p:cNvSpPr>
          <p:nvPr>
            <p:ph idx="1"/>
          </p:nvPr>
        </p:nvSpPr>
        <p:spPr/>
        <p:txBody>
          <a:bodyPr>
            <a:normAutofit fontScale="92500" lnSpcReduction="20000"/>
          </a:bodyPr>
          <a:lstStyle/>
          <a:p>
            <a:pPr marL="0" indent="0">
              <a:buNone/>
            </a:pPr>
            <a:r>
              <a:rPr lang="en-US" dirty="0"/>
              <a:t>What data are available? </a:t>
            </a:r>
          </a:p>
          <a:p>
            <a:pPr lvl="0"/>
            <a:r>
              <a:rPr lang="en-US" dirty="0"/>
              <a:t>Foursquare page has various but limited information about the places. Useful for my purpose from these are the geo ones and the ratings, so I will concentrate on retrieving those primarily, via the Foursquare API. </a:t>
            </a:r>
          </a:p>
          <a:p>
            <a:pPr lvl="0"/>
            <a:r>
              <a:rPr lang="en-US" dirty="0"/>
              <a:t>Understanding the crime heatmap about the districts would be an asset to find a rather secure location. Unfortunately, I did not find any available dataset about the criminal records nor on Foursquare neither on any other website, so I put this view aside for the current analysis. </a:t>
            </a:r>
          </a:p>
          <a:p>
            <a:pPr lvl="0"/>
            <a:r>
              <a:rPr lang="en-US" dirty="0"/>
              <a:t>As for the prices, I have no information about the fees and rates for those studios the Foursquare site lists. Hence, I postpone this aspect too for a later study. </a:t>
            </a:r>
          </a:p>
          <a:p>
            <a:endParaRPr lang="en-US" dirty="0"/>
          </a:p>
        </p:txBody>
      </p:sp>
    </p:spTree>
    <p:extLst>
      <p:ext uri="{BB962C8B-B14F-4D97-AF65-F5344CB8AC3E}">
        <p14:creationId xmlns:p14="http://schemas.microsoft.com/office/powerpoint/2010/main" val="2779608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04D8-1FEC-4B08-BA31-A226E2531B56}"/>
              </a:ext>
            </a:extLst>
          </p:cNvPr>
          <p:cNvSpPr>
            <a:spLocks noGrp="1"/>
          </p:cNvSpPr>
          <p:nvPr>
            <p:ph type="title"/>
          </p:nvPr>
        </p:nvSpPr>
        <p:spPr/>
        <p:txBody>
          <a:bodyPr/>
          <a:lstStyle/>
          <a:p>
            <a:r>
              <a:rPr lang="en-US" dirty="0"/>
              <a:t>Data 3</a:t>
            </a:r>
          </a:p>
        </p:txBody>
      </p:sp>
      <p:sp>
        <p:nvSpPr>
          <p:cNvPr id="3" name="Content Placeholder 2">
            <a:extLst>
              <a:ext uri="{FF2B5EF4-FFF2-40B4-BE49-F238E27FC236}">
                <a16:creationId xmlns:a16="http://schemas.microsoft.com/office/drawing/2014/main" id="{C1D9E9D2-266C-41F6-A5F7-57918EE9B12D}"/>
              </a:ext>
            </a:extLst>
          </p:cNvPr>
          <p:cNvSpPr>
            <a:spLocks noGrp="1"/>
          </p:cNvSpPr>
          <p:nvPr>
            <p:ph idx="1"/>
          </p:nvPr>
        </p:nvSpPr>
        <p:spPr/>
        <p:txBody>
          <a:bodyPr>
            <a:normAutofit/>
          </a:bodyPr>
          <a:lstStyle/>
          <a:p>
            <a:pPr marL="0" indent="0">
              <a:buNone/>
            </a:pPr>
            <a:r>
              <a:rPr lang="en-US" dirty="0"/>
              <a:t>I will first capture the latitude and longitude coordinates of Budapest via an API call,</a:t>
            </a:r>
          </a:p>
          <a:p>
            <a:pPr marL="0" indent="0">
              <a:buNone/>
            </a:pPr>
            <a:r>
              <a:rPr lang="en-US" dirty="0"/>
              <a:t>Then pull the list of venues in the city, transform the json file into a dataframe and clean it Pre-processing </a:t>
            </a:r>
          </a:p>
          <a:p>
            <a:pPr marL="0" indent="0">
              <a:buNone/>
            </a:pPr>
            <a:r>
              <a:rPr lang="en-US" dirty="0"/>
              <a:t>	Slice the venue part from the JSON file and transform it into a pandas dataframe, 	Tidy up the category so that it displays the relevant part, the name only, </a:t>
            </a:r>
          </a:p>
          <a:p>
            <a:pPr marL="0" indent="0">
              <a:buNone/>
            </a:pPr>
            <a:r>
              <a:rPr lang="en-US" dirty="0"/>
              <a:t>	Filter out the needed columns and rename them</a:t>
            </a:r>
          </a:p>
          <a:p>
            <a:pPr marL="0" indent="0">
              <a:buNone/>
            </a:pPr>
            <a:r>
              <a:rPr lang="en-US" dirty="0"/>
              <a:t>After these steps the head of the dataframe takes the above shape: </a:t>
            </a:r>
          </a:p>
          <a:p>
            <a:endParaRPr lang="en-US" dirty="0"/>
          </a:p>
        </p:txBody>
      </p:sp>
      <p:pic>
        <p:nvPicPr>
          <p:cNvPr id="4" name="Picture 3">
            <a:extLst>
              <a:ext uri="{FF2B5EF4-FFF2-40B4-BE49-F238E27FC236}">
                <a16:creationId xmlns:a16="http://schemas.microsoft.com/office/drawing/2014/main" id="{46D688B3-3129-49E5-8C7D-36F02CA5D5A1}"/>
              </a:ext>
            </a:extLst>
          </p:cNvPr>
          <p:cNvPicPr/>
          <p:nvPr/>
        </p:nvPicPr>
        <p:blipFill>
          <a:blip r:embed="rId2"/>
          <a:stretch>
            <a:fillRect/>
          </a:stretch>
        </p:blipFill>
        <p:spPr>
          <a:xfrm>
            <a:off x="4389120" y="223440"/>
            <a:ext cx="7543800" cy="1434671"/>
          </a:xfrm>
          <a:prstGeom prst="rect">
            <a:avLst/>
          </a:prstGeom>
        </p:spPr>
      </p:pic>
    </p:spTree>
    <p:extLst>
      <p:ext uri="{BB962C8B-B14F-4D97-AF65-F5344CB8AC3E}">
        <p14:creationId xmlns:p14="http://schemas.microsoft.com/office/powerpoint/2010/main" val="1576173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666F8-18E8-47DD-A5D7-523FC95914A2}"/>
              </a:ext>
            </a:extLst>
          </p:cNvPr>
          <p:cNvSpPr>
            <a:spLocks noGrp="1"/>
          </p:cNvSpPr>
          <p:nvPr>
            <p:ph type="title"/>
          </p:nvPr>
        </p:nvSpPr>
        <p:spPr/>
        <p:txBody>
          <a:bodyPr/>
          <a:lstStyle/>
          <a:p>
            <a:r>
              <a:rPr lang="en-US" dirty="0"/>
              <a:t>Methodology and analysis 1</a:t>
            </a:r>
            <a:br>
              <a:rPr lang="en-US" dirty="0"/>
            </a:br>
            <a:endParaRPr lang="en-US" dirty="0"/>
          </a:p>
        </p:txBody>
      </p:sp>
      <p:sp>
        <p:nvSpPr>
          <p:cNvPr id="3" name="Content Placeholder 2">
            <a:extLst>
              <a:ext uri="{FF2B5EF4-FFF2-40B4-BE49-F238E27FC236}">
                <a16:creationId xmlns:a16="http://schemas.microsoft.com/office/drawing/2014/main" id="{34D7E196-0892-40E4-8162-CCA7D9669CDF}"/>
              </a:ext>
            </a:extLst>
          </p:cNvPr>
          <p:cNvSpPr>
            <a:spLocks noGrp="1"/>
          </p:cNvSpPr>
          <p:nvPr>
            <p:ph idx="1"/>
          </p:nvPr>
        </p:nvSpPr>
        <p:spPr/>
        <p:txBody>
          <a:bodyPr/>
          <a:lstStyle/>
          <a:p>
            <a:pPr marL="0" indent="0">
              <a:buNone/>
            </a:pPr>
            <a:r>
              <a:rPr lang="en-US" dirty="0"/>
              <a:t>This project focuses on analyzing the dance studio density. I will use folium to visualize their spread with a heatmap first, looking for the low numbered areas and then use k-means clustering machine learning technique (as we are talking about location data) to group the studios based on their location and see if further patterns, insights might become visible enabling better exploration for the optimal location. </a:t>
            </a:r>
          </a:p>
          <a:p>
            <a:endParaRPr lang="en-US" dirty="0"/>
          </a:p>
        </p:txBody>
      </p:sp>
    </p:spTree>
    <p:extLst>
      <p:ext uri="{BB962C8B-B14F-4D97-AF65-F5344CB8AC3E}">
        <p14:creationId xmlns:p14="http://schemas.microsoft.com/office/powerpoint/2010/main" val="2326085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666F8-18E8-47DD-A5D7-523FC95914A2}"/>
              </a:ext>
            </a:extLst>
          </p:cNvPr>
          <p:cNvSpPr>
            <a:spLocks noGrp="1"/>
          </p:cNvSpPr>
          <p:nvPr>
            <p:ph type="title"/>
          </p:nvPr>
        </p:nvSpPr>
        <p:spPr/>
        <p:txBody>
          <a:bodyPr/>
          <a:lstStyle/>
          <a:p>
            <a:r>
              <a:rPr lang="en-US" dirty="0"/>
              <a:t>Methodology and analysis 2</a:t>
            </a:r>
            <a:br>
              <a:rPr lang="en-US" dirty="0"/>
            </a:br>
            <a:endParaRPr lang="en-US" dirty="0"/>
          </a:p>
        </p:txBody>
      </p:sp>
      <p:sp>
        <p:nvSpPr>
          <p:cNvPr id="3" name="Content Placeholder 2">
            <a:extLst>
              <a:ext uri="{FF2B5EF4-FFF2-40B4-BE49-F238E27FC236}">
                <a16:creationId xmlns:a16="http://schemas.microsoft.com/office/drawing/2014/main" id="{34D7E196-0892-40E4-8162-CCA7D9669CDF}"/>
              </a:ext>
            </a:extLst>
          </p:cNvPr>
          <p:cNvSpPr>
            <a:spLocks noGrp="1"/>
          </p:cNvSpPr>
          <p:nvPr>
            <p:ph idx="1"/>
          </p:nvPr>
        </p:nvSpPr>
        <p:spPr/>
        <p:txBody>
          <a:bodyPr>
            <a:normAutofit/>
          </a:bodyPr>
          <a:lstStyle/>
          <a:p>
            <a:r>
              <a:rPr lang="en-US" dirty="0"/>
              <a:t>There is an average of 1776 meters of distance from city center and a standard deviation of 361 meters. This indicates the dance studios are not straight in the so-called center, but a bit further away. I'll use the folium map to visualize them and see if there is any noticeable pattern about their location.</a:t>
            </a:r>
          </a:p>
          <a:p>
            <a:r>
              <a:rPr lang="en-US" dirty="0"/>
              <a:t>Seeing the max 2534 meters gives me a hint on what radius I could have chosen earlier on but seem with the 5000 I made no mistake of closing out any places. </a:t>
            </a:r>
            <a:endParaRPr lang="en-US" b="1" i="1" dirty="0"/>
          </a:p>
          <a:p>
            <a:pPr marL="0" indent="0">
              <a:buNone/>
            </a:pPr>
            <a:endParaRPr lang="en-US" dirty="0"/>
          </a:p>
        </p:txBody>
      </p:sp>
    </p:spTree>
    <p:extLst>
      <p:ext uri="{BB962C8B-B14F-4D97-AF65-F5344CB8AC3E}">
        <p14:creationId xmlns:p14="http://schemas.microsoft.com/office/powerpoint/2010/main" val="1692490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666F8-18E8-47DD-A5D7-523FC95914A2}"/>
              </a:ext>
            </a:extLst>
          </p:cNvPr>
          <p:cNvSpPr>
            <a:spLocks noGrp="1"/>
          </p:cNvSpPr>
          <p:nvPr>
            <p:ph type="title"/>
          </p:nvPr>
        </p:nvSpPr>
        <p:spPr>
          <a:xfrm>
            <a:off x="1451579" y="804519"/>
            <a:ext cx="9603275" cy="1049235"/>
          </a:xfrm>
        </p:spPr>
        <p:txBody>
          <a:bodyPr/>
          <a:lstStyle/>
          <a:p>
            <a:r>
              <a:rPr lang="en-US" dirty="0"/>
              <a:t>Methodology and analysis 3 - Density</a:t>
            </a:r>
            <a:br>
              <a:rPr lang="en-US" dirty="0"/>
            </a:br>
            <a:endParaRPr lang="en-US" dirty="0"/>
          </a:p>
        </p:txBody>
      </p:sp>
      <p:pic>
        <p:nvPicPr>
          <p:cNvPr id="4" name="Picture 3">
            <a:extLst>
              <a:ext uri="{FF2B5EF4-FFF2-40B4-BE49-F238E27FC236}">
                <a16:creationId xmlns:a16="http://schemas.microsoft.com/office/drawing/2014/main" id="{6D0BC7D8-6B90-4B95-9E96-D64E20034D39}"/>
              </a:ext>
            </a:extLst>
          </p:cNvPr>
          <p:cNvPicPr/>
          <p:nvPr/>
        </p:nvPicPr>
        <p:blipFill>
          <a:blip r:embed="rId2"/>
          <a:stretch>
            <a:fillRect/>
          </a:stretch>
        </p:blipFill>
        <p:spPr>
          <a:xfrm>
            <a:off x="1137146" y="2177033"/>
            <a:ext cx="5039995" cy="3128010"/>
          </a:xfrm>
          <a:prstGeom prst="rect">
            <a:avLst/>
          </a:prstGeom>
        </p:spPr>
      </p:pic>
      <p:pic>
        <p:nvPicPr>
          <p:cNvPr id="5" name="Picture 4">
            <a:extLst>
              <a:ext uri="{FF2B5EF4-FFF2-40B4-BE49-F238E27FC236}">
                <a16:creationId xmlns:a16="http://schemas.microsoft.com/office/drawing/2014/main" id="{14ADFCD3-D391-41F6-829D-683C765D685F}"/>
              </a:ext>
            </a:extLst>
          </p:cNvPr>
          <p:cNvPicPr/>
          <p:nvPr/>
        </p:nvPicPr>
        <p:blipFill>
          <a:blip r:embed="rId3"/>
          <a:stretch>
            <a:fillRect/>
          </a:stretch>
        </p:blipFill>
        <p:spPr>
          <a:xfrm>
            <a:off x="6392354" y="2177033"/>
            <a:ext cx="5039995" cy="3128010"/>
          </a:xfrm>
          <a:prstGeom prst="rect">
            <a:avLst/>
          </a:prstGeom>
        </p:spPr>
      </p:pic>
    </p:spTree>
    <p:extLst>
      <p:ext uri="{BB962C8B-B14F-4D97-AF65-F5344CB8AC3E}">
        <p14:creationId xmlns:p14="http://schemas.microsoft.com/office/powerpoint/2010/main" val="117458329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537</TotalTime>
  <Words>637</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Gill Sans MT</vt:lpstr>
      <vt:lpstr>Gallery</vt:lpstr>
      <vt:lpstr>Dance Studio in Budapest</vt:lpstr>
      <vt:lpstr>Table of contents</vt:lpstr>
      <vt:lpstr>Business problem and background </vt:lpstr>
      <vt:lpstr>Data 1</vt:lpstr>
      <vt:lpstr>Data 2</vt:lpstr>
      <vt:lpstr>Data 3</vt:lpstr>
      <vt:lpstr>Methodology and analysis 1 </vt:lpstr>
      <vt:lpstr>Methodology and analysis 2 </vt:lpstr>
      <vt:lpstr>Methodology and analysis 3 - Density </vt:lpstr>
      <vt:lpstr>Methodology and analysis 4 - clusters </vt:lpstr>
      <vt:lpstr>Results and discussion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Dance Studio in Budapest</dc:title>
  <dc:creator>gabor.nemeth</dc:creator>
  <cp:lastModifiedBy>gabor.nemeth</cp:lastModifiedBy>
  <cp:revision>8</cp:revision>
  <dcterms:created xsi:type="dcterms:W3CDTF">2020-05-12T12:53:05Z</dcterms:created>
  <dcterms:modified xsi:type="dcterms:W3CDTF">2020-05-12T21:55:46Z</dcterms:modified>
</cp:coreProperties>
</file>