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 id="266" r:id="rId7"/>
    <p:sldId id="262" r:id="rId8"/>
    <p:sldId id="263" r:id="rId9"/>
    <p:sldId id="267" r:id="rId10"/>
    <p:sldId id="268"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742-DBA3-5FB1-7559-9C4720DA4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74DE0-1505-5D3B-8EC8-74138DA0D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46EAA-EB5B-09DD-BF54-D9E10C39C7BC}"/>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8BEEE63E-93A4-F055-4BA6-CB9F982C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7468-572B-0CCC-A5DD-BC47F8CC7C2D}"/>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00693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F954-CBB7-5CC1-585D-65F98CA0E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D1DC5-08ED-19CC-89A3-F60350A8F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62B0E-FDC7-B9FF-1418-47EC4E1EC1BC}"/>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FC422E1F-C9F9-BF54-6BC9-D44BC3F8D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F2A47-1806-3256-E219-22F8C2CB6C5B}"/>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79022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F7708-D324-FF03-47E5-C82ECDDA2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B473E-24F6-D358-5E6A-99734E594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74F6E-771D-3B6A-C135-B1A9F48B8FD3}"/>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154A515B-0494-FFFD-0E77-02A831F1C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41ED7-5773-71CF-9227-A391DE3FAD7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4832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101-304D-4C2E-7677-AF594B57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633CD-27AF-8697-22C6-486C6F572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A473D-82B8-2821-CCDA-2E425CFBF501}"/>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3170E7C4-5707-1DE2-E2BE-1B07B7C7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0E2D8-4998-DB58-9E3D-080D2370383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575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31E8-1C8F-E449-9098-D5D7DE9EE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EFDA9-A419-0E8A-FFAC-6764DDB53E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0465E-F93A-1458-54D8-F6F470FD4991}"/>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53828B0C-D709-BBDB-456A-ECAC4DEAA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F89C1-0F8E-1B55-7B4F-0DDFFAFCD68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5682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D213-DB6C-E51F-0DDE-5CFD66B69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BEEC9-3A7A-B35C-125A-3A188BCD3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645CE-832E-1E5B-DB1B-1E7C672F6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5F92D-5A20-D749-3C32-D12E678342FD}"/>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6" name="Footer Placeholder 5">
            <a:extLst>
              <a:ext uri="{FF2B5EF4-FFF2-40B4-BE49-F238E27FC236}">
                <a16:creationId xmlns:a16="http://schemas.microsoft.com/office/drawing/2014/main" id="{52597FE3-B200-2A57-FF17-6A039C630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369C4-A542-5742-6D6F-9C4C1285084A}"/>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195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BDCD-02F1-C4FC-6AA6-2FB509DAD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8BC68-054D-AD76-46E8-A2B526C7A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D0CAD-E50F-0CE0-2860-89D96C148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B7FEC-38A8-37BE-7F15-7BFB1802C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E312E-3F48-C2B6-90E6-558FB227B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0379B-B672-717D-559F-262AE8D1FE4B}"/>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8" name="Footer Placeholder 7">
            <a:extLst>
              <a:ext uri="{FF2B5EF4-FFF2-40B4-BE49-F238E27FC236}">
                <a16:creationId xmlns:a16="http://schemas.microsoft.com/office/drawing/2014/main" id="{7BC48231-4024-AC6A-9E4B-85B003410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33DB5-B552-9352-CE62-ADC795699511}"/>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26209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9F3D-48B3-CD19-2A6B-C5A9E920B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1452C-7BB3-6EAB-C2B6-FEFAE23B5B7F}"/>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4" name="Footer Placeholder 3">
            <a:extLst>
              <a:ext uri="{FF2B5EF4-FFF2-40B4-BE49-F238E27FC236}">
                <a16:creationId xmlns:a16="http://schemas.microsoft.com/office/drawing/2014/main" id="{D97473FE-0CB2-9AA9-2DD4-2E12F2628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A7F54-ECCA-21F8-1EA2-7531B2A004CE}"/>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32633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CEF80-133B-AF58-347C-9212DD3EEAEB}"/>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3" name="Footer Placeholder 2">
            <a:extLst>
              <a:ext uri="{FF2B5EF4-FFF2-40B4-BE49-F238E27FC236}">
                <a16:creationId xmlns:a16="http://schemas.microsoft.com/office/drawing/2014/main" id="{075E6394-EB75-7278-286C-62508BC93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DEEF4-DFA2-B5A5-1ABA-953860389CA5}"/>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29817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7039-BC9A-77E2-9200-2E045CA25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C1576-8145-7FF5-B58E-D1A185050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3043A6-5B54-9385-D0BE-C16D41A8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66782-9459-596A-4423-66DB46619EFC}"/>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6" name="Footer Placeholder 5">
            <a:extLst>
              <a:ext uri="{FF2B5EF4-FFF2-40B4-BE49-F238E27FC236}">
                <a16:creationId xmlns:a16="http://schemas.microsoft.com/office/drawing/2014/main" id="{A43F6789-A004-8406-4696-F220B984F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925FF-AFA9-E188-1FBD-7D0F88A344C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21738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E0F9-7F15-7D72-D6FA-613BF8F26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46250-8C39-1D6F-7D8E-6777EA482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382F1-F72E-7DE6-661C-C39BD6EC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C3CA8-691B-0FAE-DF38-D003A6B759A9}"/>
              </a:ext>
            </a:extLst>
          </p:cNvPr>
          <p:cNvSpPr>
            <a:spLocks noGrp="1"/>
          </p:cNvSpPr>
          <p:nvPr>
            <p:ph type="dt" sz="half" idx="10"/>
          </p:nvPr>
        </p:nvSpPr>
        <p:spPr/>
        <p:txBody>
          <a:bodyPr/>
          <a:lstStyle/>
          <a:p>
            <a:fld id="{2ED07294-46AD-CC4C-B5BD-6ACEA0B69DAC}" type="datetimeFigureOut">
              <a:rPr lang="en-US" smtClean="0"/>
              <a:t>1/26/25</a:t>
            </a:fld>
            <a:endParaRPr lang="en-US"/>
          </a:p>
        </p:txBody>
      </p:sp>
      <p:sp>
        <p:nvSpPr>
          <p:cNvPr id="6" name="Footer Placeholder 5">
            <a:extLst>
              <a:ext uri="{FF2B5EF4-FFF2-40B4-BE49-F238E27FC236}">
                <a16:creationId xmlns:a16="http://schemas.microsoft.com/office/drawing/2014/main" id="{14D2EF81-9978-5964-5535-6D534FAA9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6A7C6-FFBE-7284-5E5F-23AD20F05D9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7461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A7E28-8BD5-38D0-0397-312D97F63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DDC15-ADE7-8C51-1977-61B36BF3A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47A1-0188-9C8E-76CE-26D109CD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D07294-46AD-CC4C-B5BD-6ACEA0B69DAC}" type="datetimeFigureOut">
              <a:rPr lang="en-US" smtClean="0"/>
              <a:t>1/26/25</a:t>
            </a:fld>
            <a:endParaRPr lang="en-US"/>
          </a:p>
        </p:txBody>
      </p:sp>
      <p:sp>
        <p:nvSpPr>
          <p:cNvPr id="5" name="Footer Placeholder 4">
            <a:extLst>
              <a:ext uri="{FF2B5EF4-FFF2-40B4-BE49-F238E27FC236}">
                <a16:creationId xmlns:a16="http://schemas.microsoft.com/office/drawing/2014/main" id="{A8DCA7E9-A57A-6557-BEB9-B4656F63A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FE2E26-D393-3E00-EE56-E0EAA59B4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362BB5-FAFF-2E42-B32A-8A0F57EE4DF4}" type="slidenum">
              <a:rPr lang="en-US" smtClean="0"/>
              <a:t>‹#›</a:t>
            </a:fld>
            <a:endParaRPr lang="en-US"/>
          </a:p>
        </p:txBody>
      </p:sp>
    </p:spTree>
    <p:extLst>
      <p:ext uri="{BB962C8B-B14F-4D97-AF65-F5344CB8AC3E}">
        <p14:creationId xmlns:p14="http://schemas.microsoft.com/office/powerpoint/2010/main" val="124065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code/ernie55ernie/time-series-visualization-of-network-activity?select=Mirai_Botnet.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ernie55ernie/time-series-visualization-of-network-activity?select=Mirai_Botnet.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81C-8BEA-1CF8-39AD-314BA66160B0}"/>
              </a:ext>
            </a:extLst>
          </p:cNvPr>
          <p:cNvSpPr>
            <a:spLocks noGrp="1"/>
          </p:cNvSpPr>
          <p:nvPr>
            <p:ph type="ctrTitle"/>
          </p:nvPr>
        </p:nvSpPr>
        <p:spPr/>
        <p:txBody>
          <a:bodyPr/>
          <a:lstStyle/>
          <a:p>
            <a:r>
              <a:rPr lang="en-US" dirty="0"/>
              <a:t>Dynamic Resource Allocator using router data</a:t>
            </a:r>
          </a:p>
        </p:txBody>
      </p:sp>
      <p:sp>
        <p:nvSpPr>
          <p:cNvPr id="3" name="Subtitle 2">
            <a:extLst>
              <a:ext uri="{FF2B5EF4-FFF2-40B4-BE49-F238E27FC236}">
                <a16:creationId xmlns:a16="http://schemas.microsoft.com/office/drawing/2014/main" id="{438D70BF-66F9-2929-2FA3-9D49B774A6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04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E537-5891-328E-F651-D02862F2DAFE}"/>
              </a:ext>
            </a:extLst>
          </p:cNvPr>
          <p:cNvSpPr>
            <a:spLocks noGrp="1"/>
          </p:cNvSpPr>
          <p:nvPr>
            <p:ph type="title"/>
          </p:nvPr>
        </p:nvSpPr>
        <p:spPr/>
        <p:txBody>
          <a:bodyPr/>
          <a:lstStyle/>
          <a:p>
            <a:r>
              <a:rPr lang="en-US" dirty="0"/>
              <a:t>Initial data analysis</a:t>
            </a:r>
          </a:p>
        </p:txBody>
      </p:sp>
      <p:sp>
        <p:nvSpPr>
          <p:cNvPr id="3" name="Content Placeholder 2">
            <a:extLst>
              <a:ext uri="{FF2B5EF4-FFF2-40B4-BE49-F238E27FC236}">
                <a16:creationId xmlns:a16="http://schemas.microsoft.com/office/drawing/2014/main" id="{4788BBFB-8A69-2DD1-AE63-F969D7C1EB30}"/>
              </a:ext>
            </a:extLst>
          </p:cNvPr>
          <p:cNvSpPr>
            <a:spLocks noGrp="1"/>
          </p:cNvSpPr>
          <p:nvPr>
            <p:ph idx="1"/>
          </p:nvPr>
        </p:nvSpPr>
        <p:spPr/>
        <p:txBody>
          <a:bodyPr/>
          <a:lstStyle/>
          <a:p>
            <a:r>
              <a:rPr lang="en-US" dirty="0"/>
              <a:t>I picked a network traffic data from Kaggle-</a:t>
            </a:r>
            <a:r>
              <a:rPr lang="en-US" dirty="0">
                <a:hlinkClick r:id="rId2"/>
              </a:rPr>
              <a:t>https://www.kaggle.com/code/ernie55ernie/time-series-visualization-of-network-activity?select=Mirai_Botnet.csv</a:t>
            </a:r>
            <a:endParaRPr lang="en-US" dirty="0"/>
          </a:p>
          <a:p>
            <a:pPr algn="just"/>
            <a:r>
              <a:rPr lang="en-US" dirty="0"/>
              <a:t>I used PCA clustering technique to group network services in a cluster. A network service is represented by the destination IP address of the traffic  streams.</a:t>
            </a:r>
          </a:p>
          <a:p>
            <a:pPr algn="just"/>
            <a:r>
              <a:rPr lang="en-US" dirty="0"/>
              <a:t>An IP address consists of a network address and a host address using octet value of the IP address, I split the destination IP address in the octet and used octet as the PCA classification feature (python notebook is uploaded in the git repo).</a:t>
            </a:r>
          </a:p>
        </p:txBody>
      </p:sp>
    </p:spTree>
    <p:extLst>
      <p:ext uri="{BB962C8B-B14F-4D97-AF65-F5344CB8AC3E}">
        <p14:creationId xmlns:p14="http://schemas.microsoft.com/office/powerpoint/2010/main" val="24401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DA57-ECA8-BA2C-D2D8-67F97DCF25BF}"/>
              </a:ext>
            </a:extLst>
          </p:cNvPr>
          <p:cNvSpPr>
            <a:spLocks noGrp="1"/>
          </p:cNvSpPr>
          <p:nvPr>
            <p:ph type="title"/>
          </p:nvPr>
        </p:nvSpPr>
        <p:spPr/>
        <p:txBody>
          <a:bodyPr/>
          <a:lstStyle/>
          <a:p>
            <a:r>
              <a:rPr lang="en-US" dirty="0"/>
              <a:t>PCA clustering- destination IP address</a:t>
            </a:r>
          </a:p>
        </p:txBody>
      </p:sp>
      <p:sp>
        <p:nvSpPr>
          <p:cNvPr id="3" name="Content Placeholder 2">
            <a:extLst>
              <a:ext uri="{FF2B5EF4-FFF2-40B4-BE49-F238E27FC236}">
                <a16:creationId xmlns:a16="http://schemas.microsoft.com/office/drawing/2014/main" id="{804F8A85-A01C-FB46-4A96-D2749DD1BCB4}"/>
              </a:ext>
            </a:extLst>
          </p:cNvPr>
          <p:cNvSpPr>
            <a:spLocks noGrp="1"/>
          </p:cNvSpPr>
          <p:nvPr>
            <p:ph idx="1"/>
          </p:nvPr>
        </p:nvSpPr>
        <p:spPr/>
        <p:txBody>
          <a:bodyPr/>
          <a:lstStyle/>
          <a:p>
            <a:pPr algn="just"/>
            <a:r>
              <a:rPr lang="en-US" dirty="0"/>
              <a:t>Using octet in the destination IP address, we clustered IP address using IP address’s octet value</a:t>
            </a:r>
          </a:p>
          <a:p>
            <a:pPr algn="just"/>
            <a:r>
              <a:rPr lang="en-US" dirty="0"/>
              <a:t>From the dataset and PCA on destination address, we get 8 clusters of services. Cluster is shown in the next slide</a:t>
            </a:r>
          </a:p>
          <a:p>
            <a:r>
              <a:rPr lang="en-US" dirty="0"/>
              <a:t>Next task-</a:t>
            </a:r>
          </a:p>
          <a:p>
            <a:pPr lvl="1" algn="just"/>
            <a:r>
              <a:rPr lang="en-US" dirty="0"/>
              <a:t>After creating clusters of destination IP address, we can use classification technique </a:t>
            </a:r>
            <a:r>
              <a:rPr lang="en-US" dirty="0" err="1"/>
              <a:t>e.g</a:t>
            </a:r>
            <a:r>
              <a:rPr lang="en-US" dirty="0"/>
              <a:t>, n-nearest neighbor on the traffic coming out of VM to see which cluster that VM can be mapped to and assign the physical server accordingly.</a:t>
            </a:r>
          </a:p>
        </p:txBody>
      </p:sp>
    </p:spTree>
    <p:extLst>
      <p:ext uri="{BB962C8B-B14F-4D97-AF65-F5344CB8AC3E}">
        <p14:creationId xmlns:p14="http://schemas.microsoft.com/office/powerpoint/2010/main" val="25285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with many colored dots&#10;&#10;AI-generated content may be incorrect.">
            <a:extLst>
              <a:ext uri="{FF2B5EF4-FFF2-40B4-BE49-F238E27FC236}">
                <a16:creationId xmlns:a16="http://schemas.microsoft.com/office/drawing/2014/main" id="{F5075280-877B-C933-74BD-2B72AF592398}"/>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295451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1A61-783E-0291-01A7-8E63A386266C}"/>
              </a:ext>
            </a:extLst>
          </p:cNvPr>
          <p:cNvSpPr>
            <a:spLocks noGrp="1"/>
          </p:cNvSpPr>
          <p:nvPr>
            <p:ph type="title"/>
          </p:nvPr>
        </p:nvSpPr>
        <p:spPr/>
        <p:txBody>
          <a:bodyPr/>
          <a:lstStyle/>
          <a:p>
            <a:r>
              <a:rPr lang="en-US" dirty="0"/>
              <a:t>What are we solving- Setup</a:t>
            </a:r>
          </a:p>
        </p:txBody>
      </p:sp>
      <p:sp>
        <p:nvSpPr>
          <p:cNvPr id="3" name="Content Placeholder 2">
            <a:extLst>
              <a:ext uri="{FF2B5EF4-FFF2-40B4-BE49-F238E27FC236}">
                <a16:creationId xmlns:a16="http://schemas.microsoft.com/office/drawing/2014/main" id="{1C6A6189-F4D1-D5DE-B22F-034C4020AEE7}"/>
              </a:ext>
            </a:extLst>
          </p:cNvPr>
          <p:cNvSpPr>
            <a:spLocks noGrp="1"/>
          </p:cNvSpPr>
          <p:nvPr>
            <p:ph idx="1"/>
          </p:nvPr>
        </p:nvSpPr>
        <p:spPr>
          <a:xfrm>
            <a:off x="838200" y="1524000"/>
            <a:ext cx="10515600" cy="4652963"/>
          </a:xfrm>
        </p:spPr>
        <p:txBody>
          <a:bodyPr>
            <a:normAutofit fontScale="92500" lnSpcReduction="10000"/>
          </a:bodyPr>
          <a:lstStyle/>
          <a:p>
            <a:pPr algn="just"/>
            <a:r>
              <a:rPr lang="en-US" dirty="0"/>
              <a:t>In a compute cluster, there can be multiple application running inside a virtual machine (VM). These virtual machines are hosted on a physical server </a:t>
            </a:r>
            <a:r>
              <a:rPr lang="en-US" dirty="0" err="1"/>
              <a:t>E.g</a:t>
            </a:r>
            <a:r>
              <a:rPr lang="en-US" dirty="0"/>
              <a:t>, a </a:t>
            </a:r>
            <a:r>
              <a:rPr lang="en-US" dirty="0" err="1"/>
              <a:t>linux</a:t>
            </a:r>
            <a:r>
              <a:rPr lang="en-US" dirty="0"/>
              <a:t> server.</a:t>
            </a:r>
          </a:p>
          <a:p>
            <a:pPr algn="just"/>
            <a:r>
              <a:rPr lang="en-US" dirty="0"/>
              <a:t>A Datacenter typically have multiple types of physical servers. For current problem scope we will restrict the class of server to be- </a:t>
            </a:r>
            <a:r>
              <a:rPr lang="en-US" i="1" dirty="0"/>
              <a:t>small</a:t>
            </a:r>
            <a:r>
              <a:rPr lang="en-US" dirty="0"/>
              <a:t>, </a:t>
            </a:r>
            <a:r>
              <a:rPr lang="en-US" i="1" dirty="0"/>
              <a:t>medium</a:t>
            </a:r>
            <a:r>
              <a:rPr lang="en-US" dirty="0"/>
              <a:t> and </a:t>
            </a:r>
            <a:r>
              <a:rPr lang="en-US" i="1" dirty="0"/>
              <a:t>large</a:t>
            </a:r>
            <a:r>
              <a:rPr lang="en-US" dirty="0"/>
              <a:t> size servers. This classification can be done based on the physical resources on the server e.g., CPU, memory and network cards attached to the server.</a:t>
            </a:r>
          </a:p>
          <a:p>
            <a:pPr algn="just"/>
            <a:r>
              <a:rPr lang="en-US" dirty="0"/>
              <a:t>A compute cluster typically have a resource allocator which assign a physical server to a virtual machine. This allocation can be a static pre-defined allocation which can be determined based on estimated load on servers during virtual machine launch time.</a:t>
            </a:r>
          </a:p>
          <a:p>
            <a:r>
              <a:rPr lang="en-US" dirty="0"/>
              <a:t>A pictorial view of this setup is depicted in the next slide.</a:t>
            </a:r>
          </a:p>
        </p:txBody>
      </p:sp>
    </p:spTree>
    <p:extLst>
      <p:ext uri="{BB962C8B-B14F-4D97-AF65-F5344CB8AC3E}">
        <p14:creationId xmlns:p14="http://schemas.microsoft.com/office/powerpoint/2010/main" val="4686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a:extLst>
              <a:ext uri="{FF2B5EF4-FFF2-40B4-BE49-F238E27FC236}">
                <a16:creationId xmlns:a16="http://schemas.microsoft.com/office/drawing/2014/main" id="{40CF8D71-7000-6315-0C02-0EDAF5936A4A}"/>
              </a:ext>
            </a:extLst>
          </p:cNvPr>
          <p:cNvPicPr>
            <a:picLocks noChangeAspect="1"/>
          </p:cNvPicPr>
          <p:nvPr/>
        </p:nvPicPr>
        <p:blipFill>
          <a:blip r:embed="rId2"/>
          <a:stretch>
            <a:fillRect/>
          </a:stretch>
        </p:blipFill>
        <p:spPr>
          <a:xfrm>
            <a:off x="0" y="272772"/>
            <a:ext cx="12381470" cy="6410554"/>
          </a:xfrm>
          <a:prstGeom prst="rect">
            <a:avLst/>
          </a:prstGeom>
        </p:spPr>
      </p:pic>
    </p:spTree>
    <p:extLst>
      <p:ext uri="{BB962C8B-B14F-4D97-AF65-F5344CB8AC3E}">
        <p14:creationId xmlns:p14="http://schemas.microsoft.com/office/powerpoint/2010/main" val="5132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1733-A7D1-0EAA-2E40-749752FAB5FE}"/>
              </a:ext>
            </a:extLst>
          </p:cNvPr>
          <p:cNvSpPr>
            <a:spLocks noGrp="1"/>
          </p:cNvSpPr>
          <p:nvPr>
            <p:ph type="title"/>
          </p:nvPr>
        </p:nvSpPr>
        <p:spPr/>
        <p:txBody>
          <a:bodyPr/>
          <a:lstStyle/>
          <a:p>
            <a:r>
              <a:rPr lang="en-US" dirty="0"/>
              <a:t>What we are solving- problem description</a:t>
            </a:r>
          </a:p>
        </p:txBody>
      </p:sp>
      <p:sp>
        <p:nvSpPr>
          <p:cNvPr id="3" name="Content Placeholder 2">
            <a:extLst>
              <a:ext uri="{FF2B5EF4-FFF2-40B4-BE49-F238E27FC236}">
                <a16:creationId xmlns:a16="http://schemas.microsoft.com/office/drawing/2014/main" id="{CC7B730E-7AC0-D63D-028B-CC0B706C44E9}"/>
              </a:ext>
            </a:extLst>
          </p:cNvPr>
          <p:cNvSpPr>
            <a:spLocks noGrp="1"/>
          </p:cNvSpPr>
          <p:nvPr>
            <p:ph idx="1"/>
          </p:nvPr>
        </p:nvSpPr>
        <p:spPr/>
        <p:txBody>
          <a:bodyPr>
            <a:normAutofit lnSpcReduction="10000"/>
          </a:bodyPr>
          <a:lstStyle/>
          <a:p>
            <a:pPr algn="just"/>
            <a:r>
              <a:rPr lang="en-US" dirty="0"/>
              <a:t>Instead of pre-assigning virtual machine to a physical server, we can model resource requirements of a virtual machine based on the historical pattern of the resources consumed by the virtual machine. This pattern can be represented by timeseries graph of resources used by VM in the past. Based on this model, we can predict future resource requirement of the virtual machine.</a:t>
            </a:r>
          </a:p>
          <a:p>
            <a:pPr algn="just"/>
            <a:r>
              <a:rPr lang="en-US" dirty="0"/>
              <a:t>Using this prediction, we can better assign virtual machine to the physical server. This problem assume there are solutions available to dynamically move a running VM from one physical server to another based on model’s prediction.</a:t>
            </a:r>
          </a:p>
          <a:p>
            <a:pPr algn="just"/>
            <a:r>
              <a:rPr lang="en-US" dirty="0"/>
              <a:t>A conceptual view of the solution is depicted in the next slide.</a:t>
            </a:r>
          </a:p>
        </p:txBody>
      </p:sp>
    </p:spTree>
    <p:extLst>
      <p:ext uri="{BB962C8B-B14F-4D97-AF65-F5344CB8AC3E}">
        <p14:creationId xmlns:p14="http://schemas.microsoft.com/office/powerpoint/2010/main" val="323421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F5EAC-DBC1-A1FD-94AB-CF229164854D}"/>
            </a:ext>
          </a:extLst>
        </p:cNvPr>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3BA94BD5-3621-90E5-9F57-7ED19C8B9A1F}"/>
              </a:ext>
            </a:extLst>
          </p:cNvPr>
          <p:cNvPicPr>
            <a:picLocks noChangeAspect="1"/>
          </p:cNvPicPr>
          <p:nvPr/>
        </p:nvPicPr>
        <p:blipFill>
          <a:blip r:embed="rId2"/>
          <a:stretch>
            <a:fillRect/>
          </a:stretch>
        </p:blipFill>
        <p:spPr>
          <a:xfrm>
            <a:off x="317900" y="341092"/>
            <a:ext cx="11556199" cy="5985567"/>
          </a:xfrm>
          <a:prstGeom prst="rect">
            <a:avLst/>
          </a:prstGeom>
        </p:spPr>
      </p:pic>
    </p:spTree>
    <p:extLst>
      <p:ext uri="{BB962C8B-B14F-4D97-AF65-F5344CB8AC3E}">
        <p14:creationId xmlns:p14="http://schemas.microsoft.com/office/powerpoint/2010/main" val="199453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286-842D-F0B2-D481-9D8585835B22}"/>
              </a:ext>
            </a:extLst>
          </p:cNvPr>
          <p:cNvSpPr>
            <a:spLocks noGrp="1"/>
          </p:cNvSpPr>
          <p:nvPr>
            <p:ph type="title"/>
          </p:nvPr>
        </p:nvSpPr>
        <p:spPr/>
        <p:txBody>
          <a:bodyPr/>
          <a:lstStyle/>
          <a:p>
            <a:r>
              <a:rPr lang="en-US" dirty="0"/>
              <a:t>Why it is important</a:t>
            </a:r>
          </a:p>
        </p:txBody>
      </p:sp>
      <p:sp>
        <p:nvSpPr>
          <p:cNvPr id="3" name="Content Placeholder 2">
            <a:extLst>
              <a:ext uri="{FF2B5EF4-FFF2-40B4-BE49-F238E27FC236}">
                <a16:creationId xmlns:a16="http://schemas.microsoft.com/office/drawing/2014/main" id="{B7C1F04D-6708-41EB-6291-039B504DAAC7}"/>
              </a:ext>
            </a:extLst>
          </p:cNvPr>
          <p:cNvSpPr>
            <a:spLocks noGrp="1"/>
          </p:cNvSpPr>
          <p:nvPr>
            <p:ph idx="1"/>
          </p:nvPr>
        </p:nvSpPr>
        <p:spPr/>
        <p:txBody>
          <a:bodyPr/>
          <a:lstStyle/>
          <a:p>
            <a:r>
              <a:rPr lang="en-US" dirty="0"/>
              <a:t>This technique will help to optimize the use of physical servers</a:t>
            </a:r>
          </a:p>
          <a:p>
            <a:r>
              <a:rPr lang="en-US" dirty="0"/>
              <a:t>It will prevent over subscription of a physical server as it may help to pervert server overloading.</a:t>
            </a:r>
          </a:p>
        </p:txBody>
      </p:sp>
    </p:spTree>
    <p:extLst>
      <p:ext uri="{BB962C8B-B14F-4D97-AF65-F5344CB8AC3E}">
        <p14:creationId xmlns:p14="http://schemas.microsoft.com/office/powerpoint/2010/main" val="323769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2E657-BEF6-49EE-B130-80C4FFF2CFFE}"/>
              </a:ext>
            </a:extLst>
          </p:cNvPr>
          <p:cNvSpPr>
            <a:spLocks noGrp="1"/>
          </p:cNvSpPr>
          <p:nvPr>
            <p:ph type="title"/>
          </p:nvPr>
        </p:nvSpPr>
        <p:spPr/>
        <p:txBody>
          <a:bodyPr/>
          <a:lstStyle/>
          <a:p>
            <a:r>
              <a:rPr lang="en-US" dirty="0"/>
              <a:t>What can we do to achieve this- Parameters</a:t>
            </a:r>
          </a:p>
        </p:txBody>
      </p:sp>
      <p:sp>
        <p:nvSpPr>
          <p:cNvPr id="5" name="Content Placeholder 4">
            <a:extLst>
              <a:ext uri="{FF2B5EF4-FFF2-40B4-BE49-F238E27FC236}">
                <a16:creationId xmlns:a16="http://schemas.microsoft.com/office/drawing/2014/main" id="{8A952E53-FF48-A38D-4D99-850337ACAE2D}"/>
              </a:ext>
            </a:extLst>
          </p:cNvPr>
          <p:cNvSpPr>
            <a:spLocks noGrp="1"/>
          </p:cNvSpPr>
          <p:nvPr>
            <p:ph idx="1"/>
          </p:nvPr>
        </p:nvSpPr>
        <p:spPr/>
        <p:txBody>
          <a:bodyPr>
            <a:normAutofit fontScale="92500" lnSpcReduction="10000"/>
          </a:bodyPr>
          <a:lstStyle/>
          <a:p>
            <a:pPr algn="just"/>
            <a:r>
              <a:rPr lang="en-US" dirty="0"/>
              <a:t>There can be multiple parameters which can be used to determine optimal resource allocation.</a:t>
            </a:r>
          </a:p>
          <a:p>
            <a:pPr lvl="1" algn="just"/>
            <a:r>
              <a:rPr lang="en-US" dirty="0"/>
              <a:t>E.g., </a:t>
            </a:r>
          </a:p>
          <a:p>
            <a:pPr lvl="2" algn="just"/>
            <a:r>
              <a:rPr lang="en-US" dirty="0"/>
              <a:t>There can be time intervals where a VM might need more resources e.g., an application running inside a VM may need to access more data during a weekday compared to a weekend or vice-versa. Model can be trained for this pattern which can predict the same and thus help resource allocator to move VMs between “large” and “small” size servers.</a:t>
            </a:r>
          </a:p>
          <a:p>
            <a:pPr lvl="2" algn="just"/>
            <a:r>
              <a:rPr lang="en-US" dirty="0"/>
              <a:t>Grouping of VMs with similar network access. E.g., VM can be assigned to different groups in an organization e.g., Engineering group, sales and marketing group etc. It can be expected engineering group will use similar services and thus can be grouped together and similarly for sales and marketing team grouping. A model can learn this pattern and group VMs together.</a:t>
            </a:r>
          </a:p>
          <a:p>
            <a:pPr lvl="2" algn="just"/>
            <a:r>
              <a:rPr lang="en-US" dirty="0"/>
              <a:t>Grouping of VMs with application serving geographically close locations E.g., depending on time-zone or holiday season there will be some time where a set of VMs will be more active compared to rest of the times.</a:t>
            </a:r>
          </a:p>
        </p:txBody>
      </p:sp>
    </p:spTree>
    <p:extLst>
      <p:ext uri="{BB962C8B-B14F-4D97-AF65-F5344CB8AC3E}">
        <p14:creationId xmlns:p14="http://schemas.microsoft.com/office/powerpoint/2010/main" val="29944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E8A7-3222-5C0C-0C83-AF8F527ACA62}"/>
              </a:ext>
            </a:extLst>
          </p:cNvPr>
          <p:cNvSpPr>
            <a:spLocks noGrp="1"/>
          </p:cNvSpPr>
          <p:nvPr>
            <p:ph type="title"/>
          </p:nvPr>
        </p:nvSpPr>
        <p:spPr/>
        <p:txBody>
          <a:bodyPr/>
          <a:lstStyle/>
          <a:p>
            <a:r>
              <a:rPr lang="en-US" dirty="0"/>
              <a:t>What we plan to do- Network access</a:t>
            </a:r>
          </a:p>
        </p:txBody>
      </p:sp>
      <p:sp>
        <p:nvSpPr>
          <p:cNvPr id="3" name="Content Placeholder 2">
            <a:extLst>
              <a:ext uri="{FF2B5EF4-FFF2-40B4-BE49-F238E27FC236}">
                <a16:creationId xmlns:a16="http://schemas.microsoft.com/office/drawing/2014/main" id="{40F8726F-02F4-7929-921E-CD7D1E4D1304}"/>
              </a:ext>
            </a:extLst>
          </p:cNvPr>
          <p:cNvSpPr>
            <a:spLocks noGrp="1"/>
          </p:cNvSpPr>
          <p:nvPr>
            <p:ph idx="1"/>
          </p:nvPr>
        </p:nvSpPr>
        <p:spPr>
          <a:xfrm>
            <a:off x="838199" y="1825625"/>
            <a:ext cx="10740081" cy="4525748"/>
          </a:xfrm>
        </p:spPr>
        <p:txBody>
          <a:bodyPr>
            <a:normAutofit fontScale="92500" lnSpcReduction="20000"/>
          </a:bodyPr>
          <a:lstStyle/>
          <a:p>
            <a:pPr marL="0" indent="0" algn="just">
              <a:buNone/>
            </a:pPr>
            <a:endParaRPr lang="en-US" dirty="0"/>
          </a:p>
          <a:p>
            <a:pPr algn="just"/>
            <a:r>
              <a:rPr lang="en-US" dirty="0"/>
              <a:t>We plan to learn network access pattern of VMs and based on network access pattern, we plan to  classify VM or forecast network access requirement for the VM</a:t>
            </a:r>
          </a:p>
          <a:p>
            <a:pPr algn="just"/>
            <a:r>
              <a:rPr lang="en-US" dirty="0"/>
              <a:t>We plan to use techniques as leant in a </a:t>
            </a:r>
            <a:r>
              <a:rPr lang="en-US" b="1" dirty="0"/>
              <a:t>recommendation system </a:t>
            </a:r>
            <a:r>
              <a:rPr lang="en-US" dirty="0"/>
              <a:t>to learn the access pattern for the network data coming out and going inside of the VM. We will use clustering technique to classify/groups sets of VM. </a:t>
            </a:r>
          </a:p>
          <a:p>
            <a:pPr algn="just"/>
            <a:r>
              <a:rPr lang="en-US" dirty="0"/>
              <a:t>By grouping a set of VMs, resource allocator can use this information to place similar VM in a single type of server. </a:t>
            </a:r>
          </a:p>
          <a:p>
            <a:pPr algn="just"/>
            <a:r>
              <a:rPr lang="en-US" dirty="0"/>
              <a:t>Note– this may be one of the parameter that dynamic resource allocator will use.  </a:t>
            </a:r>
            <a:r>
              <a:rPr lang="en-US" dirty="0" err="1"/>
              <a:t>Resouce</a:t>
            </a:r>
            <a:r>
              <a:rPr lang="en-US" dirty="0"/>
              <a:t> allocation is a complex problem, and we plan to focus on only one aspect of the solution.</a:t>
            </a:r>
          </a:p>
          <a:p>
            <a:endParaRPr lang="en-US" dirty="0"/>
          </a:p>
        </p:txBody>
      </p:sp>
    </p:spTree>
    <p:extLst>
      <p:ext uri="{BB962C8B-B14F-4D97-AF65-F5344CB8AC3E}">
        <p14:creationId xmlns:p14="http://schemas.microsoft.com/office/powerpoint/2010/main" val="114873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FD9A-FEC6-C26B-6EB7-22395DBE4085}"/>
              </a:ext>
            </a:extLst>
          </p:cNvPr>
          <p:cNvSpPr>
            <a:spLocks noGrp="1"/>
          </p:cNvSpPr>
          <p:nvPr>
            <p:ph type="title"/>
          </p:nvPr>
        </p:nvSpPr>
        <p:spPr/>
        <p:txBody>
          <a:bodyPr/>
          <a:lstStyle/>
          <a:p>
            <a:r>
              <a:rPr lang="en-US" dirty="0"/>
              <a:t>Data to be used-</a:t>
            </a:r>
          </a:p>
        </p:txBody>
      </p:sp>
      <p:sp>
        <p:nvSpPr>
          <p:cNvPr id="3" name="Content Placeholder 2">
            <a:extLst>
              <a:ext uri="{FF2B5EF4-FFF2-40B4-BE49-F238E27FC236}">
                <a16:creationId xmlns:a16="http://schemas.microsoft.com/office/drawing/2014/main" id="{E2C6333B-8AB1-B02A-20A0-111C3E4753F0}"/>
              </a:ext>
            </a:extLst>
          </p:cNvPr>
          <p:cNvSpPr>
            <a:spLocks noGrp="1"/>
          </p:cNvSpPr>
          <p:nvPr>
            <p:ph idx="1"/>
          </p:nvPr>
        </p:nvSpPr>
        <p:spPr/>
        <p:txBody>
          <a:bodyPr>
            <a:normAutofit lnSpcReduction="10000"/>
          </a:bodyPr>
          <a:lstStyle/>
          <a:p>
            <a:r>
              <a:rPr lang="en-US" dirty="0">
                <a:hlinkClick r:id="rId2"/>
              </a:rPr>
              <a:t>https://www.kaggle.com/code/ernie55ernie/time-series-visualization-of-network-activity?select=Mirai_Botnet.csv</a:t>
            </a:r>
            <a:endParaRPr lang="en-US" dirty="0"/>
          </a:p>
          <a:p>
            <a:pPr algn="just"/>
            <a:r>
              <a:rPr lang="en-US" dirty="0"/>
              <a:t>Target- From the above data- we want to assign VM to the physical server based on following parameter described in the initial slides-</a:t>
            </a:r>
          </a:p>
          <a:p>
            <a:pPr algn="just"/>
            <a:r>
              <a:rPr lang="en-US" dirty="0"/>
              <a:t>&gt;&gt;Grouping of VMs with similar network access. E.g., VM can be assigned to different groups in an organization e.g., Engineering group, sales and marketing group etc. It can be expected engineering group will use similar services and thus can be grouped together and similarly for sales and marketing team grouping. A model can learn this pattern and group VMs together.</a:t>
            </a:r>
          </a:p>
          <a:p>
            <a:endParaRPr lang="en-US" dirty="0"/>
          </a:p>
        </p:txBody>
      </p:sp>
    </p:spTree>
    <p:extLst>
      <p:ext uri="{BB962C8B-B14F-4D97-AF65-F5344CB8AC3E}">
        <p14:creationId xmlns:p14="http://schemas.microsoft.com/office/powerpoint/2010/main" val="209463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4743</TotalTime>
  <Words>978</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Dynamic Resource Allocator using router data</vt:lpstr>
      <vt:lpstr>What are we solving- Setup</vt:lpstr>
      <vt:lpstr>PowerPoint Presentation</vt:lpstr>
      <vt:lpstr>What we are solving- problem description</vt:lpstr>
      <vt:lpstr>PowerPoint Presentation</vt:lpstr>
      <vt:lpstr>Why it is important</vt:lpstr>
      <vt:lpstr>What can we do to achieve this- Parameters</vt:lpstr>
      <vt:lpstr>What we plan to do- Network access</vt:lpstr>
      <vt:lpstr>Data to be used-</vt:lpstr>
      <vt:lpstr>Initial data analysis</vt:lpstr>
      <vt:lpstr>PCA clustering- destination IP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Ganeriwal</dc:creator>
  <cp:lastModifiedBy>Gaurav Ganeriwal</cp:lastModifiedBy>
  <cp:revision>32</cp:revision>
  <dcterms:created xsi:type="dcterms:W3CDTF">2024-12-29T21:36:33Z</dcterms:created>
  <dcterms:modified xsi:type="dcterms:W3CDTF">2025-01-27T02:20:54Z</dcterms:modified>
</cp:coreProperties>
</file>