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6" r:id="rId4"/>
    <p:sldId id="273" r:id="rId5"/>
    <p:sldId id="257" r:id="rId6"/>
    <p:sldId id="259" r:id="rId7"/>
    <p:sldId id="260" r:id="rId8"/>
    <p:sldId id="261" r:id="rId9"/>
    <p:sldId id="274" r:id="rId10"/>
    <p:sldId id="267" r:id="rId11"/>
    <p:sldId id="268" r:id="rId12"/>
    <p:sldId id="269" r:id="rId13"/>
    <p:sldId id="263" r:id="rId14"/>
    <p:sldId id="264" r:id="rId15"/>
    <p:sldId id="265" r:id="rId16"/>
    <p:sldId id="266" r:id="rId17"/>
    <p:sldId id="270" r:id="rId18"/>
    <p:sldId id="271"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14" autoAdjust="0"/>
  </p:normalViewPr>
  <p:slideViewPr>
    <p:cSldViewPr>
      <p:cViewPr varScale="1">
        <p:scale>
          <a:sx n="51" d="100"/>
          <a:sy n="51" d="100"/>
        </p:scale>
        <p:origin x="1387"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3F685-D6A2-4C7B-B353-3AFA9F2BA472}"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878BE-206C-478C-9EB1-ABF95B17F1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3F685-D6A2-4C7B-B353-3AFA9F2BA472}" type="datetimeFigureOut">
              <a:rPr lang="en-US" smtClean="0"/>
              <a:pPr/>
              <a:t>12/10/2020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878BE-206C-478C-9EB1-ABF95B17F1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642919"/>
            <a:ext cx="5929354" cy="1643073"/>
          </a:xfrm>
        </p:spPr>
        <p:txBody>
          <a:bodyPr>
            <a:normAutofit fontScale="90000"/>
          </a:bodyPr>
          <a:lstStyle/>
          <a:p>
            <a:r>
              <a:rPr lang="en-US" dirty="0" smtClean="0"/>
              <a:t>POST TRAUMATIC TELECANTHUS IN PEDIATRIC AGE GROUP</a:t>
            </a:r>
            <a:endParaRPr lang="en-US" dirty="0"/>
          </a:p>
        </p:txBody>
      </p:sp>
      <p:sp>
        <p:nvSpPr>
          <p:cNvPr id="3" name="Subtitle 2"/>
          <p:cNvSpPr>
            <a:spLocks noGrp="1"/>
          </p:cNvSpPr>
          <p:nvPr>
            <p:ph type="subTitle" idx="1"/>
          </p:nvPr>
        </p:nvSpPr>
        <p:spPr>
          <a:xfrm>
            <a:off x="5715008" y="3357562"/>
            <a:ext cx="3428992" cy="3000396"/>
          </a:xfrm>
        </p:spPr>
        <p:txBody>
          <a:bodyPr>
            <a:normAutofit/>
          </a:bodyPr>
          <a:lstStyle/>
          <a:p>
            <a:r>
              <a:rPr lang="en-US" b="1" dirty="0" smtClean="0">
                <a:solidFill>
                  <a:schemeClr val="tx1"/>
                </a:solidFill>
              </a:rPr>
              <a:t>Presenting author:</a:t>
            </a:r>
          </a:p>
          <a:p>
            <a:r>
              <a:rPr lang="en-US" b="1" dirty="0" smtClean="0">
                <a:solidFill>
                  <a:schemeClr val="tx1"/>
                </a:solidFill>
              </a:rPr>
              <a:t>Dr. </a:t>
            </a:r>
            <a:r>
              <a:rPr lang="en-US" b="1" dirty="0" err="1" smtClean="0">
                <a:solidFill>
                  <a:schemeClr val="tx1"/>
                </a:solidFill>
              </a:rPr>
              <a:t>Deeksha</a:t>
            </a:r>
            <a:r>
              <a:rPr lang="en-US" b="1" dirty="0" smtClean="0">
                <a:solidFill>
                  <a:schemeClr val="tx1"/>
                </a:solidFill>
              </a:rPr>
              <a:t> </a:t>
            </a:r>
            <a:r>
              <a:rPr lang="en-US" b="1" dirty="0" err="1" smtClean="0">
                <a:solidFill>
                  <a:schemeClr val="tx1"/>
                </a:solidFill>
              </a:rPr>
              <a:t>Thorat</a:t>
            </a:r>
            <a:endParaRPr lang="en-US" b="1" dirty="0" smtClean="0">
              <a:solidFill>
                <a:schemeClr val="tx1"/>
              </a:solidFill>
            </a:endParaRPr>
          </a:p>
          <a:p>
            <a:r>
              <a:rPr lang="en-US" b="1" dirty="0" smtClean="0">
                <a:solidFill>
                  <a:schemeClr val="tx1"/>
                </a:solidFill>
              </a:rPr>
              <a:t>Co authors:</a:t>
            </a:r>
          </a:p>
          <a:p>
            <a:r>
              <a:rPr lang="en-US" b="1" dirty="0" smtClean="0">
                <a:solidFill>
                  <a:schemeClr val="tx1"/>
                </a:solidFill>
              </a:rPr>
              <a:t>Dr. </a:t>
            </a:r>
            <a:r>
              <a:rPr lang="en-US" b="1" dirty="0" err="1" smtClean="0">
                <a:solidFill>
                  <a:schemeClr val="tx1"/>
                </a:solidFill>
              </a:rPr>
              <a:t>Shreya</a:t>
            </a:r>
            <a:r>
              <a:rPr lang="en-US" b="1" dirty="0" smtClean="0">
                <a:solidFill>
                  <a:schemeClr val="tx1"/>
                </a:solidFill>
              </a:rPr>
              <a:t> Shah</a:t>
            </a:r>
          </a:p>
          <a:p>
            <a:r>
              <a:rPr lang="en-US" b="1" dirty="0" err="1" smtClean="0">
                <a:solidFill>
                  <a:schemeClr val="tx1"/>
                </a:solidFill>
              </a:rPr>
              <a:t>Dr.Mehul</a:t>
            </a:r>
            <a:r>
              <a:rPr lang="en-US" b="1" dirty="0" smtClean="0">
                <a:solidFill>
                  <a:schemeClr val="tx1"/>
                </a:solidFill>
              </a:rPr>
              <a:t> Shah</a:t>
            </a:r>
          </a:p>
          <a:p>
            <a:endParaRPr lang="en-US" dirty="0"/>
          </a:p>
        </p:txBody>
      </p:sp>
      <p:pic>
        <p:nvPicPr>
          <p:cNvPr id="4" name="Picture 3" descr="C:\Users\dell\Desktop\Picture1.jpeg.png"/>
          <p:cNvPicPr>
            <a:picLocks noChangeAspect="1" noChangeArrowheads="1"/>
          </p:cNvPicPr>
          <p:nvPr/>
        </p:nvPicPr>
        <p:blipFill>
          <a:blip r:embed="rId2" cstate="print"/>
          <a:srcRect/>
          <a:stretch>
            <a:fillRect/>
          </a:stretch>
        </p:blipFill>
        <p:spPr bwMode="auto">
          <a:xfrm>
            <a:off x="99237" y="2357430"/>
            <a:ext cx="5489841" cy="4143404"/>
          </a:xfrm>
          <a:prstGeom prst="rect">
            <a:avLst/>
          </a:prstGeom>
          <a:noFill/>
        </p:spPr>
      </p:pic>
      <p:pic>
        <p:nvPicPr>
          <p:cNvPr id="5" name="Picture 3" descr="LOGODN"/>
          <p:cNvPicPr>
            <a:picLocks noChangeAspect="1" noChangeArrowheads="1"/>
          </p:cNvPicPr>
          <p:nvPr/>
        </p:nvPicPr>
        <p:blipFill>
          <a:blip r:embed="rId3" cstate="print"/>
          <a:srcRect/>
          <a:stretch>
            <a:fillRect/>
          </a:stretch>
        </p:blipFill>
        <p:spPr bwMode="auto">
          <a:xfrm>
            <a:off x="7620000" y="304800"/>
            <a:ext cx="1295400" cy="1291810"/>
          </a:xfrm>
          <a:prstGeom prst="rect">
            <a:avLst/>
          </a:prstGeom>
          <a:noFill/>
          <a:ln w="9525">
            <a:noFill/>
            <a:miter lim="800000"/>
            <a:headEnd/>
            <a:tailEnd/>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304800"/>
            <a:ext cx="939712" cy="9481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20200320-WA0014.jpg"/>
          <p:cNvPicPr>
            <a:picLocks noGrp="1" noChangeAspect="1"/>
          </p:cNvPicPr>
          <p:nvPr>
            <p:ph idx="1"/>
          </p:nvPr>
        </p:nvPicPr>
        <p:blipFill>
          <a:blip r:embed="rId2"/>
          <a:stretch>
            <a:fillRect/>
          </a:stretch>
        </p:blipFill>
        <p:spPr>
          <a:xfrm>
            <a:off x="357159" y="642918"/>
            <a:ext cx="4126710" cy="5929354"/>
          </a:xfrm>
        </p:spPr>
      </p:pic>
      <p:pic>
        <p:nvPicPr>
          <p:cNvPr id="5" name="Picture 4" descr="IMG-20200320-WA0010.jpg"/>
          <p:cNvPicPr>
            <a:picLocks noChangeAspect="1"/>
          </p:cNvPicPr>
          <p:nvPr/>
        </p:nvPicPr>
        <p:blipFill>
          <a:blip r:embed="rId3"/>
          <a:stretch>
            <a:fillRect/>
          </a:stretch>
        </p:blipFill>
        <p:spPr>
          <a:xfrm>
            <a:off x="4643442" y="571480"/>
            <a:ext cx="4500558" cy="60007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20200320-WA0007.jpg"/>
          <p:cNvPicPr>
            <a:picLocks noGrp="1" noChangeAspect="1"/>
          </p:cNvPicPr>
          <p:nvPr>
            <p:ph idx="1"/>
          </p:nvPr>
        </p:nvPicPr>
        <p:blipFill>
          <a:blip r:embed="rId2"/>
          <a:stretch>
            <a:fillRect/>
          </a:stretch>
        </p:blipFill>
        <p:spPr>
          <a:xfrm>
            <a:off x="571471" y="214290"/>
            <a:ext cx="3715943" cy="6357982"/>
          </a:xfrm>
        </p:spPr>
      </p:pic>
      <p:pic>
        <p:nvPicPr>
          <p:cNvPr id="5" name="Picture 4" descr="IMG-20200320-WA0004.jpg"/>
          <p:cNvPicPr>
            <a:picLocks noChangeAspect="1"/>
          </p:cNvPicPr>
          <p:nvPr/>
        </p:nvPicPr>
        <p:blipFill>
          <a:blip r:embed="rId3"/>
          <a:stretch>
            <a:fillRect/>
          </a:stretch>
        </p:blipFill>
        <p:spPr>
          <a:xfrm>
            <a:off x="4429124" y="214290"/>
            <a:ext cx="4339841" cy="64293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20200320-WA0016.jpg"/>
          <p:cNvPicPr>
            <a:picLocks noGrp="1" noChangeAspect="1"/>
          </p:cNvPicPr>
          <p:nvPr>
            <p:ph idx="1"/>
          </p:nvPr>
        </p:nvPicPr>
        <p:blipFill>
          <a:blip r:embed="rId2"/>
          <a:stretch>
            <a:fillRect/>
          </a:stretch>
        </p:blipFill>
        <p:spPr>
          <a:xfrm>
            <a:off x="214282" y="500042"/>
            <a:ext cx="4000528" cy="6072230"/>
          </a:xfrm>
        </p:spPr>
      </p:pic>
      <p:pic>
        <p:nvPicPr>
          <p:cNvPr id="5" name="Picture 4" descr="IMG-20200320-WA0013.jpg"/>
          <p:cNvPicPr>
            <a:picLocks noChangeAspect="1"/>
          </p:cNvPicPr>
          <p:nvPr/>
        </p:nvPicPr>
        <p:blipFill>
          <a:blip r:embed="rId3"/>
          <a:stretch>
            <a:fillRect/>
          </a:stretch>
        </p:blipFill>
        <p:spPr>
          <a:xfrm>
            <a:off x="4286248" y="500042"/>
            <a:ext cx="4857752" cy="59293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SURGERY PLANNED</a:t>
            </a:r>
          </a:p>
        </p:txBody>
      </p:sp>
      <p:sp>
        <p:nvSpPr>
          <p:cNvPr id="3" name="Content Placeholder 2"/>
          <p:cNvSpPr>
            <a:spLocks noGrp="1"/>
          </p:cNvSpPr>
          <p:nvPr>
            <p:ph idx="1"/>
          </p:nvPr>
        </p:nvSpPr>
        <p:spPr/>
        <p:txBody>
          <a:bodyPr>
            <a:normAutofit/>
          </a:bodyPr>
          <a:lstStyle/>
          <a:p>
            <a:r>
              <a:rPr lang="en-US" dirty="0"/>
              <a:t>3 SURGERIES WERE PERFORMED SIMULTANEOUSLY</a:t>
            </a:r>
          </a:p>
          <a:p>
            <a:r>
              <a:rPr lang="en-US" dirty="0"/>
              <a:t>MEDIAL CANTHAL TENDON PLICATION</a:t>
            </a:r>
          </a:p>
          <a:p>
            <a:r>
              <a:rPr lang="en-US" dirty="0"/>
              <a:t>LACRIMAL INTUBATION AND PROBING</a:t>
            </a:r>
          </a:p>
          <a:p>
            <a:r>
              <a:rPr lang="en-US" dirty="0"/>
              <a:t>V-Y PLASTY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MCT PLICATION</a:t>
            </a:r>
          </a:p>
        </p:txBody>
      </p:sp>
      <p:sp>
        <p:nvSpPr>
          <p:cNvPr id="3" name="Content Placeholder 2"/>
          <p:cNvSpPr>
            <a:spLocks noGrp="1"/>
          </p:cNvSpPr>
          <p:nvPr>
            <p:ph idx="1"/>
          </p:nvPr>
        </p:nvSpPr>
        <p:spPr/>
        <p:txBody>
          <a:bodyPr>
            <a:normAutofit fontScale="92500" lnSpcReduction="20000"/>
          </a:bodyPr>
          <a:lstStyle/>
          <a:p>
            <a:r>
              <a:rPr lang="en-US" dirty="0"/>
              <a:t>AFTER PAINTING AND DRAPING UNDER ASEPTIC CONDITIONS A SKIN INCISION WAS TAKEN OVER THE MEDIAL CANTHUS</a:t>
            </a:r>
          </a:p>
          <a:p>
            <a:r>
              <a:rPr lang="en-US" dirty="0"/>
              <a:t>AFTER CAREFUL DISSECTION, THE RUPTURED LATERAL END OF THE MCT WAS FOUND.</a:t>
            </a:r>
          </a:p>
          <a:p>
            <a:r>
              <a:rPr lang="en-US" dirty="0"/>
              <a:t>SIMILARLY THE MEDIAL END OF MCT WAS FOUND AFTER DISSECTING OVER THE LACRIMAL CREST</a:t>
            </a:r>
          </a:p>
          <a:p>
            <a:r>
              <a:rPr lang="en-US" dirty="0"/>
              <a:t>4-0 PROLENE SUTURE WAS PASSED THROUGH BOTH THE ENDS OF THE TENDON. </a:t>
            </a:r>
          </a:p>
          <a:p>
            <a:r>
              <a:rPr lang="en-US" dirty="0"/>
              <a:t>THE ENDS OF THE TENDON WERE APPROXIMATED AND SUTURED KNOT WAS TIED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LACRIMAL PROBING INTUBATION</a:t>
            </a:r>
          </a:p>
        </p:txBody>
      </p:sp>
      <p:sp>
        <p:nvSpPr>
          <p:cNvPr id="3" name="Content Placeholder 2"/>
          <p:cNvSpPr>
            <a:spLocks noGrp="1"/>
          </p:cNvSpPr>
          <p:nvPr>
            <p:ph idx="1"/>
          </p:nvPr>
        </p:nvSpPr>
        <p:spPr/>
        <p:txBody>
          <a:bodyPr>
            <a:normAutofit/>
          </a:bodyPr>
          <a:lstStyle/>
          <a:p>
            <a:r>
              <a:rPr lang="en-US" dirty="0"/>
              <a:t>SIMULTANEOUSLY AFTER DILATING UPPER AND LOWER LACRIMAL PUNCTA, PROBE WAS PASSED VIA THE COMMON CANALICULAR DUCT INTO A BYPASS TRACT IN THE INFERIOR MEATUS .</a:t>
            </a:r>
          </a:p>
          <a:p>
            <a:r>
              <a:rPr lang="en-US" dirty="0"/>
              <a:t>A HOLSTER WAS ATTACHED TO THE LOWER END OF THE TUBE AND SKIN SUTURE WAS TAKEN THO KEEP IT IN PLACE.</a:t>
            </a:r>
          </a:p>
          <a:p>
            <a:pPr>
              <a:buNone/>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V-Y PLASTY</a:t>
            </a:r>
          </a:p>
        </p:txBody>
      </p:sp>
      <p:sp>
        <p:nvSpPr>
          <p:cNvPr id="3" name="Content Placeholder 2"/>
          <p:cNvSpPr>
            <a:spLocks noGrp="1"/>
          </p:cNvSpPr>
          <p:nvPr>
            <p:ph idx="1"/>
          </p:nvPr>
        </p:nvSpPr>
        <p:spPr/>
        <p:txBody>
          <a:bodyPr/>
          <a:lstStyle/>
          <a:p>
            <a:r>
              <a:rPr lang="en-US" dirty="0"/>
              <a:t>AFTER SECURING THE MCT AND PROBING INTUBATION, THE SKIN SUTURES WAS TAKED IN V FASHION WITH 4-0 CATGUT SUTURES.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OP DAY 1</a:t>
            </a:r>
          </a:p>
        </p:txBody>
      </p:sp>
      <p:pic>
        <p:nvPicPr>
          <p:cNvPr id="4" name="Content Placeholder 3" descr="IMG_20200317_171801.jpg"/>
          <p:cNvPicPr>
            <a:picLocks noGrp="1" noChangeAspect="1"/>
          </p:cNvPicPr>
          <p:nvPr>
            <p:ph idx="1"/>
          </p:nvPr>
        </p:nvPicPr>
        <p:blipFill>
          <a:blip r:embed="rId2" cstate="print"/>
          <a:stretch>
            <a:fillRect/>
          </a:stretch>
        </p:blipFill>
        <p:spPr>
          <a:xfrm rot="5400000">
            <a:off x="1928794" y="1571612"/>
            <a:ext cx="4929222" cy="492922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OP </a:t>
            </a:r>
            <a:r>
              <a:rPr lang="en-US" dirty="0" smtClean="0"/>
              <a:t>1 MONTH</a:t>
            </a:r>
            <a:endParaRPr lang="en-US" dirty="0"/>
          </a:p>
        </p:txBody>
      </p:sp>
      <p:pic>
        <p:nvPicPr>
          <p:cNvPr id="4" name="Content Placeholder 3" descr="chirag1.jpg"/>
          <p:cNvPicPr>
            <a:picLocks noGrp="1" noChangeAspect="1"/>
          </p:cNvPicPr>
          <p:nvPr>
            <p:ph idx="1"/>
          </p:nvPr>
        </p:nvPicPr>
        <p:blipFill>
          <a:blip r:embed="rId2"/>
          <a:stretch>
            <a:fillRect/>
          </a:stretch>
        </p:blipFill>
        <p:spPr>
          <a:xfrm>
            <a:off x="1285852" y="1500174"/>
            <a:ext cx="2074400" cy="4525963"/>
          </a:xfrm>
        </p:spPr>
      </p:pic>
      <p:pic>
        <p:nvPicPr>
          <p:cNvPr id="5" name="Picture 4" descr="chirag 2.jpg"/>
          <p:cNvPicPr>
            <a:picLocks noChangeAspect="1"/>
          </p:cNvPicPr>
          <p:nvPr/>
        </p:nvPicPr>
        <p:blipFill>
          <a:blip r:embed="rId2"/>
          <a:stretch>
            <a:fillRect/>
          </a:stretch>
        </p:blipFill>
        <p:spPr>
          <a:xfrm>
            <a:off x="4429124" y="1571612"/>
            <a:ext cx="3143250" cy="46434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DISCUSSION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Fractures of the nasal and </a:t>
            </a:r>
            <a:r>
              <a:rPr lang="en-US" dirty="0" err="1" smtClean="0"/>
              <a:t>ethamoidal</a:t>
            </a:r>
            <a:r>
              <a:rPr lang="en-US" dirty="0" smtClean="0"/>
              <a:t> complex account for approximately 5% of facial fractures in adults.</a:t>
            </a:r>
            <a:endParaRPr lang="en-US" baseline="30000" dirty="0" smtClean="0"/>
          </a:p>
          <a:p>
            <a:r>
              <a:rPr lang="en-US" dirty="0" smtClean="0"/>
              <a:t> In children, the incidence is higher and NOE fractures account for nearly 15% of all facial </a:t>
            </a:r>
            <a:r>
              <a:rPr lang="en-US" dirty="0" err="1" smtClean="0"/>
              <a:t>fractures.One</a:t>
            </a:r>
            <a:r>
              <a:rPr lang="en-US" dirty="0" smtClean="0"/>
              <a:t> of the most common complications stemming from NOE fractures is traumatic </a:t>
            </a:r>
            <a:r>
              <a:rPr lang="en-US" dirty="0" err="1" smtClean="0"/>
              <a:t>telecanthus</a:t>
            </a:r>
            <a:r>
              <a:rPr lang="en-US" dirty="0" smtClean="0"/>
              <a:t> due to injury and the avulsion of the medial </a:t>
            </a:r>
            <a:r>
              <a:rPr lang="en-US" dirty="0" err="1" smtClean="0"/>
              <a:t>canthal</a:t>
            </a:r>
            <a:r>
              <a:rPr lang="en-US" dirty="0" smtClean="0"/>
              <a:t> ligament.</a:t>
            </a:r>
            <a:endParaRPr lang="en-US" baseline="30000" dirty="0" smtClean="0"/>
          </a:p>
          <a:p>
            <a:r>
              <a:rPr lang="en-US" dirty="0" smtClean="0"/>
              <a:t>Surgical treatment of </a:t>
            </a:r>
            <a:r>
              <a:rPr lang="en-US" dirty="0" err="1" smtClean="0"/>
              <a:t>telecanthus</a:t>
            </a:r>
            <a:r>
              <a:rPr lang="en-US" dirty="0" smtClean="0"/>
              <a:t> carries one of the most challenging tasks in facial reconstruction due to the anatomical complexity of the NOE region and its utmost role in facial expression. Scarcity of tissue in this region makes it difficult to perform the operations without incurring the risk of the destroying the benefits of the preceding intervention.</a:t>
            </a:r>
            <a:r>
              <a:rPr lang="en-US" baseline="30000"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TITLE: : Post Traumatic </a:t>
            </a:r>
            <a:r>
              <a:rPr lang="en-US" dirty="0" err="1" smtClean="0"/>
              <a:t>Telecanthus</a:t>
            </a:r>
            <a:r>
              <a:rPr lang="en-US" dirty="0" smtClean="0"/>
              <a:t> in pediatric age group</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The authors certify that they have obtained all appropriate patient consent forms. In the form the patient(s) has/have given his/her/their consent for his/her/their images and other clinical information to be reported in the journal. The patients understand that their names and initials will not be published and due efforts will be made to conceal their identity, but anonymity cannot be guaranteed.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14422"/>
            <a:ext cx="8229600" cy="4911741"/>
          </a:xfrm>
        </p:spPr>
        <p:txBody>
          <a:bodyPr>
            <a:noAutofit/>
          </a:bodyPr>
          <a:lstStyle/>
          <a:p>
            <a:r>
              <a:rPr lang="en-US" sz="2400" dirty="0" smtClean="0"/>
              <a:t>Medial </a:t>
            </a:r>
            <a:r>
              <a:rPr lang="en-US" sz="2400" dirty="0" err="1" smtClean="0"/>
              <a:t>canthal</a:t>
            </a:r>
            <a:r>
              <a:rPr lang="en-US" sz="2400" dirty="0" smtClean="0"/>
              <a:t> tendon (MCT) is the pivotal soft tissue in </a:t>
            </a:r>
            <a:r>
              <a:rPr lang="en-US" sz="2400" dirty="0" err="1" smtClean="0"/>
              <a:t>naso-orbito-ethmoid</a:t>
            </a:r>
            <a:r>
              <a:rPr lang="en-US" sz="2400" dirty="0" smtClean="0"/>
              <a:t> (NOE) area, which supports the </a:t>
            </a:r>
            <a:r>
              <a:rPr lang="en-US" sz="2400" dirty="0" err="1" smtClean="0"/>
              <a:t>canthus</a:t>
            </a:r>
            <a:r>
              <a:rPr lang="en-US" sz="2400" dirty="0" smtClean="0"/>
              <a:t>, enables proper apposition between the eyelid and the globe, and performs as the </a:t>
            </a:r>
            <a:r>
              <a:rPr lang="en-US" sz="2400" dirty="0" err="1" smtClean="0"/>
              <a:t>lacrimal</a:t>
            </a:r>
            <a:r>
              <a:rPr lang="en-US" sz="2400" dirty="0" smtClean="0"/>
              <a:t> </a:t>
            </a:r>
            <a:r>
              <a:rPr lang="en-US" sz="2400" dirty="0" err="1" smtClean="0"/>
              <a:t>pump.Post</a:t>
            </a:r>
            <a:r>
              <a:rPr lang="en-US" sz="2400" dirty="0" smtClean="0"/>
              <a:t> traumatic MCT rupture with </a:t>
            </a:r>
            <a:r>
              <a:rPr lang="en-US" sz="2400" dirty="0" err="1" smtClean="0"/>
              <a:t>telecanthus</a:t>
            </a:r>
            <a:r>
              <a:rPr lang="en-US" sz="2400" dirty="0" smtClean="0"/>
              <a:t> leads to esthetic and functional impairments. </a:t>
            </a:r>
          </a:p>
          <a:p>
            <a:r>
              <a:rPr lang="en-US" sz="2400" dirty="0" smtClean="0"/>
              <a:t>The aim of the surgery is to restore medial </a:t>
            </a:r>
            <a:r>
              <a:rPr lang="en-US" sz="2400" dirty="0" err="1" smtClean="0"/>
              <a:t>canthal</a:t>
            </a:r>
            <a:r>
              <a:rPr lang="en-US" sz="2400" dirty="0" smtClean="0"/>
              <a:t> area to its natural and esthetic with preservation of function, for reinsertion or repositioning the MCT that has been avulsed or displaced. Various techniques have been used in the past for this purpose, such as </a:t>
            </a:r>
            <a:r>
              <a:rPr lang="en-US" sz="2400" dirty="0" err="1" smtClean="0"/>
              <a:t>transnasal</a:t>
            </a:r>
            <a:r>
              <a:rPr lang="en-US" sz="2400" dirty="0" smtClean="0"/>
              <a:t> wiring, titanium screws,</a:t>
            </a:r>
            <a:r>
              <a:rPr lang="en-US" sz="2400" baseline="30000" dirty="0" smtClean="0"/>
              <a:t> </a:t>
            </a:r>
            <a:r>
              <a:rPr lang="en-US" sz="2400" dirty="0" smtClean="0"/>
              <a:t>titanium </a:t>
            </a:r>
            <a:r>
              <a:rPr lang="en-US" sz="2400" dirty="0" err="1" smtClean="0"/>
              <a:t>miniplates</a:t>
            </a:r>
            <a:r>
              <a:rPr lang="en-US" sz="2400" dirty="0" smtClean="0"/>
              <a:t> cantilevered from the nose, commercially available anchoring systems (such as those from </a:t>
            </a:r>
            <a:r>
              <a:rPr lang="en-US" sz="2400" dirty="0" err="1" smtClean="0"/>
              <a:t>Mitek</a:t>
            </a:r>
            <a:r>
              <a:rPr lang="en-US" sz="2400" dirty="0" smtClean="0"/>
              <a:t> Inc., Westwood, Mass), </a:t>
            </a:r>
            <a:r>
              <a:rPr lang="en-US" sz="2400" dirty="0" err="1" smtClean="0"/>
              <a:t>periosteal</a:t>
            </a:r>
            <a:r>
              <a:rPr lang="en-US" sz="2400" dirty="0" smtClean="0"/>
              <a:t> flaps,</a:t>
            </a:r>
            <a:r>
              <a:rPr lang="en-US" sz="2400" baseline="30000" dirty="0" smtClean="0"/>
              <a:t> </a:t>
            </a:r>
            <a:r>
              <a:rPr lang="en-US" sz="2400" dirty="0" smtClean="0"/>
              <a:t>and medial tarsal strips.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endParaRPr lang="en-US" dirty="0"/>
          </a:p>
        </p:txBody>
      </p:sp>
      <p:sp>
        <p:nvSpPr>
          <p:cNvPr id="3" name="Content Placeholder 2"/>
          <p:cNvSpPr>
            <a:spLocks noGrp="1"/>
          </p:cNvSpPr>
          <p:nvPr>
            <p:ph idx="1"/>
          </p:nvPr>
        </p:nvSpPr>
        <p:spPr/>
        <p:txBody>
          <a:bodyPr>
            <a:normAutofit lnSpcReduction="10000"/>
          </a:bodyPr>
          <a:lstStyle/>
          <a:p>
            <a:r>
              <a:rPr lang="en-US" dirty="0"/>
              <a:t>A 2 YEAR OLD </a:t>
            </a:r>
            <a:r>
              <a:rPr lang="en-US" dirty="0" smtClean="0"/>
              <a:t>CHILD </a:t>
            </a:r>
            <a:r>
              <a:rPr lang="en-US" dirty="0"/>
              <a:t>PRESENTED TO THE OPD WITH A H/O ROAD TRAFFIC ACCIDENT 6 MONTHS </a:t>
            </a:r>
            <a:r>
              <a:rPr lang="en-US" dirty="0" smtClean="0"/>
              <a:t>AGO.</a:t>
            </a:r>
            <a:endParaRPr lang="en-US" dirty="0"/>
          </a:p>
          <a:p>
            <a:r>
              <a:rPr lang="en-US" dirty="0"/>
              <a:t>HE UNDERWENT SURGICAL TREATMENT FOR REPAIR OF FRONTAL AND NASAL BONE FRACTURE WITH SURGICAL SCAR OVER </a:t>
            </a:r>
            <a:r>
              <a:rPr lang="en-US" dirty="0" smtClean="0"/>
              <a:t>FOREHEAD.</a:t>
            </a:r>
          </a:p>
          <a:p>
            <a:r>
              <a:rPr lang="en-US" dirty="0" smtClean="0"/>
              <a:t>NOW COMPLAINS OF DEVIATION AND WATERING FROM BOTH EYES</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a:t>
            </a:r>
            <a:endParaRPr lang="en-US" dirty="0"/>
          </a:p>
        </p:txBody>
      </p:sp>
      <p:sp>
        <p:nvSpPr>
          <p:cNvPr id="3" name="Content Placeholder 2"/>
          <p:cNvSpPr>
            <a:spLocks noGrp="1"/>
          </p:cNvSpPr>
          <p:nvPr>
            <p:ph idx="1"/>
          </p:nvPr>
        </p:nvSpPr>
        <p:spPr/>
        <p:txBody>
          <a:bodyPr/>
          <a:lstStyle/>
          <a:p>
            <a:pPr>
              <a:buNone/>
            </a:pPr>
            <a:r>
              <a:rPr lang="en-US" dirty="0"/>
              <a:t>O/E:</a:t>
            </a:r>
          </a:p>
          <a:p>
            <a:r>
              <a:rPr lang="en-US" dirty="0"/>
              <a:t>Pt is conscious ,</a:t>
            </a:r>
            <a:r>
              <a:rPr lang="en-US" dirty="0" err="1"/>
              <a:t>cooperative,well</a:t>
            </a:r>
            <a:r>
              <a:rPr lang="en-US" dirty="0"/>
              <a:t> oriented in </a:t>
            </a:r>
            <a:r>
              <a:rPr lang="en-US" dirty="0" err="1"/>
              <a:t>time,place,person</a:t>
            </a:r>
            <a:endParaRPr lang="en-US" dirty="0"/>
          </a:p>
          <a:p>
            <a:r>
              <a:rPr lang="en-US" dirty="0" err="1"/>
              <a:t>Afebrlie</a:t>
            </a:r>
            <a:endParaRPr lang="en-US" dirty="0"/>
          </a:p>
          <a:p>
            <a:r>
              <a:rPr lang="en-US" dirty="0"/>
              <a:t>Pulse-88/min,RR-18/min</a:t>
            </a:r>
          </a:p>
          <a:p>
            <a:r>
              <a:rPr lang="en-US" dirty="0"/>
              <a:t>No pallor, </a:t>
            </a:r>
            <a:r>
              <a:rPr lang="en-US" dirty="0" err="1"/>
              <a:t>icterus</a:t>
            </a:r>
            <a:r>
              <a:rPr lang="en-US" dirty="0"/>
              <a:t>, cyanosis, </a:t>
            </a:r>
            <a:r>
              <a:rPr lang="en-US" dirty="0" err="1"/>
              <a:t>lymphadenopathy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SYSTEMIC EXAMINATION</a:t>
            </a:r>
          </a:p>
        </p:txBody>
      </p:sp>
      <p:sp>
        <p:nvSpPr>
          <p:cNvPr id="3" name="Content Placeholder 2"/>
          <p:cNvSpPr>
            <a:spLocks noGrp="1"/>
          </p:cNvSpPr>
          <p:nvPr>
            <p:ph idx="1"/>
          </p:nvPr>
        </p:nvSpPr>
        <p:spPr/>
        <p:txBody>
          <a:bodyPr/>
          <a:lstStyle/>
          <a:p>
            <a:r>
              <a:rPr lang="en-US" dirty="0"/>
              <a:t>RS – AIRWAY ENTRY B/L EQUAL</a:t>
            </a:r>
          </a:p>
          <a:p>
            <a:r>
              <a:rPr lang="en-US" dirty="0"/>
              <a:t>CVS- S1 S2 NORMAL</a:t>
            </a:r>
          </a:p>
          <a:p>
            <a:r>
              <a:rPr lang="en-US" dirty="0"/>
              <a:t>CNS- CONSIOUS WELL ORIENTED</a:t>
            </a:r>
          </a:p>
          <a:p>
            <a:r>
              <a:rPr lang="en-US" dirty="0"/>
              <a:t>GIT- SOFT NON TENDER</a:t>
            </a:r>
          </a:p>
          <a:p>
            <a:r>
              <a:rPr lang="en-US" dirty="0"/>
              <a:t>NO OTHER SIGNS OF INJURY ELSEWHERE IN THE BODY</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OCULAR EXAMINATION</a:t>
            </a:r>
          </a:p>
        </p:txBody>
      </p:sp>
      <p:sp>
        <p:nvSpPr>
          <p:cNvPr id="3" name="Content Placeholder 2"/>
          <p:cNvSpPr>
            <a:spLocks noGrp="1"/>
          </p:cNvSpPr>
          <p:nvPr>
            <p:ph idx="1"/>
          </p:nvPr>
        </p:nvSpPr>
        <p:spPr/>
        <p:txBody>
          <a:bodyPr/>
          <a:lstStyle/>
          <a:p>
            <a:r>
              <a:rPr lang="en-US" dirty="0"/>
              <a:t>BCVA – FIXATION OU</a:t>
            </a:r>
          </a:p>
          <a:p>
            <a:r>
              <a:rPr lang="en-US" dirty="0"/>
              <a:t>OCULAR MOVEMENTS- DUCTION AND VERSION UNDER NORMAL </a:t>
            </a:r>
            <a:r>
              <a:rPr lang="en-US" dirty="0" smtClean="0"/>
              <a:t>LIMITS</a:t>
            </a:r>
          </a:p>
          <a:p>
            <a:r>
              <a:rPr lang="en-US" dirty="0" smtClean="0"/>
              <a:t>ORBITAL RIMS NORMAL </a:t>
            </a:r>
          </a:p>
          <a:p>
            <a:r>
              <a:rPr lang="en-US" dirty="0" smtClean="0"/>
              <a:t>FLATTENED NASAL BRIDGE</a:t>
            </a:r>
          </a:p>
          <a:p>
            <a:r>
              <a:rPr lang="en-US" dirty="0" smtClean="0"/>
              <a:t>HYPERTELORISM </a:t>
            </a:r>
          </a:p>
          <a:p>
            <a:endParaRPr lang="en-US"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ANTERIOR SEGMENT : WNL </a:t>
            </a:r>
          </a:p>
          <a:p>
            <a:r>
              <a:rPr lang="en-US" dirty="0" smtClean="0"/>
              <a:t>POSTERIOR SEGMENT : NO ABNORMALITY DETECTED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506</Words>
  <Application>Microsoft Office PowerPoint</Application>
  <PresentationFormat>On-screen Show (4:3)</PresentationFormat>
  <Paragraphs>58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POST TRAUMATIC TELECANTHUS IN PEDIATRIC AGE GROUP</vt:lpstr>
      <vt:lpstr>PowerPoint Presentation</vt:lpstr>
      <vt:lpstr>DISCLAIMER</vt:lpstr>
      <vt:lpstr>INTRODUCTION</vt:lpstr>
      <vt:lpstr>HISTORY </vt:lpstr>
      <vt:lpstr>EXAMINATION</vt:lpstr>
      <vt:lpstr>SYSTEMIC EXAMINATION</vt:lpstr>
      <vt:lpstr>OCULAR EXAMINATION</vt:lpstr>
      <vt:lpstr>PowerPoint Presentation</vt:lpstr>
      <vt:lpstr>PowerPoint Presentation</vt:lpstr>
      <vt:lpstr>PowerPoint Presentation</vt:lpstr>
      <vt:lpstr>PowerPoint Presentation</vt:lpstr>
      <vt:lpstr>SURGERY PLANNED</vt:lpstr>
      <vt:lpstr>MCT PLICATION</vt:lpstr>
      <vt:lpstr>LACRIMAL PROBING INTUBATION</vt:lpstr>
      <vt:lpstr>V-Y PLASTY</vt:lpstr>
      <vt:lpstr>POST OP DAY 1</vt:lpstr>
      <vt:lpstr>POST OP 1 MONTH</vt:lpstr>
      <vt:lpstr>CONCLUSION AND 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PRESENTATION</dc:title>
  <dc:creator>HP</dc:creator>
  <cp:lastModifiedBy>Microsoft account</cp:lastModifiedBy>
  <cp:revision>16</cp:revision>
  <dcterms:created xsi:type="dcterms:W3CDTF">2020-03-20T15:04:58Z</dcterms:created>
  <dcterms:modified xsi:type="dcterms:W3CDTF">2020-12-10T09:24:04Z</dcterms:modified>
</cp:coreProperties>
</file>