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60" r:id="rId4"/>
    <p:sldId id="261" r:id="rId5"/>
    <p:sldId id="258" r:id="rId6"/>
    <p:sldId id="259"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D8BD707-D9CF-40AE-B4C6-C98DA3205C09}" type="datetimeFigureOut">
              <a:rPr lang="en-US" smtClean="0"/>
              <a:pPr/>
              <a:t>12/10/2020</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B6F15528-21DE-4FAA-801E-634DDDAF4B2B}"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514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5000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8691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953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607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9906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4002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2549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4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6" y="2354670"/>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942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769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3602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687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8369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323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696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8959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12/10/2020</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67420116"/>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705" y="231230"/>
            <a:ext cx="6798734" cy="1303867"/>
          </a:xfrm>
        </p:spPr>
        <p:txBody>
          <a:bodyPr>
            <a:noAutofit/>
          </a:bodyPr>
          <a:lstStyle/>
          <a:p>
            <a:pPr algn="ctr"/>
            <a:r>
              <a:rPr lang="en-US" sz="2800" b="1" dirty="0"/>
              <a:t>Does Improved Stereoacuity Lead to Retinal Structural Changes</a:t>
            </a:r>
            <a:r>
              <a:rPr lang="en-US" sz="800" b="1" dirty="0"/>
              <a:t>?</a:t>
            </a:r>
            <a:endParaRPr lang="en-US" sz="2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4E8A4D24-D1A9-400B-B823-4C34EC83FC8D}"/>
              </a:ext>
            </a:extLst>
          </p:cNvPr>
          <p:cNvSpPr>
            <a:spLocks noGrp="1"/>
          </p:cNvSpPr>
          <p:nvPr>
            <p:ph idx="1"/>
          </p:nvPr>
        </p:nvSpPr>
        <p:spPr>
          <a:xfrm>
            <a:off x="726546" y="1612511"/>
            <a:ext cx="7841888" cy="800210"/>
          </a:xfrm>
        </p:spPr>
        <p:txBody>
          <a:bodyPr>
            <a:normAutofit fontScale="70000" lnSpcReduction="20000"/>
          </a:bodyPr>
          <a:lstStyle/>
          <a:p>
            <a:r>
              <a:rPr lang="en-US" sz="2400" dirty="0">
                <a:latin typeface="Times New Roman" panose="02020603050405020304" pitchFamily="18" charset="0"/>
                <a:cs typeface="Times New Roman" panose="02020603050405020304" pitchFamily="18" charset="0"/>
              </a:rPr>
              <a:t>There is no financial interest of any of the authors behind conducting this study and no financial assistance was provided by any institution or organization and there are no competing interests, conducted after approval of ethical committee </a:t>
            </a: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1B593AC7-929B-4251-A665-16F918655499}"/>
              </a:ext>
            </a:extLst>
          </p:cNvPr>
          <p:cNvPicPr>
            <a:picLocks noChangeAspect="1"/>
          </p:cNvPicPr>
          <p:nvPr/>
        </p:nvPicPr>
        <p:blipFill rotWithShape="1">
          <a:blip r:embed="rId2">
            <a:extLst>
              <a:ext uri="{28A0092B-C50C-407E-A947-70E740481C1C}">
                <a14:useLocalDpi xmlns:a14="http://schemas.microsoft.com/office/drawing/2010/main" val="0"/>
              </a:ext>
            </a:extLst>
          </a:blip>
          <a:srcRect t="34457"/>
          <a:stretch/>
        </p:blipFill>
        <p:spPr>
          <a:xfrm>
            <a:off x="457200" y="2514600"/>
            <a:ext cx="5310187" cy="3639312"/>
          </a:xfrm>
          <a:prstGeom prst="rect">
            <a:avLst/>
          </a:prstGeom>
        </p:spPr>
      </p:pic>
      <p:sp>
        <p:nvSpPr>
          <p:cNvPr id="6" name="TextBox 5">
            <a:extLst>
              <a:ext uri="{FF2B5EF4-FFF2-40B4-BE49-F238E27FC236}">
                <a16:creationId xmlns:a16="http://schemas.microsoft.com/office/drawing/2014/main" id="{D7E2A33E-AD09-4C32-B9F5-E48031E6C02B}"/>
              </a:ext>
            </a:extLst>
          </p:cNvPr>
          <p:cNvSpPr txBox="1"/>
          <p:nvPr/>
        </p:nvSpPr>
        <p:spPr>
          <a:xfrm>
            <a:off x="5767387" y="2819400"/>
            <a:ext cx="3224213" cy="1219200"/>
          </a:xfrm>
          <a:prstGeom prst="rect">
            <a:avLst/>
          </a:prstGeom>
          <a:noFill/>
        </p:spPr>
        <p:txBody>
          <a:bodyPr wrap="square" rtlCol="0">
            <a:spAutoFit/>
          </a:bodyPr>
          <a:lstStyle/>
          <a:p>
            <a:r>
              <a:rPr lang="en-IN" dirty="0"/>
              <a:t>AUTHOR: </a:t>
            </a:r>
          </a:p>
          <a:p>
            <a:r>
              <a:rPr lang="en-IN" dirty="0"/>
              <a:t>DR APEKSHA KATARIA</a:t>
            </a:r>
          </a:p>
          <a:p>
            <a:endParaRPr lang="en-IN" dirty="0"/>
          </a:p>
          <a:p>
            <a:endParaRPr lang="en-IN" dirty="0"/>
          </a:p>
        </p:txBody>
      </p:sp>
      <p:sp>
        <p:nvSpPr>
          <p:cNvPr id="8" name="TextBox 7">
            <a:extLst>
              <a:ext uri="{FF2B5EF4-FFF2-40B4-BE49-F238E27FC236}">
                <a16:creationId xmlns:a16="http://schemas.microsoft.com/office/drawing/2014/main" id="{8A92DE7E-7767-4B77-9A0D-32D1CD4C5D29}"/>
              </a:ext>
            </a:extLst>
          </p:cNvPr>
          <p:cNvSpPr txBox="1"/>
          <p:nvPr/>
        </p:nvSpPr>
        <p:spPr>
          <a:xfrm>
            <a:off x="5767387" y="4038600"/>
            <a:ext cx="2995613" cy="1477328"/>
          </a:xfrm>
          <a:prstGeom prst="rect">
            <a:avLst/>
          </a:prstGeom>
          <a:noFill/>
        </p:spPr>
        <p:txBody>
          <a:bodyPr wrap="square" rtlCol="0">
            <a:spAutoFit/>
          </a:bodyPr>
          <a:lstStyle/>
          <a:p>
            <a:r>
              <a:rPr lang="en-IN" dirty="0"/>
              <a:t>CO-AUTHORS:</a:t>
            </a:r>
          </a:p>
          <a:p>
            <a:r>
              <a:rPr lang="en-IN" dirty="0"/>
              <a:t>DR MEHUL SHAH</a:t>
            </a:r>
          </a:p>
          <a:p>
            <a:r>
              <a:rPr lang="en-IN" dirty="0"/>
              <a:t>DR </a:t>
            </a:r>
            <a:r>
              <a:rPr lang="en-IN"/>
              <a:t>SHREYA SHAH</a:t>
            </a:r>
          </a:p>
          <a:p>
            <a:r>
              <a:rPr lang="en-IN"/>
              <a:t>DR DEEKSHA THORAT</a:t>
            </a:r>
            <a:endParaRPr lang="en-IN" dirty="0"/>
          </a:p>
          <a:p>
            <a:endParaRPr lang="en-IN" dirty="0"/>
          </a:p>
        </p:txBody>
      </p:sp>
      <p:pic>
        <p:nvPicPr>
          <p:cNvPr id="10" name="Picture 9">
            <a:extLst>
              <a:ext uri="{FF2B5EF4-FFF2-40B4-BE49-F238E27FC236}">
                <a16:creationId xmlns:a16="http://schemas.microsoft.com/office/drawing/2014/main" id="{915B821C-7575-47A8-A883-79F3B34E43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0446" y="-65314"/>
            <a:ext cx="1354440" cy="1360716"/>
          </a:xfrm>
          <a:prstGeom prst="rect">
            <a:avLst/>
          </a:prstGeom>
        </p:spPr>
      </p:pic>
      <p:pic>
        <p:nvPicPr>
          <p:cNvPr id="12" name="Picture 11">
            <a:extLst>
              <a:ext uri="{FF2B5EF4-FFF2-40B4-BE49-F238E27FC236}">
                <a16:creationId xmlns:a16="http://schemas.microsoft.com/office/drawing/2014/main" id="{E02A2FB5-FC62-49E9-A1E3-990DE99426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0639"/>
            <a:ext cx="1336040" cy="1336040"/>
          </a:xfrm>
          <a:prstGeom prst="rect">
            <a:avLst/>
          </a:prstGeom>
        </p:spPr>
      </p:pic>
      <p:pic>
        <p:nvPicPr>
          <p:cNvPr id="13" name="Picture 12">
            <a:extLst>
              <a:ext uri="{FF2B5EF4-FFF2-40B4-BE49-F238E27FC236}">
                <a16:creationId xmlns:a16="http://schemas.microsoft.com/office/drawing/2014/main" id="{85563457-D553-4952-952B-F44CD62315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7600" y="5316889"/>
            <a:ext cx="1676400" cy="15411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atin typeface="Times New Roman" pitchFamily="18" charset="0"/>
                <a:cs typeface="Times New Roman" pitchFamily="18" charset="0"/>
              </a:rPr>
              <a:t>AIM</a:t>
            </a:r>
            <a:r>
              <a:rPr lang="en-IN" sz="240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endParaRPr kumimoji="0" lang="en-IN" sz="2400" b="0" i="0" u="none" strike="noStrike" kern="1200" cap="none" spc="0" normalizeH="0" baseline="0" noProof="0" dirty="0">
              <a:ln>
                <a:noFill/>
              </a:ln>
              <a:solidFill>
                <a:srgbClr val="04617B"/>
              </a:solidFill>
              <a:effectLst/>
              <a:uLnTx/>
              <a:uFillTx/>
              <a:latin typeface="Times New Roman" pitchFamily="18" charset="0"/>
              <a:ea typeface="+mj-ea"/>
              <a:cs typeface="Times New Roman" pitchFamily="18" charset="0"/>
            </a:endParaRPr>
          </a:p>
          <a:p>
            <a:pPr marL="0" indent="0">
              <a:buNone/>
            </a:pPr>
            <a:endParaRPr lang="en-IN" sz="2400" dirty="0">
              <a:solidFill>
                <a:srgbClr val="04617B"/>
              </a:solidFill>
              <a:latin typeface="Times New Roman" pitchFamily="18" charset="0"/>
              <a:ea typeface="+mj-ea"/>
              <a:cs typeface="Times New Roman" pitchFamily="18" charset="0"/>
            </a:endParaRPr>
          </a:p>
          <a:p>
            <a:pPr marL="0" indent="0">
              <a:buNone/>
            </a:pPr>
            <a:r>
              <a:rPr lang="en-US" sz="2400" dirty="0">
                <a:latin typeface="Times New Roman" panose="02020603050405020304" pitchFamily="18" charset="0"/>
                <a:cs typeface="Times New Roman" panose="02020603050405020304" pitchFamily="18" charset="0"/>
              </a:rPr>
              <a:t>To evaluate central macular thickness (CMT) following improved vision and stereoacuity </a:t>
            </a:r>
            <a:r>
              <a:rPr lang="en-US" sz="2400">
                <a:latin typeface="Times New Roman" panose="02020603050405020304" pitchFamily="18" charset="0"/>
                <a:cs typeface="Times New Roman" panose="02020603050405020304" pitchFamily="18" charset="0"/>
              </a:rPr>
              <a:t>in p</a:t>
            </a:r>
            <a:r>
              <a:rPr lang="en-IN" sz="2400">
                <a:latin typeface="Times New Roman" panose="02020603050405020304" pitchFamily="18" charset="0"/>
                <a:cs typeface="Times New Roman" panose="02020603050405020304" pitchFamily="18" charset="0"/>
              </a:rPr>
              <a:t>a</a:t>
            </a:r>
            <a:r>
              <a:rPr lang="en-US" sz="2400">
                <a:latin typeface="Times New Roman" panose="02020603050405020304" pitchFamily="18" charset="0"/>
                <a:cs typeface="Times New Roman" panose="02020603050405020304" pitchFamily="18" charset="0"/>
              </a:rPr>
              <a:t>ediatric </a:t>
            </a:r>
            <a:r>
              <a:rPr lang="en-US" sz="2400" dirty="0">
                <a:latin typeface="Times New Roman" panose="02020603050405020304" pitchFamily="18" charset="0"/>
                <a:cs typeface="Times New Roman" panose="02020603050405020304" pitchFamily="18" charset="0"/>
              </a:rPr>
              <a:t>patients after medical intervention.</a:t>
            </a:r>
          </a:p>
        </p:txBody>
      </p:sp>
      <p:pic>
        <p:nvPicPr>
          <p:cNvPr id="7" name="Picture 6">
            <a:extLst>
              <a:ext uri="{FF2B5EF4-FFF2-40B4-BE49-F238E27FC236}">
                <a16:creationId xmlns:a16="http://schemas.microsoft.com/office/drawing/2014/main" id="{FC086BC1-6E55-48B6-B055-8118F13A27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7032" y="-96520"/>
            <a:ext cx="1297853" cy="1303867"/>
          </a:xfrm>
          <a:prstGeom prst="rect">
            <a:avLst/>
          </a:prstGeom>
        </p:spPr>
      </p:pic>
      <p:sp>
        <p:nvSpPr>
          <p:cNvPr id="4" name="TextBox 3">
            <a:extLst>
              <a:ext uri="{FF2B5EF4-FFF2-40B4-BE49-F238E27FC236}">
                <a16:creationId xmlns:a16="http://schemas.microsoft.com/office/drawing/2014/main" id="{0DDD1769-DB68-2F4B-86CF-A8CF2F31D0AD}"/>
              </a:ext>
            </a:extLst>
          </p:cNvPr>
          <p:cNvSpPr txBox="1"/>
          <p:nvPr/>
        </p:nvSpPr>
        <p:spPr>
          <a:xfrm>
            <a:off x="3412766" y="5942663"/>
            <a:ext cx="4668680" cy="338554"/>
          </a:xfrm>
          <a:prstGeom prst="rect">
            <a:avLst/>
          </a:prstGeom>
          <a:noFill/>
        </p:spPr>
        <p:txBody>
          <a:bodyPr wrap="square" rtlCol="0">
            <a:spAutoFit/>
          </a:bodyPr>
          <a:lstStyle/>
          <a:p>
            <a:pPr algn="l"/>
            <a:r>
              <a:rPr lang="en-IN" sz="1600">
                <a:solidFill>
                  <a:srgbClr val="00B0F0"/>
                </a:solidFill>
              </a:rPr>
              <a:t>Drashti Netralaya presentations</a:t>
            </a:r>
            <a:endParaRPr lang="en-US" sz="1600">
              <a:solidFill>
                <a:srgbClr val="00B0F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C472-6A5C-41EF-950F-783178CB32F7}"/>
              </a:ext>
            </a:extLst>
          </p:cNvPr>
          <p:cNvSpPr>
            <a:spLocks noGrp="1"/>
          </p:cNvSpPr>
          <p:nvPr>
            <p:ph type="title"/>
          </p:nvPr>
        </p:nvSpPr>
        <p:spPr>
          <a:xfrm>
            <a:off x="457200" y="646938"/>
            <a:ext cx="8229600" cy="1143000"/>
          </a:xfrm>
        </p:spPr>
        <p:txBody>
          <a:bodyPr/>
          <a:lstStyle/>
          <a:p>
            <a:r>
              <a:rPr kumimoji="0" lang="en-IN" sz="4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METHODS</a:t>
            </a:r>
            <a:r>
              <a:rPr kumimoji="0" lang="en-IN" sz="5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a:t>
            </a:r>
            <a:endParaRPr lang="en-IN" dirty="0"/>
          </a:p>
        </p:txBody>
      </p:sp>
      <p:sp>
        <p:nvSpPr>
          <p:cNvPr id="3" name="Content Placeholder 2">
            <a:extLst>
              <a:ext uri="{FF2B5EF4-FFF2-40B4-BE49-F238E27FC236}">
                <a16:creationId xmlns:a16="http://schemas.microsoft.com/office/drawing/2014/main" id="{3B28A95B-FE64-47D2-9349-24ADAB5DBECC}"/>
              </a:ext>
            </a:extLst>
          </p:cNvPr>
          <p:cNvSpPr>
            <a:spLocks noGrp="1"/>
          </p:cNvSpPr>
          <p:nvPr>
            <p:ph idx="1"/>
          </p:nvPr>
        </p:nvSpPr>
        <p:spPr>
          <a:xfrm>
            <a:off x="1280775" y="1966071"/>
            <a:ext cx="6798736" cy="3444997"/>
          </a:xfrm>
        </p:spPr>
        <p:txBody>
          <a:bodyPr>
            <a:normAutofit/>
          </a:bodyPr>
          <a:lstStyle/>
          <a:p>
            <a:pPr>
              <a:buClr>
                <a:srgbClr val="0BD0D9"/>
              </a:buClr>
              <a:defRPr/>
            </a:pPr>
            <a:r>
              <a:rPr lang="en-US" sz="2400" dirty="0"/>
              <a:t>We enrolled children having refractive errors, squint</a:t>
            </a:r>
            <a:r>
              <a:rPr lang="en-US" sz="2400"/>
              <a:t>, </a:t>
            </a:r>
            <a:r>
              <a:rPr lang="en-IN"/>
              <a:t>and cataract</a:t>
            </a:r>
            <a:r>
              <a:rPr lang="en-US" sz="2400"/>
              <a:t>. </a:t>
            </a:r>
            <a:endParaRPr lang="en-IN" sz="2400"/>
          </a:p>
          <a:p>
            <a:pPr>
              <a:buClr>
                <a:srgbClr val="0BD0D9"/>
              </a:buClr>
              <a:defRPr/>
            </a:pPr>
            <a:r>
              <a:rPr lang="en-US" sz="2400"/>
              <a:t>Anterior </a:t>
            </a:r>
            <a:r>
              <a:rPr lang="en-US" sz="2400" dirty="0"/>
              <a:t>and posterior segment examinations were done with stereoacuity evaluated</a:t>
            </a:r>
            <a:r>
              <a:rPr lang="en-US" sz="2400"/>
              <a:t>. </a:t>
            </a:r>
            <a:endParaRPr lang="en-IN" sz="2400"/>
          </a:p>
          <a:p>
            <a:pPr>
              <a:buClr>
                <a:srgbClr val="0BD0D9"/>
              </a:buClr>
              <a:defRPr/>
            </a:pPr>
            <a:r>
              <a:rPr lang="en-US" sz="2400"/>
              <a:t>We </a:t>
            </a:r>
            <a:r>
              <a:rPr lang="en-US" sz="2400" dirty="0"/>
              <a:t>subjected all eyes for Spectral domain optical coherence tomography (SD-OCT) and measured CMT. After appropriate treatment, stereoacuity and OCT were evaluated again after 3 months. </a:t>
            </a:r>
            <a:endParaRPr lang="en-IN" sz="2400" dirty="0"/>
          </a:p>
        </p:txBody>
      </p:sp>
      <p:pic>
        <p:nvPicPr>
          <p:cNvPr id="4" name="Picture 3">
            <a:extLst>
              <a:ext uri="{FF2B5EF4-FFF2-40B4-BE49-F238E27FC236}">
                <a16:creationId xmlns:a16="http://schemas.microsoft.com/office/drawing/2014/main" id="{3BB8CB79-413E-4C6F-84B8-B7C601125FCE}"/>
              </a:ext>
            </a:extLst>
          </p:cNvPr>
          <p:cNvPicPr>
            <a:picLocks noChangeAspect="1"/>
          </p:cNvPicPr>
          <p:nvPr/>
        </p:nvPicPr>
        <p:blipFill>
          <a:blip r:embed="rId2"/>
          <a:stretch>
            <a:fillRect/>
          </a:stretch>
        </p:blipFill>
        <p:spPr>
          <a:xfrm>
            <a:off x="7858302" y="1"/>
            <a:ext cx="1285697" cy="1295400"/>
          </a:xfrm>
          <a:prstGeom prst="rect">
            <a:avLst/>
          </a:prstGeom>
        </p:spPr>
      </p:pic>
      <p:sp>
        <p:nvSpPr>
          <p:cNvPr id="5" name="TextBox 4">
            <a:extLst>
              <a:ext uri="{FF2B5EF4-FFF2-40B4-BE49-F238E27FC236}">
                <a16:creationId xmlns:a16="http://schemas.microsoft.com/office/drawing/2014/main" id="{1987356B-5872-CC47-A715-1D17C0A785F0}"/>
              </a:ext>
            </a:extLst>
          </p:cNvPr>
          <p:cNvSpPr txBox="1"/>
          <p:nvPr/>
        </p:nvSpPr>
        <p:spPr>
          <a:xfrm>
            <a:off x="3657600" y="2514600"/>
            <a:ext cx="1828800" cy="1828800"/>
          </a:xfrm>
          <a:prstGeom prst="rect">
            <a:avLst/>
          </a:prstGeom>
          <a:noFill/>
        </p:spPr>
        <p:txBody>
          <a:bodyPr wrap="square" rtlCol="0">
            <a:spAutoFit/>
          </a:bodyPr>
          <a:lstStyle/>
          <a:p>
            <a:pPr algn="l"/>
            <a:endParaRPr lang="en-US"/>
          </a:p>
        </p:txBody>
      </p:sp>
      <p:sp>
        <p:nvSpPr>
          <p:cNvPr id="7" name="TextBox 6">
            <a:extLst>
              <a:ext uri="{FF2B5EF4-FFF2-40B4-BE49-F238E27FC236}">
                <a16:creationId xmlns:a16="http://schemas.microsoft.com/office/drawing/2014/main" id="{19AE3485-233C-8547-A975-D1CE24440154}"/>
              </a:ext>
            </a:extLst>
          </p:cNvPr>
          <p:cNvSpPr txBox="1"/>
          <p:nvPr/>
        </p:nvSpPr>
        <p:spPr>
          <a:xfrm>
            <a:off x="3576278" y="6041785"/>
            <a:ext cx="3986495" cy="338554"/>
          </a:xfrm>
          <a:prstGeom prst="rect">
            <a:avLst/>
          </a:prstGeom>
          <a:noFill/>
        </p:spPr>
        <p:txBody>
          <a:bodyPr wrap="square" rtlCol="0">
            <a:spAutoFit/>
          </a:bodyPr>
          <a:lstStyle/>
          <a:p>
            <a:pPr algn="l"/>
            <a:r>
              <a:rPr lang="en-IN" sz="1600">
                <a:solidFill>
                  <a:srgbClr val="00B0F0"/>
                </a:solidFill>
              </a:rPr>
              <a:t>Drashti Netralaya presentations</a:t>
            </a:r>
            <a:endParaRPr lang="en-US" sz="1600">
              <a:solidFill>
                <a:srgbClr val="00B0F0"/>
              </a:solidFill>
            </a:endParaRPr>
          </a:p>
        </p:txBody>
      </p:sp>
    </p:spTree>
    <p:extLst>
      <p:ext uri="{BB962C8B-B14F-4D97-AF65-F5344CB8AC3E}">
        <p14:creationId xmlns:p14="http://schemas.microsoft.com/office/powerpoint/2010/main" val="215568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1C23-0B30-47CD-A023-2E24819DA97B}"/>
              </a:ext>
            </a:extLst>
          </p:cNvPr>
          <p:cNvSpPr>
            <a:spLocks noGrp="1"/>
          </p:cNvSpPr>
          <p:nvPr>
            <p:ph type="title"/>
          </p:nvPr>
        </p:nvSpPr>
        <p:spPr/>
        <p:txBody>
          <a:bodyPr>
            <a:normAutofit/>
          </a:bodyPr>
          <a:lstStyle/>
          <a:p>
            <a:pPr algn="l"/>
            <a:r>
              <a:rPr lang="en-IN" dirty="0">
                <a:latin typeface="Times New Roman" panose="02020603050405020304" pitchFamily="18" charset="0"/>
                <a:cs typeface="Times New Roman" panose="02020603050405020304" pitchFamily="18" charset="0"/>
              </a:rPr>
              <a:t>OBSERVATION TABLE</a:t>
            </a:r>
          </a:p>
        </p:txBody>
      </p:sp>
      <p:graphicFrame>
        <p:nvGraphicFramePr>
          <p:cNvPr id="6" name="Table 6">
            <a:extLst>
              <a:ext uri="{FF2B5EF4-FFF2-40B4-BE49-F238E27FC236}">
                <a16:creationId xmlns:a16="http://schemas.microsoft.com/office/drawing/2014/main" id="{CD35FC1C-C3D1-441F-AA7F-FBC5CBC1F300}"/>
              </a:ext>
            </a:extLst>
          </p:cNvPr>
          <p:cNvGraphicFramePr>
            <a:graphicFrameLocks noGrp="1"/>
          </p:cNvGraphicFramePr>
          <p:nvPr>
            <p:ph idx="1"/>
            <p:extLst>
              <p:ext uri="{D42A27DB-BD31-4B8C-83A1-F6EECF244321}">
                <p14:modId xmlns:p14="http://schemas.microsoft.com/office/powerpoint/2010/main" val="3964262373"/>
              </p:ext>
            </p:extLst>
          </p:nvPr>
        </p:nvGraphicFramePr>
        <p:xfrm>
          <a:off x="1176338" y="2490788"/>
          <a:ext cx="6799262" cy="3317240"/>
        </p:xfrm>
        <a:graphic>
          <a:graphicData uri="http://schemas.openxmlformats.org/drawingml/2006/table">
            <a:tbl>
              <a:tblPr firstRow="1" bandRow="1">
                <a:tableStyleId>{5C22544A-7EE6-4342-B048-85BDC9FD1C3A}</a:tableStyleId>
              </a:tblPr>
              <a:tblGrid>
                <a:gridCol w="3399631">
                  <a:extLst>
                    <a:ext uri="{9D8B030D-6E8A-4147-A177-3AD203B41FA5}">
                      <a16:colId xmlns:a16="http://schemas.microsoft.com/office/drawing/2014/main" val="3226848537"/>
                    </a:ext>
                  </a:extLst>
                </a:gridCol>
                <a:gridCol w="3399631">
                  <a:extLst>
                    <a:ext uri="{9D8B030D-6E8A-4147-A177-3AD203B41FA5}">
                      <a16:colId xmlns:a16="http://schemas.microsoft.com/office/drawing/2014/main" val="2426470598"/>
                    </a:ext>
                  </a:extLst>
                </a:gridCol>
              </a:tblGrid>
              <a:tr h="370840">
                <a:tc>
                  <a:txBody>
                    <a:bodyPr/>
                    <a:lstStyle/>
                    <a:p>
                      <a:r>
                        <a:rPr lang="en-IN" dirty="0"/>
                        <a:t>SAMPLE SIZE</a:t>
                      </a:r>
                    </a:p>
                  </a:txBody>
                  <a:tcPr marL="75547" marR="75547"/>
                </a:tc>
                <a:tc>
                  <a:txBody>
                    <a:bodyPr/>
                    <a:lstStyle/>
                    <a:p>
                      <a:r>
                        <a:rPr lang="en-IN" dirty="0"/>
                        <a:t>229</a:t>
                      </a:r>
                    </a:p>
                  </a:txBody>
                  <a:tcPr marL="75547" marR="75547"/>
                </a:tc>
                <a:extLst>
                  <a:ext uri="{0D108BD9-81ED-4DB2-BD59-A6C34878D82A}">
                    <a16:rowId xmlns:a16="http://schemas.microsoft.com/office/drawing/2014/main" val="459201178"/>
                  </a:ext>
                </a:extLst>
              </a:tr>
              <a:tr h="370840">
                <a:tc>
                  <a:txBody>
                    <a:bodyPr/>
                    <a:lstStyle/>
                    <a:p>
                      <a:r>
                        <a:rPr lang="en-IN" dirty="0"/>
                        <a:t>MEAN AGE</a:t>
                      </a:r>
                    </a:p>
                  </a:txBody>
                  <a:tcPr marL="75547" marR="75547"/>
                </a:tc>
                <a:tc>
                  <a:txBody>
                    <a:bodyPr/>
                    <a:lstStyle/>
                    <a:p>
                      <a:r>
                        <a:rPr lang="en-IN" dirty="0"/>
                        <a:t>10.6+/- 4.5 YEARS</a:t>
                      </a:r>
                    </a:p>
                  </a:txBody>
                  <a:tcPr marL="75547" marR="75547"/>
                </a:tc>
                <a:extLst>
                  <a:ext uri="{0D108BD9-81ED-4DB2-BD59-A6C34878D82A}">
                    <a16:rowId xmlns:a16="http://schemas.microsoft.com/office/drawing/2014/main" val="1983936038"/>
                  </a:ext>
                </a:extLst>
              </a:tr>
              <a:tr h="370840">
                <a:tc>
                  <a:txBody>
                    <a:bodyPr/>
                    <a:lstStyle/>
                    <a:p>
                      <a:r>
                        <a:rPr lang="en-IN" dirty="0"/>
                        <a:t>CATEGORIES OF CASES</a:t>
                      </a:r>
                    </a:p>
                    <a:p>
                      <a:endParaRPr lang="en-IN" dirty="0"/>
                    </a:p>
                    <a:p>
                      <a:pPr marL="285750" indent="-285750">
                        <a:buFont typeface="Arial" panose="020B0604020202020204" pitchFamily="34" charset="0"/>
                        <a:buChar char="•"/>
                      </a:pPr>
                      <a:r>
                        <a:rPr lang="en-IN" dirty="0"/>
                        <a:t>CATARACT                                        </a:t>
                      </a:r>
                    </a:p>
                    <a:p>
                      <a:pPr marL="285750" indent="-285750">
                        <a:buFont typeface="Arial" panose="020B0604020202020204" pitchFamily="34" charset="0"/>
                        <a:buChar char="•"/>
                      </a:pPr>
                      <a:r>
                        <a:rPr lang="en-IN" dirty="0"/>
                        <a:t>REFRACTIVE ERROR</a:t>
                      </a:r>
                    </a:p>
                    <a:p>
                      <a:pPr marL="285750" indent="-285750">
                        <a:buFont typeface="Arial" panose="020B0604020202020204" pitchFamily="34" charset="0"/>
                        <a:buChar char="•"/>
                      </a:pPr>
                      <a:r>
                        <a:rPr lang="en-IN" dirty="0"/>
                        <a:t>SQUINT</a:t>
                      </a:r>
                    </a:p>
                  </a:txBody>
                  <a:tcPr marL="75547" marR="75547"/>
                </a:tc>
                <a:tc>
                  <a:txBody>
                    <a:bodyPr/>
                    <a:lstStyle/>
                    <a:p>
                      <a:endParaRPr lang="en-IN" dirty="0"/>
                    </a:p>
                    <a:p>
                      <a:endParaRPr lang="en-IN" dirty="0"/>
                    </a:p>
                    <a:p>
                      <a:r>
                        <a:rPr lang="en-IN" dirty="0"/>
                        <a:t>7.4% (17)</a:t>
                      </a:r>
                    </a:p>
                    <a:p>
                      <a:r>
                        <a:rPr lang="en-IN" dirty="0"/>
                        <a:t>62.4% (143)</a:t>
                      </a:r>
                    </a:p>
                    <a:p>
                      <a:r>
                        <a:rPr lang="en-IN" dirty="0"/>
                        <a:t>30.2% (69)</a:t>
                      </a:r>
                    </a:p>
                  </a:txBody>
                  <a:tcPr marL="75547" marR="75547"/>
                </a:tc>
                <a:extLst>
                  <a:ext uri="{0D108BD9-81ED-4DB2-BD59-A6C34878D82A}">
                    <a16:rowId xmlns:a16="http://schemas.microsoft.com/office/drawing/2014/main" val="3542931577"/>
                  </a:ext>
                </a:extLst>
              </a:tr>
              <a:tr h="370840">
                <a:tc>
                  <a:txBody>
                    <a:bodyPr/>
                    <a:lstStyle/>
                    <a:p>
                      <a:r>
                        <a:rPr lang="en-IN" dirty="0"/>
                        <a:t>FEMALE</a:t>
                      </a:r>
                    </a:p>
                  </a:txBody>
                  <a:tcPr marL="75547" marR="75547"/>
                </a:tc>
                <a:tc>
                  <a:txBody>
                    <a:bodyPr/>
                    <a:lstStyle/>
                    <a:p>
                      <a:r>
                        <a:rPr lang="en-IN" dirty="0"/>
                        <a:t>84</a:t>
                      </a:r>
                    </a:p>
                  </a:txBody>
                  <a:tcPr marL="75547" marR="75547"/>
                </a:tc>
                <a:extLst>
                  <a:ext uri="{0D108BD9-81ED-4DB2-BD59-A6C34878D82A}">
                    <a16:rowId xmlns:a16="http://schemas.microsoft.com/office/drawing/2014/main" val="4064635993"/>
                  </a:ext>
                </a:extLst>
              </a:tr>
              <a:tr h="370840">
                <a:tc>
                  <a:txBody>
                    <a:bodyPr/>
                    <a:lstStyle/>
                    <a:p>
                      <a:r>
                        <a:rPr lang="en-IN" dirty="0"/>
                        <a:t>MALE</a:t>
                      </a:r>
                    </a:p>
                  </a:txBody>
                  <a:tcPr marL="75547" marR="75547"/>
                </a:tc>
                <a:tc>
                  <a:txBody>
                    <a:bodyPr/>
                    <a:lstStyle/>
                    <a:p>
                      <a:r>
                        <a:rPr lang="en-IN" dirty="0"/>
                        <a:t>145</a:t>
                      </a:r>
                    </a:p>
                  </a:txBody>
                  <a:tcPr marL="75547" marR="75547"/>
                </a:tc>
                <a:extLst>
                  <a:ext uri="{0D108BD9-81ED-4DB2-BD59-A6C34878D82A}">
                    <a16:rowId xmlns:a16="http://schemas.microsoft.com/office/drawing/2014/main" val="1813436946"/>
                  </a:ext>
                </a:extLst>
              </a:tr>
              <a:tr h="370840">
                <a:tc>
                  <a:txBody>
                    <a:bodyPr/>
                    <a:lstStyle/>
                    <a:p>
                      <a:r>
                        <a:rPr lang="en-IN" dirty="0"/>
                        <a:t>P VALUE</a:t>
                      </a:r>
                    </a:p>
                  </a:txBody>
                  <a:tcPr marL="75547" marR="75547"/>
                </a:tc>
                <a:tc>
                  <a:txBody>
                    <a:bodyPr/>
                    <a:lstStyle/>
                    <a:p>
                      <a:r>
                        <a:rPr lang="en-IN" dirty="0"/>
                        <a:t>&lt;0.05</a:t>
                      </a:r>
                    </a:p>
                  </a:txBody>
                  <a:tcPr marL="75547" marR="75547"/>
                </a:tc>
                <a:extLst>
                  <a:ext uri="{0D108BD9-81ED-4DB2-BD59-A6C34878D82A}">
                    <a16:rowId xmlns:a16="http://schemas.microsoft.com/office/drawing/2014/main" val="3587698932"/>
                  </a:ext>
                </a:extLst>
              </a:tr>
            </a:tbl>
          </a:graphicData>
        </a:graphic>
      </p:graphicFrame>
      <p:pic>
        <p:nvPicPr>
          <p:cNvPr id="7" name="Picture 6">
            <a:extLst>
              <a:ext uri="{FF2B5EF4-FFF2-40B4-BE49-F238E27FC236}">
                <a16:creationId xmlns:a16="http://schemas.microsoft.com/office/drawing/2014/main" id="{14B5D77B-D212-4FD6-BDBC-4BEBD6C21854}"/>
              </a:ext>
            </a:extLst>
          </p:cNvPr>
          <p:cNvPicPr>
            <a:picLocks noChangeAspect="1"/>
          </p:cNvPicPr>
          <p:nvPr/>
        </p:nvPicPr>
        <p:blipFill>
          <a:blip r:embed="rId2"/>
          <a:stretch>
            <a:fillRect/>
          </a:stretch>
        </p:blipFill>
        <p:spPr>
          <a:xfrm>
            <a:off x="7509370" y="0"/>
            <a:ext cx="1615580" cy="1627773"/>
          </a:xfrm>
          <a:prstGeom prst="rect">
            <a:avLst/>
          </a:prstGeom>
        </p:spPr>
      </p:pic>
      <p:sp>
        <p:nvSpPr>
          <p:cNvPr id="3" name="TextBox 2">
            <a:extLst>
              <a:ext uri="{FF2B5EF4-FFF2-40B4-BE49-F238E27FC236}">
                <a16:creationId xmlns:a16="http://schemas.microsoft.com/office/drawing/2014/main" id="{01D81D4B-CFC0-9040-9D3D-58C12C4E145E}"/>
              </a:ext>
            </a:extLst>
          </p:cNvPr>
          <p:cNvSpPr txBox="1"/>
          <p:nvPr/>
        </p:nvSpPr>
        <p:spPr>
          <a:xfrm>
            <a:off x="3458816" y="6051177"/>
            <a:ext cx="4790661" cy="338554"/>
          </a:xfrm>
          <a:prstGeom prst="rect">
            <a:avLst/>
          </a:prstGeom>
          <a:noFill/>
        </p:spPr>
        <p:txBody>
          <a:bodyPr wrap="square" rtlCol="0">
            <a:spAutoFit/>
          </a:bodyPr>
          <a:lstStyle/>
          <a:p>
            <a:pPr algn="l"/>
            <a:r>
              <a:rPr lang="en-IN" sz="1600">
                <a:solidFill>
                  <a:srgbClr val="00B0F0"/>
                </a:solidFill>
              </a:rPr>
              <a:t>Drashti Netralaya presentations</a:t>
            </a:r>
            <a:endParaRPr lang="en-US" sz="1600">
              <a:solidFill>
                <a:srgbClr val="00B0F0"/>
              </a:solidFill>
            </a:endParaRPr>
          </a:p>
        </p:txBody>
      </p:sp>
    </p:spTree>
    <p:extLst>
      <p:ext uri="{BB962C8B-B14F-4D97-AF65-F5344CB8AC3E}">
        <p14:creationId xmlns:p14="http://schemas.microsoft.com/office/powerpoint/2010/main" val="858227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0" lang="en-IN" sz="4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RESULTS:</a:t>
            </a:r>
            <a:endParaRPr lang="en-US" sz="4000" dirty="0"/>
          </a:p>
        </p:txBody>
      </p:sp>
      <p:sp>
        <p:nvSpPr>
          <p:cNvPr id="3" name="Content Placeholder 2"/>
          <p:cNvSpPr>
            <a:spLocks noGrp="1"/>
          </p:cNvSpPr>
          <p:nvPr>
            <p:ph idx="1"/>
          </p:nvPr>
        </p:nvSpPr>
        <p:spPr/>
        <p:txBody>
          <a:bodyPr>
            <a:normAutofit fontScale="92500" lnSpcReduction="20000"/>
          </a:bodyPr>
          <a:lstStyle/>
          <a:p>
            <a:r>
              <a:rPr lang="en-IN" sz="2400">
                <a:latin typeface="Times New Roman" panose="02020603050405020304" pitchFamily="18" charset="0"/>
                <a:cs typeface="Times New Roman" panose="02020603050405020304" pitchFamily="18" charset="0"/>
              </a:rPr>
              <a:t>We</a:t>
            </a:r>
            <a:r>
              <a:rPr lang="en-US" sz="240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enrolled 229 children with mean age 10.6 +/_ 4.5 </a:t>
            </a:r>
          </a:p>
          <a:p>
            <a:pPr marL="0" indent="0">
              <a:buNone/>
            </a:pPr>
            <a:endParaRPr lang="en-US" sz="2400" dirty="0">
              <a:latin typeface="Times New Roman" panose="02020603050405020304" pitchFamily="18" charset="0"/>
              <a:cs typeface="Times New Roman" panose="02020603050405020304" pitchFamily="18" charset="0"/>
            </a:endParaRPr>
          </a:p>
          <a:p>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Out of which 17 (7.4%) had cataracts, 143 (62.4%) had refraction, and 69 (30.2%) had strabismus</a:t>
            </a:r>
            <a:r>
              <a:rPr lang="en-US" sz="2400" dirty="0">
                <a:latin typeface="Times New Roman" panose="02020603050405020304" pitchFamily="18" charset="0"/>
                <a:cs typeface="Times New Roman" panose="02020603050405020304" pitchFamily="18" charset="0"/>
              </a:rPr>
              <a:t> and found significant improvement in vision and stereoacuity after treatment (p &lt; 0.05) in children with refractive errors, squint, and cataract.</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When comparing CMT on SD-OCT we found that CMT has increased significantly</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25F46CB-372C-481C-B926-E394F9105355}"/>
              </a:ext>
            </a:extLst>
          </p:cNvPr>
          <p:cNvPicPr>
            <a:picLocks noChangeAspect="1"/>
          </p:cNvPicPr>
          <p:nvPr/>
        </p:nvPicPr>
        <p:blipFill>
          <a:blip r:embed="rId2"/>
          <a:stretch>
            <a:fillRect/>
          </a:stretch>
        </p:blipFill>
        <p:spPr>
          <a:xfrm>
            <a:off x="7509370" y="0"/>
            <a:ext cx="1615580" cy="1627773"/>
          </a:xfrm>
          <a:prstGeom prst="rect">
            <a:avLst/>
          </a:prstGeom>
        </p:spPr>
      </p:pic>
      <p:sp>
        <p:nvSpPr>
          <p:cNvPr id="5" name="TextBox 4">
            <a:extLst>
              <a:ext uri="{FF2B5EF4-FFF2-40B4-BE49-F238E27FC236}">
                <a16:creationId xmlns:a16="http://schemas.microsoft.com/office/drawing/2014/main" id="{6F978832-554C-8F40-A541-A407D36974DF}"/>
              </a:ext>
            </a:extLst>
          </p:cNvPr>
          <p:cNvSpPr txBox="1"/>
          <p:nvPr/>
        </p:nvSpPr>
        <p:spPr>
          <a:xfrm>
            <a:off x="3649373" y="6036786"/>
            <a:ext cx="4727412" cy="338554"/>
          </a:xfrm>
          <a:prstGeom prst="rect">
            <a:avLst/>
          </a:prstGeom>
          <a:noFill/>
        </p:spPr>
        <p:txBody>
          <a:bodyPr wrap="square" rtlCol="0">
            <a:spAutoFit/>
          </a:bodyPr>
          <a:lstStyle/>
          <a:p>
            <a:pPr algn="l"/>
            <a:r>
              <a:rPr lang="en-IN" sz="1600">
                <a:solidFill>
                  <a:srgbClr val="00B0F0"/>
                </a:solidFill>
              </a:rPr>
              <a:t>Drashti Netralaya presentations</a:t>
            </a:r>
            <a:endParaRPr lang="en-US" sz="1600">
              <a:solidFill>
                <a:srgbClr val="00B0F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0" lang="en-IN" sz="40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CONCLUSION</a:t>
            </a:r>
            <a:endParaRPr lang="en-US" sz="4000" dirty="0"/>
          </a:p>
        </p:txBody>
      </p:sp>
      <p:sp>
        <p:nvSpPr>
          <p:cNvPr id="3" name="Content Placeholder 2"/>
          <p:cNvSpPr>
            <a:spLocks noGrp="1"/>
          </p:cNvSpPr>
          <p:nvPr>
            <p:ph idx="1"/>
          </p:nvPr>
        </p:nvSpPr>
        <p:spPr>
          <a:xfrm>
            <a:off x="623455" y="1770972"/>
            <a:ext cx="8543405" cy="3684929"/>
          </a:xfrm>
        </p:spPr>
        <p:txBody>
          <a:bodyPr>
            <a:normAutofit/>
          </a:bodyPr>
          <a:lstStyle/>
          <a:p>
            <a:pPr>
              <a:buNone/>
            </a:pPr>
            <a:r>
              <a:rPr lang="en-IN" sz="2000" dirty="0">
                <a:latin typeface="Times New Roman" pitchFamily="18" charset="0"/>
                <a:cs typeface="Times New Roman" pitchFamily="18" charset="0"/>
              </a:rPr>
              <a:t>    </a:t>
            </a:r>
          </a:p>
          <a:p>
            <a:pPr>
              <a:buNone/>
            </a:pPr>
            <a:endParaRPr lang="en-IN" sz="2000" dirty="0">
              <a:latin typeface="Times New Roman" pitchFamily="18" charset="0"/>
              <a:cs typeface="Times New Roman" pitchFamily="18" charset="0"/>
            </a:endParaRPr>
          </a:p>
          <a:p>
            <a:pPr>
              <a:buNone/>
            </a:pPr>
            <a:r>
              <a:rPr lang="en-US" sz="2400" dirty="0">
                <a:latin typeface="Times New Roman" panose="02020603050405020304" pitchFamily="18" charset="0"/>
                <a:cs typeface="Times New Roman" panose="02020603050405020304" pitchFamily="18" charset="0"/>
              </a:rPr>
              <a:t>Appropriate treatment makes functional changes in terms of stereoacuity as well as structural changes in form of CMT in children with refractive errors</a:t>
            </a:r>
            <a:r>
              <a:rPr lang="en-US" sz="2400">
                <a:latin typeface="Times New Roman" panose="02020603050405020304" pitchFamily="18" charset="0"/>
                <a:cs typeface="Times New Roman" panose="02020603050405020304" pitchFamily="18" charset="0"/>
              </a:rPr>
              <a:t>, squint</a:t>
            </a:r>
            <a:r>
              <a:rPr lang="en-IN" sz="2400">
                <a:latin typeface="Times New Roman" panose="02020603050405020304" pitchFamily="18" charset="0"/>
                <a:cs typeface="Times New Roman" panose="02020603050405020304" pitchFamily="18" charset="0"/>
              </a:rPr>
              <a:t> and</a:t>
            </a:r>
            <a:r>
              <a:rPr lang="en-US" sz="240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cataract.</a:t>
            </a:r>
            <a:r>
              <a:rPr lang="en-IN" sz="2400" dirty="0">
                <a:latin typeface="Times New Roman" panose="02020603050405020304" pitchFamily="18" charset="0"/>
                <a:cs typeface="Times New Roman" pitchFamily="18" charset="0"/>
              </a:rPr>
              <a:t>.</a:t>
            </a: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229B77C3-1AA3-4D10-A0BA-333752D97622}"/>
              </a:ext>
            </a:extLst>
          </p:cNvPr>
          <p:cNvPicPr>
            <a:picLocks noChangeAspect="1"/>
          </p:cNvPicPr>
          <p:nvPr/>
        </p:nvPicPr>
        <p:blipFill>
          <a:blip r:embed="rId2"/>
          <a:stretch>
            <a:fillRect/>
          </a:stretch>
        </p:blipFill>
        <p:spPr>
          <a:xfrm>
            <a:off x="7551280" y="0"/>
            <a:ext cx="1615580" cy="1627773"/>
          </a:xfrm>
          <a:prstGeom prst="rect">
            <a:avLst/>
          </a:prstGeom>
        </p:spPr>
      </p:pic>
      <p:sp>
        <p:nvSpPr>
          <p:cNvPr id="5" name="TextBox 4">
            <a:extLst>
              <a:ext uri="{FF2B5EF4-FFF2-40B4-BE49-F238E27FC236}">
                <a16:creationId xmlns:a16="http://schemas.microsoft.com/office/drawing/2014/main" id="{B0A00BB4-8D05-774C-8E4E-62B282E0B681}"/>
              </a:ext>
            </a:extLst>
          </p:cNvPr>
          <p:cNvSpPr txBox="1"/>
          <p:nvPr/>
        </p:nvSpPr>
        <p:spPr>
          <a:xfrm flipV="1">
            <a:off x="3671153" y="2421534"/>
            <a:ext cx="5021068" cy="93066"/>
          </a:xfrm>
          <a:prstGeom prst="rect">
            <a:avLst/>
          </a:prstGeom>
          <a:noFill/>
        </p:spPr>
        <p:txBody>
          <a:bodyPr wrap="square" rtlCol="0">
            <a:spAutoFit/>
          </a:bodyPr>
          <a:lstStyle/>
          <a:p>
            <a:pPr algn="l"/>
            <a:endParaRPr lang="en-US"/>
          </a:p>
        </p:txBody>
      </p:sp>
      <p:sp>
        <p:nvSpPr>
          <p:cNvPr id="6" name="TextBox 5">
            <a:extLst>
              <a:ext uri="{FF2B5EF4-FFF2-40B4-BE49-F238E27FC236}">
                <a16:creationId xmlns:a16="http://schemas.microsoft.com/office/drawing/2014/main" id="{5F795BE6-E573-C846-AE60-F1FC3D53263D}"/>
              </a:ext>
            </a:extLst>
          </p:cNvPr>
          <p:cNvSpPr txBox="1"/>
          <p:nvPr/>
        </p:nvSpPr>
        <p:spPr>
          <a:xfrm rot="19979580" flipV="1">
            <a:off x="3671153" y="2421534"/>
            <a:ext cx="4512266" cy="93066"/>
          </a:xfrm>
          <a:prstGeom prst="rect">
            <a:avLst/>
          </a:prstGeom>
          <a:noFill/>
        </p:spPr>
        <p:txBody>
          <a:bodyPr wrap="square" rtlCol="0">
            <a:spAutoFit/>
          </a:bodyPr>
          <a:lstStyle/>
          <a:p>
            <a:pPr algn="l"/>
            <a:endParaRPr lang="en-US"/>
          </a:p>
        </p:txBody>
      </p:sp>
      <p:sp>
        <p:nvSpPr>
          <p:cNvPr id="7" name="TextBox 6">
            <a:extLst>
              <a:ext uri="{FF2B5EF4-FFF2-40B4-BE49-F238E27FC236}">
                <a16:creationId xmlns:a16="http://schemas.microsoft.com/office/drawing/2014/main" id="{A2DCFC97-BBB3-E847-A3FF-22E5D7B81F14}"/>
              </a:ext>
            </a:extLst>
          </p:cNvPr>
          <p:cNvSpPr txBox="1"/>
          <p:nvPr/>
        </p:nvSpPr>
        <p:spPr>
          <a:xfrm>
            <a:off x="3671153" y="2514600"/>
            <a:ext cx="1828800" cy="1828800"/>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id="{D8CED7FD-581F-FD46-8879-2940CFF68221}"/>
              </a:ext>
            </a:extLst>
          </p:cNvPr>
          <p:cNvSpPr txBox="1"/>
          <p:nvPr/>
        </p:nvSpPr>
        <p:spPr>
          <a:xfrm rot="10800000" flipV="1">
            <a:off x="3068344" y="5972982"/>
            <a:ext cx="5495707" cy="338554"/>
          </a:xfrm>
          <a:prstGeom prst="rect">
            <a:avLst/>
          </a:prstGeom>
          <a:noFill/>
        </p:spPr>
        <p:txBody>
          <a:bodyPr wrap="square" rtlCol="0">
            <a:spAutoFit/>
          </a:bodyPr>
          <a:lstStyle/>
          <a:p>
            <a:pPr algn="l"/>
            <a:r>
              <a:rPr lang="en-IN" sz="1600">
                <a:solidFill>
                  <a:srgbClr val="00B0F0"/>
                </a:solidFill>
              </a:rPr>
              <a:t>Drashti Netralaya presentations</a:t>
            </a:r>
            <a:endParaRPr lang="en-US" sz="1600">
              <a:solidFill>
                <a:srgbClr val="00B0F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FEA8A-3FFF-426F-96AF-56222841FC10}"/>
              </a:ext>
            </a:extLst>
          </p:cNvPr>
          <p:cNvSpPr>
            <a:spLocks noGrp="1"/>
          </p:cNvSpPr>
          <p:nvPr>
            <p:ph type="title"/>
          </p:nvPr>
        </p:nvSpPr>
        <p:spPr/>
        <p:txBody>
          <a:bodyPr/>
          <a:lstStyle/>
          <a:p>
            <a:r>
              <a:rPr lang="en-IN" dirty="0"/>
              <a:t>THANK YOU</a:t>
            </a:r>
          </a:p>
        </p:txBody>
      </p:sp>
      <p:pic>
        <p:nvPicPr>
          <p:cNvPr id="4" name="Content Placeholder 3">
            <a:extLst>
              <a:ext uri="{FF2B5EF4-FFF2-40B4-BE49-F238E27FC236}">
                <a16:creationId xmlns:a16="http://schemas.microsoft.com/office/drawing/2014/main" id="{D4EC4CB3-6C7E-48D6-B2BF-20A7421E1180}"/>
              </a:ext>
            </a:extLst>
          </p:cNvPr>
          <p:cNvPicPr>
            <a:picLocks noGrp="1" noChangeAspect="1"/>
          </p:cNvPicPr>
          <p:nvPr>
            <p:ph idx="1"/>
          </p:nvPr>
        </p:nvPicPr>
        <p:blipFill>
          <a:blip r:embed="rId2"/>
          <a:stretch>
            <a:fillRect/>
          </a:stretch>
        </p:blipFill>
        <p:spPr>
          <a:xfrm>
            <a:off x="3035258" y="2133600"/>
            <a:ext cx="3073484" cy="3096680"/>
          </a:xfrm>
          <a:prstGeom prst="rect">
            <a:avLst/>
          </a:prstGeom>
        </p:spPr>
      </p:pic>
    </p:spTree>
    <p:extLst>
      <p:ext uri="{BB962C8B-B14F-4D97-AF65-F5344CB8AC3E}">
        <p14:creationId xmlns:p14="http://schemas.microsoft.com/office/powerpoint/2010/main" val="31290224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4"/>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98</TotalTime>
  <Words>306</Words>
  <Application>Microsoft Office PowerPoint</Application>
  <PresentationFormat>On-screen Show (4:3)</PresentationFormat>
  <Paragraphs>53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Garamond</vt:lpstr>
      <vt:lpstr>Times New Roman</vt:lpstr>
      <vt:lpstr>Organic</vt:lpstr>
      <vt:lpstr>Does Improved Stereoacuity Lead to Retinal Structural Changes?</vt:lpstr>
      <vt:lpstr>AIM:</vt:lpstr>
      <vt:lpstr>METHODS:</vt:lpstr>
      <vt:lpstr>OBSERVATION TABLE</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IMPACT OF CATARACT SURGERY ON STEREOPSIS IN PEDIATRIC AGE GROUP.</dc:title>
  <dc:creator>Global</dc:creator>
  <cp:lastModifiedBy>Rupali Barnwal</cp:lastModifiedBy>
  <cp:revision>22</cp:revision>
  <dcterms:created xsi:type="dcterms:W3CDTF">2006-08-16T00:00:00Z</dcterms:created>
  <dcterms:modified xsi:type="dcterms:W3CDTF">2020-12-10T06:53:24Z</dcterms:modified>
</cp:coreProperties>
</file>