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000" b="1" dirty="0">
                <a:latin typeface="Times New Roman" pitchFamily="18" charset="0"/>
                <a:cs typeface="Times New Roman" pitchFamily="18" charset="0"/>
              </a:rPr>
              <a:t>TITLE:  IMPACT OF CATARACT SURGERY ON STEREOPSIS IN PEDIATRIC AGE GROUP.</a:t>
            </a:r>
            <a:br>
              <a:rPr lang="en-US" sz="2000" b="1"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389922A-5F56-49F0-A486-AE768216C5F8}"/>
              </a:ext>
            </a:extLst>
          </p:cNvPr>
          <p:cNvSpPr>
            <a:spLocks noGrp="1"/>
          </p:cNvSpPr>
          <p:nvPr>
            <p:ph idx="1"/>
          </p:nvPr>
        </p:nvSpPr>
        <p:spPr>
          <a:xfrm>
            <a:off x="-190500" y="1601750"/>
            <a:ext cx="9525000" cy="841836"/>
          </a:xfrm>
        </p:spPr>
        <p:txBody>
          <a:bodyPr>
            <a:noAutofit/>
          </a:bodyPr>
          <a:lstStyle/>
          <a:p>
            <a:r>
              <a:rPr lang="en-US" sz="1800" dirty="0">
                <a:latin typeface="Times New Roman" panose="02020603050405020304" pitchFamily="18" charset="0"/>
                <a:cs typeface="Times New Roman" panose="02020603050405020304" pitchFamily="18" charset="0"/>
              </a:rPr>
              <a:t>There is no financial interest of any of the authors behind conducting this study and no financial assistance was provided by any institution or organization and there are no competing interests, conducted after approval of ethical committee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593AC7-929B-4251-A665-16F918655499}"/>
              </a:ext>
            </a:extLst>
          </p:cNvPr>
          <p:cNvPicPr>
            <a:picLocks noChangeAspect="1"/>
          </p:cNvPicPr>
          <p:nvPr/>
        </p:nvPicPr>
        <p:blipFill rotWithShape="1">
          <a:blip r:embed="rId2">
            <a:extLst>
              <a:ext uri="{28A0092B-C50C-407E-A947-70E740481C1C}">
                <a14:useLocalDpi xmlns:a14="http://schemas.microsoft.com/office/drawing/2010/main" val="0"/>
              </a:ext>
            </a:extLst>
          </a:blip>
          <a:srcRect t="34457"/>
          <a:stretch/>
        </p:blipFill>
        <p:spPr>
          <a:xfrm>
            <a:off x="457200" y="2514600"/>
            <a:ext cx="5310187" cy="3639312"/>
          </a:xfrm>
          <a:prstGeom prst="rect">
            <a:avLst/>
          </a:prstGeom>
        </p:spPr>
      </p:pic>
      <p:sp>
        <p:nvSpPr>
          <p:cNvPr id="6" name="TextBox 5">
            <a:extLst>
              <a:ext uri="{FF2B5EF4-FFF2-40B4-BE49-F238E27FC236}">
                <a16:creationId xmlns:a16="http://schemas.microsoft.com/office/drawing/2014/main" id="{D7E2A33E-AD09-4C32-B9F5-E48031E6C02B}"/>
              </a:ext>
            </a:extLst>
          </p:cNvPr>
          <p:cNvSpPr txBox="1"/>
          <p:nvPr/>
        </p:nvSpPr>
        <p:spPr>
          <a:xfrm>
            <a:off x="5767387" y="2819400"/>
            <a:ext cx="3224213" cy="1219200"/>
          </a:xfrm>
          <a:prstGeom prst="rect">
            <a:avLst/>
          </a:prstGeom>
          <a:noFill/>
        </p:spPr>
        <p:txBody>
          <a:bodyPr wrap="square" rtlCol="0">
            <a:spAutoFit/>
          </a:bodyPr>
          <a:lstStyle/>
          <a:p>
            <a:r>
              <a:rPr lang="en-IN"/>
              <a:t>AUTHOR: </a:t>
            </a:r>
            <a:endParaRPr lang="en-IN" dirty="0"/>
          </a:p>
          <a:p>
            <a:r>
              <a:rPr lang="en-IN" dirty="0"/>
              <a:t>DR ASHWINI KORANNE</a:t>
            </a:r>
          </a:p>
          <a:p>
            <a:endParaRPr lang="en-IN" dirty="0"/>
          </a:p>
          <a:p>
            <a:endParaRPr lang="en-IN" dirty="0"/>
          </a:p>
        </p:txBody>
      </p:sp>
      <p:sp>
        <p:nvSpPr>
          <p:cNvPr id="8" name="TextBox 7">
            <a:extLst>
              <a:ext uri="{FF2B5EF4-FFF2-40B4-BE49-F238E27FC236}">
                <a16:creationId xmlns:a16="http://schemas.microsoft.com/office/drawing/2014/main" id="{8A92DE7E-7767-4B77-9A0D-32D1CD4C5D29}"/>
              </a:ext>
            </a:extLst>
          </p:cNvPr>
          <p:cNvSpPr txBox="1"/>
          <p:nvPr/>
        </p:nvSpPr>
        <p:spPr>
          <a:xfrm>
            <a:off x="5691187" y="4150628"/>
            <a:ext cx="2995613" cy="1200329"/>
          </a:xfrm>
          <a:prstGeom prst="rect">
            <a:avLst/>
          </a:prstGeom>
          <a:noFill/>
        </p:spPr>
        <p:txBody>
          <a:bodyPr wrap="square" rtlCol="0">
            <a:spAutoFit/>
          </a:bodyPr>
          <a:lstStyle/>
          <a:p>
            <a:r>
              <a:rPr lang="en-IN" dirty="0"/>
              <a:t>CO-AUTHORS:</a:t>
            </a:r>
          </a:p>
          <a:p>
            <a:r>
              <a:rPr lang="en-IN" dirty="0"/>
              <a:t>DR MEHUL SHAH</a:t>
            </a:r>
          </a:p>
          <a:p>
            <a:r>
              <a:rPr lang="en-IN" dirty="0"/>
              <a:t>DR SHREYA SHAH</a:t>
            </a:r>
          </a:p>
          <a:p>
            <a:r>
              <a:rPr lang="en-IN" dirty="0"/>
              <a:t>DR </a:t>
            </a:r>
            <a:r>
              <a:rPr lang="en-IN"/>
              <a:t>MRUGESHA VAGHELA</a:t>
            </a:r>
            <a:endParaRPr lang="en-IN" dirty="0"/>
          </a:p>
        </p:txBody>
      </p:sp>
      <p:pic>
        <p:nvPicPr>
          <p:cNvPr id="10" name="Picture 9">
            <a:extLst>
              <a:ext uri="{FF2B5EF4-FFF2-40B4-BE49-F238E27FC236}">
                <a16:creationId xmlns:a16="http://schemas.microsoft.com/office/drawing/2014/main" id="{915B821C-7575-47A8-A883-79F3B34E43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6335" y="-65315"/>
            <a:ext cx="1618551" cy="1626051"/>
          </a:xfrm>
          <a:prstGeom prst="rect">
            <a:avLst/>
          </a:prstGeom>
        </p:spPr>
      </p:pic>
      <p:pic>
        <p:nvPicPr>
          <p:cNvPr id="12" name="Picture 11">
            <a:extLst>
              <a:ext uri="{FF2B5EF4-FFF2-40B4-BE49-F238E27FC236}">
                <a16:creationId xmlns:a16="http://schemas.microsoft.com/office/drawing/2014/main" id="{E02A2FB5-FC62-49E9-A1E3-990DE99426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618551" cy="1618551"/>
          </a:xfrm>
          <a:prstGeom prst="rect">
            <a:avLst/>
          </a:prstGeom>
        </p:spPr>
      </p:pic>
      <p:pic>
        <p:nvPicPr>
          <p:cNvPr id="9" name="Picture 8">
            <a:extLst>
              <a:ext uri="{FF2B5EF4-FFF2-40B4-BE49-F238E27FC236}">
                <a16:creationId xmlns:a16="http://schemas.microsoft.com/office/drawing/2014/main" id="{3EBBD2D0-4CCC-458A-8473-472CD627B7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5438318"/>
            <a:ext cx="1556825" cy="14311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tx1"/>
                </a:solidFill>
                <a:latin typeface="Times New Roman" pitchFamily="18" charset="0"/>
                <a:cs typeface="Times New Roman" pitchFamily="18" charset="0"/>
              </a:rPr>
              <a:t>INTRODUCTION</a:t>
            </a:r>
            <a:r>
              <a:rPr lang="en-I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endParaRPr kumimoji="0" lang="en-IN" sz="2400" b="0" i="0" u="none" strike="noStrike" kern="1200" cap="none" spc="0" normalizeH="0" baseline="0" noProof="0" dirty="0">
              <a:ln>
                <a:noFill/>
              </a:ln>
              <a:solidFill>
                <a:srgbClr val="04617B"/>
              </a:solidFill>
              <a:effectLst/>
              <a:uLnTx/>
              <a:uFillTx/>
              <a:latin typeface="Times New Roman" pitchFamily="18" charset="0"/>
              <a:ea typeface="+mj-ea"/>
              <a:cs typeface="Times New Roman" pitchFamily="18" charset="0"/>
            </a:endParaRPr>
          </a:p>
          <a:p>
            <a:pPr marL="0" indent="0">
              <a:buNone/>
            </a:pPr>
            <a:endParaRPr lang="en-IN" sz="2400" dirty="0">
              <a:solidFill>
                <a:srgbClr val="04617B"/>
              </a:solidFill>
              <a:latin typeface="Times New Roman" pitchFamily="18" charset="0"/>
              <a:ea typeface="+mj-ea"/>
              <a:cs typeface="Times New Roman" pitchFamily="18" charset="0"/>
            </a:endParaRPr>
          </a:p>
          <a:p>
            <a:pPr marL="0" indent="0">
              <a:buNone/>
            </a:pPr>
            <a:r>
              <a:rPr kumimoji="0" lang="en-IN" sz="2400" b="0" i="0" u="none" strike="noStrike" kern="1200" cap="none" spc="0" normalizeH="0" baseline="0" noProof="0" dirty="0">
                <a:ln>
                  <a:noFill/>
                </a:ln>
                <a:solidFill>
                  <a:srgbClr val="04617B"/>
                </a:solidFill>
                <a:effectLst/>
                <a:uLnTx/>
                <a:uFillTx/>
                <a:latin typeface="Times New Roman" pitchFamily="18" charset="0"/>
                <a:ea typeface="+mj-ea"/>
                <a:cs typeface="Times New Roman" pitchFamily="18" charset="0"/>
              </a:rPr>
              <a:t>TO EVALUATE BINOCULAR FUNCTION FOLLOWING CATARACT SURGERIES IN CHILDREN</a:t>
            </a:r>
            <a:endParaRPr lang="en-US" sz="24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FC086BC1-6E55-48B6-B055-8118F13A27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9312" y="-45720"/>
            <a:ext cx="1615574" cy="1623060"/>
          </a:xfrm>
          <a:prstGeom prst="rect">
            <a:avLst/>
          </a:prstGeom>
        </p:spPr>
      </p:pic>
      <p:pic>
        <p:nvPicPr>
          <p:cNvPr id="9" name="Picture 8">
            <a:extLst>
              <a:ext uri="{FF2B5EF4-FFF2-40B4-BE49-F238E27FC236}">
                <a16:creationId xmlns:a16="http://schemas.microsoft.com/office/drawing/2014/main" id="{7D718C8E-EB4F-4A3B-9974-F1A2859C1B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3794760"/>
            <a:ext cx="3352800" cy="2514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C472-6A5C-41EF-950F-783178CB32F7}"/>
              </a:ext>
            </a:extLst>
          </p:cNvPr>
          <p:cNvSpPr>
            <a:spLocks noGrp="1"/>
          </p:cNvSpPr>
          <p:nvPr>
            <p:ph type="title"/>
          </p:nvPr>
        </p:nvSpPr>
        <p:spPr>
          <a:xfrm>
            <a:off x="457200" y="646938"/>
            <a:ext cx="8229600" cy="1143000"/>
          </a:xfrm>
        </p:spPr>
        <p:txBody>
          <a:bodyPr/>
          <a:lstStyle/>
          <a:p>
            <a:r>
              <a:rPr kumimoji="0" lang="en-IN" sz="4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METHODS</a:t>
            </a:r>
            <a:r>
              <a:rPr kumimoji="0" lang="en-IN" sz="5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t>
            </a:r>
            <a:endParaRPr lang="en-IN" dirty="0"/>
          </a:p>
        </p:txBody>
      </p:sp>
      <p:sp>
        <p:nvSpPr>
          <p:cNvPr id="3" name="Content Placeholder 2">
            <a:extLst>
              <a:ext uri="{FF2B5EF4-FFF2-40B4-BE49-F238E27FC236}">
                <a16:creationId xmlns:a16="http://schemas.microsoft.com/office/drawing/2014/main" id="{3B28A95B-FE64-47D2-9349-24ADAB5DBECC}"/>
              </a:ext>
            </a:extLst>
          </p:cNvPr>
          <p:cNvSpPr>
            <a:spLocks noGrp="1"/>
          </p:cNvSpPr>
          <p:nvPr>
            <p:ph idx="1"/>
          </p:nvPr>
        </p:nvSpPr>
        <p:spPr/>
        <p:txBody>
          <a:bodyPr>
            <a:normAutofit/>
          </a:bodyPr>
          <a:lstStyle/>
          <a:p>
            <a:pPr>
              <a:buClr>
                <a:srgbClr val="0BD0D9"/>
              </a:buClr>
              <a:defRPr/>
            </a:pPr>
            <a:r>
              <a:rPr kumimoji="0" lang="en-IN"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PROSPECTIVE STUDY AT TERTIARY CENTER.ALL EYES WITH CATARACT IN PEDIATRIC AGE GROUP UNDERWENT SURGERIES WITH PRIMARY POSTERIOR POLAR CATARACT. </a:t>
            </a:r>
          </a:p>
          <a:p>
            <a:pPr>
              <a:buClr>
                <a:srgbClr val="0BD0D9"/>
              </a:buClr>
              <a:buNone/>
              <a:defRPr/>
            </a:pPr>
            <a:endParaRPr lang="en-IN" sz="1400">
              <a:effectLst/>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None/>
              <a:tabLst/>
              <a:defRPr/>
            </a:pPr>
            <a:endParaRPr kumimoji="0" lang="en-IN"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a:buClr>
                <a:srgbClr val="0BD0D9"/>
              </a:buClr>
              <a:defRPr/>
            </a:pPr>
            <a:r>
              <a:rPr kumimoji="0" lang="en-IN"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ALL PATIENTS FOLLOWED UP FOR 1 YEAR AND TESTED FOR STEREOPSIS. </a:t>
            </a:r>
          </a:p>
          <a:p>
            <a:pPr>
              <a:buClr>
                <a:srgbClr val="0BD0D9"/>
              </a:buClr>
              <a:defRPr/>
            </a:pPr>
            <a:endParaRPr kumimoji="0" lang="en-IN"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a:buClr>
                <a:srgbClr val="0BD0D9"/>
              </a:buClr>
              <a:defRPr/>
            </a:pPr>
            <a:r>
              <a:rPr kumimoji="0" lang="en-IN"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DATA DOCUMENTED IN PRETESTED FORMAT, DESCRIPTIVE AND CROSS </a:t>
            </a:r>
            <a:r>
              <a:rPr kumimoji="0" lang="en-IN" sz="20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rPr>
              <a:t>TABULATION METHOD </a:t>
            </a:r>
            <a:r>
              <a:rPr kumimoji="0" lang="en-IN"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USED AND ANALYSED WITH SPSS </a:t>
            </a:r>
            <a:r>
              <a:rPr kumimoji="0" lang="en-IN" sz="20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rPr>
              <a:t>22.</a:t>
            </a:r>
            <a:endParaRPr kumimoji="0" lang="en-US" sz="20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endParaRPr>
          </a:p>
          <a:p>
            <a:pPr>
              <a:buClr>
                <a:srgbClr val="0BD0D9"/>
              </a:buClr>
              <a:defRPr/>
            </a:pPr>
            <a:endParaRPr lang="en-US" sz="2000">
              <a:solidFill>
                <a:prstClr val="black"/>
              </a:solidFill>
              <a:latin typeface="Times New Roman" pitchFamily="18" charset="0"/>
              <a:cs typeface="Times New Roman" pitchFamily="18" charset="0"/>
            </a:endParaRPr>
          </a:p>
          <a:p>
            <a:pPr>
              <a:buClr>
                <a:srgbClr val="0BD0D9"/>
              </a:buClr>
              <a:defRPr/>
            </a:pPr>
            <a:r>
              <a:rPr kumimoji="0" lang="en-IN" sz="20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rPr>
              <a:t> </a:t>
            </a:r>
            <a:r>
              <a:rPr kumimoji="0" lang="en-IN"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P VALUE &lt;0.05 CONSIDERED SIGNIFICANT</a:t>
            </a: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endParaRPr lang="en-IN" dirty="0"/>
          </a:p>
        </p:txBody>
      </p:sp>
      <p:pic>
        <p:nvPicPr>
          <p:cNvPr id="4" name="Picture 3">
            <a:extLst>
              <a:ext uri="{FF2B5EF4-FFF2-40B4-BE49-F238E27FC236}">
                <a16:creationId xmlns:a16="http://schemas.microsoft.com/office/drawing/2014/main" id="{3BB8CB79-413E-4C6F-84B8-B7C601125FCE}"/>
              </a:ext>
            </a:extLst>
          </p:cNvPr>
          <p:cNvPicPr>
            <a:picLocks noChangeAspect="1"/>
          </p:cNvPicPr>
          <p:nvPr/>
        </p:nvPicPr>
        <p:blipFill>
          <a:blip r:embed="rId2"/>
          <a:stretch>
            <a:fillRect/>
          </a:stretch>
        </p:blipFill>
        <p:spPr>
          <a:xfrm>
            <a:off x="7528420" y="0"/>
            <a:ext cx="1615580" cy="1627773"/>
          </a:xfrm>
          <a:prstGeom prst="rect">
            <a:avLst/>
          </a:prstGeom>
        </p:spPr>
      </p:pic>
    </p:spTree>
    <p:extLst>
      <p:ext uri="{BB962C8B-B14F-4D97-AF65-F5344CB8AC3E}">
        <p14:creationId xmlns:p14="http://schemas.microsoft.com/office/powerpoint/2010/main" val="215568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1C23-0B30-47CD-A023-2E24819DA97B}"/>
              </a:ext>
            </a:extLst>
          </p:cNvPr>
          <p:cNvSpPr>
            <a:spLocks noGrp="1"/>
          </p:cNvSpPr>
          <p:nvPr>
            <p:ph type="title"/>
          </p:nvPr>
        </p:nvSpPr>
        <p:spPr>
          <a:xfrm>
            <a:off x="457200" y="704088"/>
            <a:ext cx="7972990" cy="470537"/>
          </a:xfrm>
        </p:spPr>
        <p:txBody>
          <a:bodyPr>
            <a:normAutofit fontScale="90000"/>
          </a:bodyPr>
          <a:lstStyle/>
          <a:p>
            <a:r>
              <a:rPr lang="en-IN" sz="4000">
                <a:solidFill>
                  <a:schemeClr val="tx1"/>
                </a:solidFill>
              </a:rPr>
              <a:t>OBSERVATION TABLE:</a:t>
            </a:r>
            <a:endParaRPr lang="en-IN" sz="4000" dirty="0">
              <a:solidFill>
                <a:schemeClr val="tx1"/>
              </a:solidFill>
            </a:endParaRPr>
          </a:p>
        </p:txBody>
      </p:sp>
      <p:graphicFrame>
        <p:nvGraphicFramePr>
          <p:cNvPr id="6" name="Table 6">
            <a:extLst>
              <a:ext uri="{FF2B5EF4-FFF2-40B4-BE49-F238E27FC236}">
                <a16:creationId xmlns:a16="http://schemas.microsoft.com/office/drawing/2014/main" id="{CD35FC1C-C3D1-441F-AA7F-FBC5CBC1F300}"/>
              </a:ext>
            </a:extLst>
          </p:cNvPr>
          <p:cNvGraphicFramePr>
            <a:graphicFrameLocks noGrp="1"/>
          </p:cNvGraphicFramePr>
          <p:nvPr>
            <p:ph idx="1"/>
            <p:extLst>
              <p:ext uri="{D42A27DB-BD31-4B8C-83A1-F6EECF244321}">
                <p14:modId xmlns:p14="http://schemas.microsoft.com/office/powerpoint/2010/main" val="602365236"/>
              </p:ext>
            </p:extLst>
          </p:nvPr>
        </p:nvGraphicFramePr>
        <p:xfrm>
          <a:off x="457200" y="1935163"/>
          <a:ext cx="8229600" cy="24942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226848537"/>
                    </a:ext>
                  </a:extLst>
                </a:gridCol>
                <a:gridCol w="4114800">
                  <a:extLst>
                    <a:ext uri="{9D8B030D-6E8A-4147-A177-3AD203B41FA5}">
                      <a16:colId xmlns:a16="http://schemas.microsoft.com/office/drawing/2014/main" val="2426470598"/>
                    </a:ext>
                  </a:extLst>
                </a:gridCol>
              </a:tblGrid>
              <a:tr h="370840">
                <a:tc>
                  <a:txBody>
                    <a:bodyPr/>
                    <a:lstStyle/>
                    <a:p>
                      <a:r>
                        <a:rPr lang="en-IN" dirty="0"/>
                        <a:t>SAMPLE SIZE</a:t>
                      </a:r>
                    </a:p>
                  </a:txBody>
                  <a:tcPr/>
                </a:tc>
                <a:tc>
                  <a:txBody>
                    <a:bodyPr/>
                    <a:lstStyle/>
                    <a:p>
                      <a:r>
                        <a:rPr lang="en-IN" dirty="0"/>
                        <a:t>20</a:t>
                      </a:r>
                    </a:p>
                  </a:txBody>
                  <a:tcPr/>
                </a:tc>
                <a:extLst>
                  <a:ext uri="{0D108BD9-81ED-4DB2-BD59-A6C34878D82A}">
                    <a16:rowId xmlns:a16="http://schemas.microsoft.com/office/drawing/2014/main" val="459201178"/>
                  </a:ext>
                </a:extLst>
              </a:tr>
              <a:tr h="370840">
                <a:tc>
                  <a:txBody>
                    <a:bodyPr/>
                    <a:lstStyle/>
                    <a:p>
                      <a:r>
                        <a:rPr lang="en-IN" dirty="0"/>
                        <a:t>MEAN AGE</a:t>
                      </a:r>
                    </a:p>
                  </a:txBody>
                  <a:tcPr/>
                </a:tc>
                <a:tc>
                  <a:txBody>
                    <a:bodyPr/>
                    <a:lstStyle/>
                    <a:p>
                      <a:r>
                        <a:rPr lang="en-IN" dirty="0"/>
                        <a:t>7.8+/_ 4 YEARS</a:t>
                      </a:r>
                    </a:p>
                  </a:txBody>
                  <a:tcPr/>
                </a:tc>
                <a:extLst>
                  <a:ext uri="{0D108BD9-81ED-4DB2-BD59-A6C34878D82A}">
                    <a16:rowId xmlns:a16="http://schemas.microsoft.com/office/drawing/2014/main" val="1983936038"/>
                  </a:ext>
                </a:extLst>
              </a:tr>
              <a:tr h="370840">
                <a:tc>
                  <a:txBody>
                    <a:bodyPr/>
                    <a:lstStyle/>
                    <a:p>
                      <a:r>
                        <a:rPr lang="en-IN" dirty="0"/>
                        <a:t>FEMALE</a:t>
                      </a:r>
                    </a:p>
                  </a:txBody>
                  <a:tcPr/>
                </a:tc>
                <a:tc>
                  <a:txBody>
                    <a:bodyPr/>
                    <a:lstStyle/>
                    <a:p>
                      <a:r>
                        <a:rPr lang="en-IN"/>
                        <a:t>35</a:t>
                      </a:r>
                      <a:r>
                        <a:rPr lang="en-US"/>
                        <a:t> %</a:t>
                      </a:r>
                      <a:endParaRPr lang="en-IN" dirty="0"/>
                    </a:p>
                  </a:txBody>
                  <a:tcPr/>
                </a:tc>
                <a:extLst>
                  <a:ext uri="{0D108BD9-81ED-4DB2-BD59-A6C34878D82A}">
                    <a16:rowId xmlns:a16="http://schemas.microsoft.com/office/drawing/2014/main" val="3542931577"/>
                  </a:ext>
                </a:extLst>
              </a:tr>
              <a:tr h="370840">
                <a:tc>
                  <a:txBody>
                    <a:bodyPr/>
                    <a:lstStyle/>
                    <a:p>
                      <a:r>
                        <a:rPr lang="en-IN" dirty="0"/>
                        <a:t>MALE</a:t>
                      </a:r>
                    </a:p>
                  </a:txBody>
                  <a:tcPr/>
                </a:tc>
                <a:tc>
                  <a:txBody>
                    <a:bodyPr/>
                    <a:lstStyle/>
                    <a:p>
                      <a:r>
                        <a:rPr lang="en-IN"/>
                        <a:t>65</a:t>
                      </a:r>
                      <a:r>
                        <a:rPr lang="en-US"/>
                        <a:t>%</a:t>
                      </a:r>
                      <a:endParaRPr lang="en-IN" dirty="0"/>
                    </a:p>
                  </a:txBody>
                  <a:tcPr/>
                </a:tc>
                <a:extLst>
                  <a:ext uri="{0D108BD9-81ED-4DB2-BD59-A6C34878D82A}">
                    <a16:rowId xmlns:a16="http://schemas.microsoft.com/office/drawing/2014/main" val="4064635993"/>
                  </a:ext>
                </a:extLst>
              </a:tr>
              <a:tr h="370840">
                <a:tc>
                  <a:txBody>
                    <a:bodyPr/>
                    <a:lstStyle/>
                    <a:p>
                      <a:r>
                        <a:rPr lang="en-IN" dirty="0"/>
                        <a:t>LATERALITY</a:t>
                      </a:r>
                    </a:p>
                  </a:txBody>
                  <a:tcPr/>
                </a:tc>
                <a:tc>
                  <a:txBody>
                    <a:bodyPr/>
                    <a:lstStyle/>
                    <a:p>
                      <a:r>
                        <a:rPr lang="en-IN" dirty="0"/>
                        <a:t>U/L </a:t>
                      </a:r>
                      <a:r>
                        <a:rPr lang="en-IN"/>
                        <a:t>: 25</a:t>
                      </a:r>
                      <a:r>
                        <a:rPr lang="en-US"/>
                        <a:t>%</a:t>
                      </a:r>
                      <a:endParaRPr lang="en-IN" dirty="0"/>
                    </a:p>
                    <a:p>
                      <a:r>
                        <a:rPr lang="en-IN" dirty="0"/>
                        <a:t>B/L</a:t>
                      </a:r>
                      <a:r>
                        <a:rPr lang="en-IN"/>
                        <a:t>: 75</a:t>
                      </a:r>
                      <a:r>
                        <a:rPr lang="en-US"/>
                        <a:t>%</a:t>
                      </a:r>
                      <a:endParaRPr lang="en-IN" dirty="0"/>
                    </a:p>
                  </a:txBody>
                  <a:tcPr/>
                </a:tc>
                <a:extLst>
                  <a:ext uri="{0D108BD9-81ED-4DB2-BD59-A6C34878D82A}">
                    <a16:rowId xmlns:a16="http://schemas.microsoft.com/office/drawing/2014/main" val="1813436946"/>
                  </a:ext>
                </a:extLst>
              </a:tr>
              <a:tr h="370840">
                <a:tc>
                  <a:txBody>
                    <a:bodyPr/>
                    <a:lstStyle/>
                    <a:p>
                      <a:r>
                        <a:rPr lang="en-IN" dirty="0"/>
                        <a:t>P VALUE</a:t>
                      </a:r>
                    </a:p>
                  </a:txBody>
                  <a:tcPr/>
                </a:tc>
                <a:tc>
                  <a:txBody>
                    <a:bodyPr/>
                    <a:lstStyle/>
                    <a:p>
                      <a:r>
                        <a:rPr lang="en-IN" dirty="0"/>
                        <a:t>0.008</a:t>
                      </a:r>
                    </a:p>
                  </a:txBody>
                  <a:tcPr/>
                </a:tc>
                <a:extLst>
                  <a:ext uri="{0D108BD9-81ED-4DB2-BD59-A6C34878D82A}">
                    <a16:rowId xmlns:a16="http://schemas.microsoft.com/office/drawing/2014/main" val="3587698932"/>
                  </a:ext>
                </a:extLst>
              </a:tr>
            </a:tbl>
          </a:graphicData>
        </a:graphic>
      </p:graphicFrame>
      <p:pic>
        <p:nvPicPr>
          <p:cNvPr id="7" name="Picture 6">
            <a:extLst>
              <a:ext uri="{FF2B5EF4-FFF2-40B4-BE49-F238E27FC236}">
                <a16:creationId xmlns:a16="http://schemas.microsoft.com/office/drawing/2014/main" id="{14B5D77B-D212-4FD6-BDBC-4BEBD6C21854}"/>
              </a:ext>
            </a:extLst>
          </p:cNvPr>
          <p:cNvPicPr>
            <a:picLocks noChangeAspect="1"/>
          </p:cNvPicPr>
          <p:nvPr/>
        </p:nvPicPr>
        <p:blipFill>
          <a:blip r:embed="rId2"/>
          <a:stretch>
            <a:fillRect/>
          </a:stretch>
        </p:blipFill>
        <p:spPr>
          <a:xfrm>
            <a:off x="7509370" y="0"/>
            <a:ext cx="1615580" cy="1627773"/>
          </a:xfrm>
          <a:prstGeom prst="rect">
            <a:avLst/>
          </a:prstGeom>
        </p:spPr>
      </p:pic>
    </p:spTree>
    <p:extLst>
      <p:ext uri="{BB962C8B-B14F-4D97-AF65-F5344CB8AC3E}">
        <p14:creationId xmlns:p14="http://schemas.microsoft.com/office/powerpoint/2010/main" val="85822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IN" sz="4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RESULTS</a:t>
            </a:r>
            <a:r>
              <a:rPr kumimoji="0" lang="en-IN" sz="4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t>
            </a:r>
            <a:endParaRPr lang="en-US" sz="4000" dirty="0"/>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COHORT CONSISTED OF 20 PATIENTS IN PEDIATRIC AGE GROUP  OPERATED FOR BILATARAL CATARACTS WITH MEAN AGE 7.8+/-4 YRS,35% FEMALE, 65% MALE,75% BILATERAL</a:t>
            </a:r>
          </a:p>
          <a:p>
            <a:pPr marL="0" indent="0">
              <a:buNone/>
            </a:pP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ON COMPARISION OF PRE AND POST OPERATIVE VISION, A SIGNIFICANT DIFFERENCE (P=0.008) WAS FOUND.</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WHEN COMPARISION WAS MADE ACCORDING TO VISUAL ACUITY AND LATERALITY, NO SIGNIFICANT DIFFERENCE IN STEREOPSIS WAS FOUND</a:t>
            </a:r>
            <a:endParaRPr lang="en-US"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25F46CB-372C-481C-B926-E394F9105355}"/>
              </a:ext>
            </a:extLst>
          </p:cNvPr>
          <p:cNvPicPr>
            <a:picLocks noChangeAspect="1"/>
          </p:cNvPicPr>
          <p:nvPr/>
        </p:nvPicPr>
        <p:blipFill>
          <a:blip r:embed="rId2"/>
          <a:stretch>
            <a:fillRect/>
          </a:stretch>
        </p:blipFill>
        <p:spPr>
          <a:xfrm>
            <a:off x="7509370" y="0"/>
            <a:ext cx="1615580" cy="16277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IN" sz="4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CONCLUSION</a:t>
            </a:r>
            <a:endParaRPr lang="en-US" sz="4000" dirty="0"/>
          </a:p>
        </p:txBody>
      </p:sp>
      <p:sp>
        <p:nvSpPr>
          <p:cNvPr id="3" name="Content Placeholder 2"/>
          <p:cNvSpPr>
            <a:spLocks noGrp="1"/>
          </p:cNvSpPr>
          <p:nvPr>
            <p:ph idx="1"/>
          </p:nvPr>
        </p:nvSpPr>
        <p:spPr/>
        <p:txBody>
          <a:bodyPr>
            <a:normAutofit/>
          </a:bodyPr>
          <a:lstStyle/>
          <a:p>
            <a:pPr>
              <a:buNone/>
            </a:pPr>
            <a:r>
              <a:rPr lang="en-IN" sz="2000" dirty="0">
                <a:latin typeface="Times New Roman" pitchFamily="18" charset="0"/>
                <a:cs typeface="Times New Roman" pitchFamily="18" charset="0"/>
              </a:rPr>
              <a:t>    </a:t>
            </a:r>
          </a:p>
          <a:p>
            <a:pPr>
              <a:buNone/>
            </a:pPr>
            <a:endParaRPr lang="en-IN" sz="20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     IMPROVEMENT IN BINOCULAR FUNCTION IS NOT SYNCHRONOUS WITH VISION IMPROVEMENT IN PAEDIATRIC CATARACT SURGERIES</a:t>
            </a:r>
            <a:r>
              <a:rPr lang="en-I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29B77C3-1AA3-4D10-A0BA-333752D97622}"/>
              </a:ext>
            </a:extLst>
          </p:cNvPr>
          <p:cNvPicPr>
            <a:picLocks noChangeAspect="1"/>
          </p:cNvPicPr>
          <p:nvPr/>
        </p:nvPicPr>
        <p:blipFill>
          <a:blip r:embed="rId2"/>
          <a:stretch>
            <a:fillRect/>
          </a:stretch>
        </p:blipFill>
        <p:spPr>
          <a:xfrm>
            <a:off x="7551280" y="0"/>
            <a:ext cx="1615580" cy="16277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EA8A-3FFF-426F-96AF-56222841FC10}"/>
              </a:ext>
            </a:extLst>
          </p:cNvPr>
          <p:cNvSpPr>
            <a:spLocks noGrp="1"/>
          </p:cNvSpPr>
          <p:nvPr>
            <p:ph type="title"/>
          </p:nvPr>
        </p:nvSpPr>
        <p:spPr/>
        <p:txBody>
          <a:bodyPr/>
          <a:lstStyle/>
          <a:p>
            <a:r>
              <a:rPr lang="en-IN" dirty="0">
                <a:solidFill>
                  <a:schemeClr val="tx1"/>
                </a:solidFill>
              </a:rPr>
              <a:t>THANK YOU</a:t>
            </a:r>
          </a:p>
        </p:txBody>
      </p:sp>
      <p:pic>
        <p:nvPicPr>
          <p:cNvPr id="4" name="Content Placeholder 3">
            <a:extLst>
              <a:ext uri="{FF2B5EF4-FFF2-40B4-BE49-F238E27FC236}">
                <a16:creationId xmlns:a16="http://schemas.microsoft.com/office/drawing/2014/main" id="{D4EC4CB3-6C7E-48D6-B2BF-20A7421E1180}"/>
              </a:ext>
            </a:extLst>
          </p:cNvPr>
          <p:cNvPicPr>
            <a:picLocks noGrp="1" noChangeAspect="1"/>
          </p:cNvPicPr>
          <p:nvPr>
            <p:ph idx="1"/>
          </p:nvPr>
        </p:nvPicPr>
        <p:blipFill>
          <a:blip r:embed="rId2"/>
          <a:stretch>
            <a:fillRect/>
          </a:stretch>
        </p:blipFill>
        <p:spPr>
          <a:xfrm>
            <a:off x="3035258" y="2133600"/>
            <a:ext cx="3073484" cy="3096680"/>
          </a:xfrm>
          <a:prstGeom prst="rect">
            <a:avLst/>
          </a:prstGeom>
        </p:spPr>
      </p:pic>
    </p:spTree>
    <p:extLst>
      <p:ext uri="{BB962C8B-B14F-4D97-AF65-F5344CB8AC3E}">
        <p14:creationId xmlns:p14="http://schemas.microsoft.com/office/powerpoint/2010/main" val="3129022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132</TotalTime>
  <Words>267</Words>
  <Application>Microsoft Office PowerPoint</Application>
  <PresentationFormat>On-screen Show (4:3)</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Constantia</vt:lpstr>
      <vt:lpstr>Times New Roman</vt:lpstr>
      <vt:lpstr>Wingdings 2</vt:lpstr>
      <vt:lpstr>Flow</vt:lpstr>
      <vt:lpstr>TITLE:  IMPACT OF CATARACT SURGERY ON STEREOPSIS IN PEDIATRIC AGE GROUP. </vt:lpstr>
      <vt:lpstr>INTRODUCTION:</vt:lpstr>
      <vt:lpstr>METHODS:</vt:lpstr>
      <vt:lpstr>OBSERVATION TABLE:</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IMPACT OF CATARACT SURGERY ON STEREOPSIS IN PEDIATRIC AGE GROUP. </dc:title>
  <dc:creator>Global</dc:creator>
  <cp:lastModifiedBy>Rupali Barnwal</cp:lastModifiedBy>
  <cp:revision>17</cp:revision>
  <dcterms:created xsi:type="dcterms:W3CDTF">2006-08-16T00:00:00Z</dcterms:created>
  <dcterms:modified xsi:type="dcterms:W3CDTF">2020-12-10T06:48:11Z</dcterms:modified>
</cp:coreProperties>
</file>