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SemiBold"/>
      <p:regular r:id="rId20"/>
      <p:bold r:id="rId21"/>
      <p:italic r:id="rId22"/>
      <p:boldItalic r:id="rId23"/>
    </p:embeddedFont>
    <p:embeddedFont>
      <p:font typeface="Amatic SC"/>
      <p:regular r:id="rId24"/>
      <p:bold r:id="rId25"/>
    </p:embeddedFont>
    <p:embeddedFont>
      <p:font typeface="Nunito"/>
      <p:regular r:id="rId26"/>
      <p:bold r:id="rId27"/>
      <p:italic r:id="rId28"/>
      <p:boldItalic r:id="rId29"/>
    </p:embeddedFont>
    <p:embeddedFont>
      <p:font typeface="Source Code Pro"/>
      <p:regular r:id="rId30"/>
      <p:bold r:id="rId31"/>
      <p:italic r:id="rId32"/>
      <p:boldItalic r:id="rId33"/>
    </p:embeddedFont>
    <p:embeddedFont>
      <p:font typeface="Nunito ExtraBold"/>
      <p:bold r:id="rId34"/>
      <p:boldItalic r:id="rId35"/>
    </p:embeddedFont>
    <p:embeddedFont>
      <p:font typeface="Oswald"/>
      <p:regular r:id="rId36"/>
      <p:bold r:id="rId37"/>
    </p:embeddedFont>
    <p:embeddedFont>
      <p:font typeface="Nunito Black"/>
      <p:bold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SemiBold-regular.fntdata"/><Relationship Id="rId22" Type="http://schemas.openxmlformats.org/officeDocument/2006/relationships/font" Target="fonts/NunitoSemiBold-italic.fntdata"/><Relationship Id="rId21" Type="http://schemas.openxmlformats.org/officeDocument/2006/relationships/font" Target="fonts/NunitoSemiBold-bold.fntdata"/><Relationship Id="rId24" Type="http://schemas.openxmlformats.org/officeDocument/2006/relationships/font" Target="fonts/AmaticSC-regular.fntdata"/><Relationship Id="rId23" Type="http://schemas.openxmlformats.org/officeDocument/2006/relationships/font" Target="fonts/NunitoSemiBol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font" Target="fonts/AmaticSC-bold.fntdata"/><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bold.fntdata"/><Relationship Id="rId30" Type="http://schemas.openxmlformats.org/officeDocument/2006/relationships/font" Target="fonts/SourceCodePro-regular.fntdata"/><Relationship Id="rId11" Type="http://schemas.openxmlformats.org/officeDocument/2006/relationships/slide" Target="slides/slide6.xml"/><Relationship Id="rId33" Type="http://schemas.openxmlformats.org/officeDocument/2006/relationships/font" Target="fonts/SourceCodePro-boldItalic.fntdata"/><Relationship Id="rId10" Type="http://schemas.openxmlformats.org/officeDocument/2006/relationships/slide" Target="slides/slide5.xml"/><Relationship Id="rId32" Type="http://schemas.openxmlformats.org/officeDocument/2006/relationships/font" Target="fonts/SourceCodePro-italic.fntdata"/><Relationship Id="rId13" Type="http://schemas.openxmlformats.org/officeDocument/2006/relationships/slide" Target="slides/slide8.xml"/><Relationship Id="rId35" Type="http://schemas.openxmlformats.org/officeDocument/2006/relationships/font" Target="fonts/NunitoExtraBold-boldItalic.fntdata"/><Relationship Id="rId12" Type="http://schemas.openxmlformats.org/officeDocument/2006/relationships/slide" Target="slides/slide7.xml"/><Relationship Id="rId34" Type="http://schemas.openxmlformats.org/officeDocument/2006/relationships/font" Target="fonts/NunitoExtraBold-bold.fntdata"/><Relationship Id="rId15" Type="http://schemas.openxmlformats.org/officeDocument/2006/relationships/slide" Target="slides/slide10.xml"/><Relationship Id="rId37" Type="http://schemas.openxmlformats.org/officeDocument/2006/relationships/font" Target="fonts/Oswald-bold.fntdata"/><Relationship Id="rId14" Type="http://schemas.openxmlformats.org/officeDocument/2006/relationships/slide" Target="slides/slide9.xml"/><Relationship Id="rId36" Type="http://schemas.openxmlformats.org/officeDocument/2006/relationships/font" Target="fonts/Oswald-regular.fntdata"/><Relationship Id="rId17" Type="http://schemas.openxmlformats.org/officeDocument/2006/relationships/slide" Target="slides/slide12.xml"/><Relationship Id="rId39" Type="http://schemas.openxmlformats.org/officeDocument/2006/relationships/font" Target="fonts/NunitoBlack-boldItalic.fntdata"/><Relationship Id="rId16" Type="http://schemas.openxmlformats.org/officeDocument/2006/relationships/slide" Target="slides/slide11.xml"/><Relationship Id="rId38" Type="http://schemas.openxmlformats.org/officeDocument/2006/relationships/font" Target="fonts/NunitoBlack-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b0b9c5f26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b0b9c5f26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0522722f0_0_1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0522722f0_0_1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8281a1225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8281a1225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0522722f0_0_1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0522722f0_0_1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0522724a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0522724a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8281a122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8281a122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0522722f0_0_1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0522722f0_0_1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0522722f0_0_1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0522722f0_0_1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8281a122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8281a122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8281a122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8281a122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8281a1225_1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8281a1225_1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8281a122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8281a122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8281a1225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8281a1225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jpg"/><Relationship Id="rId5"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64" name="Google Shape;64;p13"/>
          <p:cNvPicPr preferRelativeResize="0"/>
          <p:nvPr/>
        </p:nvPicPr>
        <p:blipFill>
          <a:blip r:embed="rId3">
            <a:alphaModFix/>
          </a:blip>
          <a:stretch>
            <a:fillRect/>
          </a:stretch>
        </p:blipFill>
        <p:spPr>
          <a:xfrm>
            <a:off x="5844050" y="2571750"/>
            <a:ext cx="3226200" cy="2571750"/>
          </a:xfrm>
          <a:prstGeom prst="rect">
            <a:avLst/>
          </a:prstGeom>
          <a:noFill/>
          <a:ln>
            <a:noFill/>
          </a:ln>
        </p:spPr>
      </p:pic>
      <p:pic>
        <p:nvPicPr>
          <p:cNvPr id="65" name="Google Shape;65;p13"/>
          <p:cNvPicPr preferRelativeResize="0"/>
          <p:nvPr/>
        </p:nvPicPr>
        <p:blipFill>
          <a:blip r:embed="rId4">
            <a:alphaModFix/>
          </a:blip>
          <a:stretch>
            <a:fillRect/>
          </a:stretch>
        </p:blipFill>
        <p:spPr>
          <a:xfrm>
            <a:off x="0" y="0"/>
            <a:ext cx="5844050" cy="5217250"/>
          </a:xfrm>
          <a:prstGeom prst="rect">
            <a:avLst/>
          </a:prstGeom>
          <a:noFill/>
          <a:ln>
            <a:noFill/>
          </a:ln>
        </p:spPr>
      </p:pic>
      <p:pic>
        <p:nvPicPr>
          <p:cNvPr id="66" name="Google Shape;66;p13"/>
          <p:cNvPicPr preferRelativeResize="0"/>
          <p:nvPr/>
        </p:nvPicPr>
        <p:blipFill>
          <a:blip r:embed="rId5">
            <a:alphaModFix/>
          </a:blip>
          <a:stretch>
            <a:fillRect/>
          </a:stretch>
        </p:blipFill>
        <p:spPr>
          <a:xfrm>
            <a:off x="5844050" y="0"/>
            <a:ext cx="2853850" cy="2571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0" y="0"/>
            <a:ext cx="8520600" cy="733500"/>
          </a:xfrm>
          <a:prstGeom prst="rect">
            <a:avLst/>
          </a:prstGeom>
          <a:solidFill>
            <a:srgbClr val="FFFF00"/>
          </a:solidFill>
        </p:spPr>
        <p:txBody>
          <a:bodyPr anchorCtr="0" anchor="b" bIns="91425" lIns="91425" spcFirstLastPara="1" rIns="91425" wrap="square" tIns="91425">
            <a:noAutofit/>
          </a:bodyPr>
          <a:lstStyle/>
          <a:p>
            <a:pPr indent="0" lvl="0" marL="0" rtl="0" algn="l">
              <a:spcBef>
                <a:spcPts val="0"/>
              </a:spcBef>
              <a:spcAft>
                <a:spcPts val="0"/>
              </a:spcAft>
              <a:buNone/>
            </a:pPr>
            <a:r>
              <a:rPr b="1" i="1" lang="en" sz="3600">
                <a:solidFill>
                  <a:schemeClr val="dk1"/>
                </a:solidFill>
                <a:latin typeface="Amatic SC"/>
                <a:ea typeface="Amatic SC"/>
                <a:cs typeface="Amatic SC"/>
                <a:sym typeface="Amatic SC"/>
              </a:rPr>
              <a:t>Post op regiME:</a:t>
            </a:r>
            <a:endParaRPr b="1" i="1" sz="3600">
              <a:solidFill>
                <a:schemeClr val="dk1"/>
              </a:solidFill>
              <a:latin typeface="Amatic SC"/>
              <a:ea typeface="Amatic SC"/>
              <a:cs typeface="Amatic SC"/>
              <a:sym typeface="Amatic SC"/>
            </a:endParaRPr>
          </a:p>
        </p:txBody>
      </p:sp>
      <p:sp>
        <p:nvSpPr>
          <p:cNvPr id="130" name="Google Shape;130;p22"/>
          <p:cNvSpPr txBox="1"/>
          <p:nvPr>
            <p:ph idx="1" type="body"/>
          </p:nvPr>
        </p:nvSpPr>
        <p:spPr>
          <a:xfrm>
            <a:off x="0" y="733500"/>
            <a:ext cx="8520600" cy="3099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latin typeface="Nunito SemiBold"/>
                <a:ea typeface="Nunito SemiBold"/>
                <a:cs typeface="Nunito SemiBold"/>
                <a:sym typeface="Nunito SemiBold"/>
              </a:rPr>
              <a:t> </a:t>
            </a:r>
            <a:r>
              <a:rPr lang="en" sz="1600">
                <a:latin typeface="Nunito ExtraBold"/>
                <a:ea typeface="Nunito ExtraBold"/>
                <a:cs typeface="Nunito ExtraBold"/>
                <a:sym typeface="Nunito ExtraBold"/>
              </a:rPr>
              <a:t>Post-operative monitoring was done at surgical ICU in presence of a qualified nurse and an anaesthetist. All post-operative anaesthesia complications were documented. All data was exported to excel sheet and analysed with SPSS 22. Descriptive statistics and frequency were used to analyse these data. Results In all 1941 cases including 1084 males and 857 females (Table-1) out of which 520 were cataract, 723 were strabismus, 285 were lacrimal surgeries, 185 were ocular trauma and 228 retinal surgeries- were operated.(Table-2)</a:t>
            </a:r>
            <a:endParaRPr sz="1600">
              <a:latin typeface="Nunito ExtraBold"/>
              <a:ea typeface="Nunito ExtraBold"/>
              <a:cs typeface="Nunito ExtraBold"/>
              <a:sym typeface="Nunito ExtraBold"/>
            </a:endParaRPr>
          </a:p>
          <a:p>
            <a:pPr indent="-330200" lvl="0" marL="457200" rtl="0" algn="l">
              <a:spcBef>
                <a:spcPts val="0"/>
              </a:spcBef>
              <a:spcAft>
                <a:spcPts val="0"/>
              </a:spcAft>
              <a:buSzPts val="1600"/>
              <a:buFont typeface="Nunito ExtraBold"/>
              <a:buChar char="●"/>
            </a:pPr>
            <a:r>
              <a:rPr lang="en" sz="1600">
                <a:latin typeface="Nunito ExtraBold"/>
                <a:ea typeface="Nunito ExtraBold"/>
                <a:cs typeface="Nunito ExtraBold"/>
                <a:sym typeface="Nunito ExtraBold"/>
              </a:rPr>
              <a:t> Median age of patients was 8+/-4.8(0 to 17). All the surgeries were accomplished uneventful manner. We could administer anaesthesia in 83.3% cases with general and regional anaesthesia (Table-3, 4, 5). We did not come across any significant anaesthesia complication except in 2 patients who developed bleeding during nasolacrimal intubation, but as endotracheal intubation was on any untoward sequelae was averted Post-operative nausea vomiting (PONV) in 5% cases was documented.</a:t>
            </a:r>
            <a:endParaRPr sz="1600">
              <a:latin typeface="Nunito ExtraBold"/>
              <a:ea typeface="Nunito ExtraBold"/>
              <a:cs typeface="Nunito ExtraBold"/>
              <a:sym typeface="Nunito Extra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7" name="Google Shape;137;p23"/>
          <p:cNvPicPr preferRelativeResize="0"/>
          <p:nvPr/>
        </p:nvPicPr>
        <p:blipFill>
          <a:blip r:embed="rId3">
            <a:alphaModFix/>
          </a:blip>
          <a:stretch>
            <a:fillRect/>
          </a:stretch>
        </p:blipFill>
        <p:spPr>
          <a:xfrm>
            <a:off x="55313" y="0"/>
            <a:ext cx="9033376"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0" y="0"/>
            <a:ext cx="8520600" cy="733500"/>
          </a:xfrm>
          <a:prstGeom prst="rect">
            <a:avLst/>
          </a:prstGeom>
          <a:solidFill>
            <a:srgbClr val="FFFF00"/>
          </a:solidFill>
        </p:spPr>
        <p:txBody>
          <a:bodyPr anchorCtr="0" anchor="b" bIns="91425" lIns="91425" spcFirstLastPara="1" rIns="91425" wrap="square" tIns="91425">
            <a:noAutofit/>
          </a:bodyPr>
          <a:lstStyle/>
          <a:p>
            <a:pPr indent="0" lvl="0" marL="0" rtl="0" algn="l">
              <a:spcBef>
                <a:spcPts val="0"/>
              </a:spcBef>
              <a:spcAft>
                <a:spcPts val="0"/>
              </a:spcAft>
              <a:buNone/>
            </a:pPr>
            <a:r>
              <a:rPr b="1" i="1" lang="en" sz="3600">
                <a:solidFill>
                  <a:schemeClr val="dk1"/>
                </a:solidFill>
                <a:latin typeface="Amatic SC"/>
                <a:ea typeface="Amatic SC"/>
                <a:cs typeface="Amatic SC"/>
                <a:sym typeface="Amatic SC"/>
              </a:rPr>
              <a:t>Results</a:t>
            </a:r>
            <a:r>
              <a:rPr lang="en">
                <a:solidFill>
                  <a:schemeClr val="dk1"/>
                </a:solidFill>
              </a:rPr>
              <a:t>:</a:t>
            </a:r>
            <a:endParaRPr>
              <a:solidFill>
                <a:schemeClr val="dk1"/>
              </a:solidFill>
            </a:endParaRPr>
          </a:p>
        </p:txBody>
      </p:sp>
      <p:sp>
        <p:nvSpPr>
          <p:cNvPr id="143" name="Google Shape;143;p24"/>
          <p:cNvSpPr txBox="1"/>
          <p:nvPr>
            <p:ph idx="1" type="body"/>
          </p:nvPr>
        </p:nvSpPr>
        <p:spPr>
          <a:xfrm>
            <a:off x="0" y="662050"/>
            <a:ext cx="8520600" cy="3099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latin typeface="Nunito ExtraBold"/>
                <a:ea typeface="Nunito ExtraBold"/>
                <a:cs typeface="Nunito ExtraBold"/>
                <a:sym typeface="Nunito ExtraBold"/>
              </a:rPr>
              <a:t>all 1941 cases including 1084 males and 857 females- (</a:t>
            </a:r>
            <a:r>
              <a:rPr lang="en" sz="1400">
                <a:latin typeface="Nunito ExtraBold"/>
                <a:ea typeface="Nunito ExtraBold"/>
                <a:cs typeface="Nunito ExtraBold"/>
                <a:sym typeface="Nunito ExtraBold"/>
              </a:rPr>
              <a:t>Discussion </a:t>
            </a:r>
            <a:r>
              <a:rPr lang="en" sz="1400">
                <a:latin typeface="Nunito ExtraBold"/>
                <a:ea typeface="Nunito ExtraBold"/>
                <a:cs typeface="Nunito ExtraBold"/>
                <a:sym typeface="Nunito ExtraBold"/>
              </a:rPr>
              <a:t>Table-1) out of which 520 were cataract, 723 were strabismus, 285 were lacrimal surgeries, 185 were ocular trauma and 228 retinal were surgeries- were operated.(Table-2) Median age of patients was 8+/-4.8(0 to 17). </a:t>
            </a:r>
            <a:endParaRPr sz="1400">
              <a:latin typeface="Nunito ExtraBold"/>
              <a:ea typeface="Nunito ExtraBold"/>
              <a:cs typeface="Nunito ExtraBold"/>
              <a:sym typeface="Nunito ExtraBold"/>
            </a:endParaRPr>
          </a:p>
          <a:p>
            <a:pPr indent="-342900" lvl="0" marL="457200" rtl="0" algn="l">
              <a:spcBef>
                <a:spcPts val="0"/>
              </a:spcBef>
              <a:spcAft>
                <a:spcPts val="0"/>
              </a:spcAft>
              <a:buSzPts val="1800"/>
              <a:buChar char="●"/>
            </a:pPr>
            <a:r>
              <a:rPr lang="en" sz="1400">
                <a:latin typeface="Nunito ExtraBold"/>
                <a:ea typeface="Nunito ExtraBold"/>
                <a:cs typeface="Nunito ExtraBold"/>
                <a:sym typeface="Nunito ExtraBold"/>
              </a:rPr>
              <a:t>Childhood blindness is an important initiative of vision 2020. We have very limited number of paediatric anaesthetist which is a hindrance to successful outcome of childhood blindness[1,2]. Most of the anaesthetists are not familiar with s</a:t>
            </a:r>
            <a:r>
              <a:rPr lang="en" sz="1400">
                <a:latin typeface="Nunito ExtraBold"/>
                <a:ea typeface="Nunito ExtraBold"/>
                <a:cs typeface="Nunito ExtraBold"/>
                <a:sym typeface="Nunito ExtraBold"/>
              </a:rPr>
              <a:t>In </a:t>
            </a:r>
            <a:r>
              <a:rPr lang="en" sz="1400">
                <a:latin typeface="Nunito ExtraBold"/>
                <a:ea typeface="Nunito ExtraBold"/>
                <a:cs typeface="Nunito ExtraBold"/>
                <a:sym typeface="Nunito ExtraBold"/>
              </a:rPr>
              <a:t>pecific technical complexities of paediatric ocular conditions[1,2]. General anaesthesia has traditionally been considered to be appropriate for anaesthesia in children[10,11]. But now techniques for anaesthesia in children for ocular surgeries are re strategized keeping in view specific issues regarding the type of surgeries, cost effectiveness and expertise of anaesthetist[12].</a:t>
            </a:r>
            <a:r>
              <a:rPr lang="en">
                <a:latin typeface="Nunito SemiBold"/>
                <a:ea typeface="Nunito SemiBold"/>
                <a:cs typeface="Nunito SemiBold"/>
                <a:sym typeface="Nunito SemiBold"/>
              </a:rPr>
              <a:t> </a:t>
            </a:r>
            <a:endParaRPr>
              <a:latin typeface="Nunito SemiBold"/>
              <a:ea typeface="Nunito SemiBold"/>
              <a:cs typeface="Nunito SemiBold"/>
              <a:sym typeface="Nunito SemiBold"/>
            </a:endParaRPr>
          </a:p>
          <a:p>
            <a:pPr indent="-330200" lvl="0" marL="457200" rtl="0" algn="l">
              <a:spcBef>
                <a:spcPts val="0"/>
              </a:spcBef>
              <a:spcAft>
                <a:spcPts val="0"/>
              </a:spcAft>
              <a:buSzPts val="1600"/>
              <a:buFont typeface="Nunito ExtraBold"/>
              <a:buChar char="●"/>
            </a:pPr>
            <a:r>
              <a:rPr lang="en" sz="1600">
                <a:latin typeface="Nunito ExtraBold"/>
                <a:ea typeface="Nunito ExtraBold"/>
                <a:cs typeface="Nunito ExtraBold"/>
                <a:sym typeface="Nunito ExtraBold"/>
              </a:rPr>
              <a:t>Auffarth et al reported topical anaesthesia for open globe injury[13] but number of cases are very small as compared to current study. Frenesco has reported sedation along with topical lignocaine for open globe injury[14]. Steven gayer has reported rethinking strategies for anaesthesia for ocular injuries[12]. </a:t>
            </a:r>
            <a:endParaRPr sz="1600">
              <a:latin typeface="Nunito ExtraBold"/>
              <a:ea typeface="Nunito ExtraBold"/>
              <a:cs typeface="Nunito ExtraBold"/>
              <a:sym typeface="Nunito Extra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0" y="0"/>
            <a:ext cx="8520600" cy="733500"/>
          </a:xfrm>
          <a:prstGeom prst="rect">
            <a:avLst/>
          </a:prstGeom>
          <a:solidFill>
            <a:srgbClr val="FFFF00"/>
          </a:solidFill>
        </p:spPr>
        <p:txBody>
          <a:bodyPr anchorCtr="0" anchor="b" bIns="91425" lIns="91425" spcFirstLastPara="1" rIns="91425" wrap="square" tIns="91425">
            <a:noAutofit/>
          </a:bodyPr>
          <a:lstStyle/>
          <a:p>
            <a:pPr indent="0" lvl="0" marL="0" rtl="0" algn="l">
              <a:spcBef>
                <a:spcPts val="0"/>
              </a:spcBef>
              <a:spcAft>
                <a:spcPts val="0"/>
              </a:spcAft>
              <a:buNone/>
            </a:pPr>
            <a:r>
              <a:rPr b="1" i="1" lang="en">
                <a:solidFill>
                  <a:schemeClr val="dk1"/>
                </a:solidFill>
                <a:latin typeface="Amatic SC"/>
                <a:ea typeface="Amatic SC"/>
                <a:cs typeface="Amatic SC"/>
                <a:sym typeface="Amatic SC"/>
              </a:rPr>
              <a:t>Discussion</a:t>
            </a:r>
            <a:r>
              <a:rPr lang="en">
                <a:solidFill>
                  <a:schemeClr val="dk1"/>
                </a:solidFill>
              </a:rPr>
              <a:t>:</a:t>
            </a:r>
            <a:endParaRPr>
              <a:solidFill>
                <a:schemeClr val="dk1"/>
              </a:solidFill>
            </a:endParaRPr>
          </a:p>
        </p:txBody>
      </p:sp>
      <p:sp>
        <p:nvSpPr>
          <p:cNvPr id="149" name="Google Shape;149;p25"/>
          <p:cNvSpPr txBox="1"/>
          <p:nvPr>
            <p:ph idx="1" type="body"/>
          </p:nvPr>
        </p:nvSpPr>
        <p:spPr>
          <a:xfrm>
            <a:off x="0" y="611575"/>
            <a:ext cx="3999900" cy="4531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Nunito ExtraBold"/>
              <a:buChar char="●"/>
            </a:pPr>
            <a:r>
              <a:rPr lang="en">
                <a:latin typeface="Nunito ExtraBold"/>
                <a:ea typeface="Nunito ExtraBold"/>
                <a:cs typeface="Nunito ExtraBold"/>
                <a:sym typeface="Nunito ExtraBold"/>
              </a:rPr>
              <a:t> Ana Wilson also has discusses and reported alternates to general anaesthesia for ocular injuries[15]. Sinha et al reportwww.ommegaonline.com J Anesth Surg -Anesthesia Methods &amp; Eye Surgery ed various techniques for regional anaesthesia for ocular injuries[16]. Shireen Ahmed reported in a current study various levels of sedation as well as sedation along with topical anaesthesia for wound repair in open globe injury[17]. </a:t>
            </a:r>
            <a:endParaRPr>
              <a:latin typeface="Nunito ExtraBold"/>
              <a:ea typeface="Nunito ExtraBold"/>
              <a:cs typeface="Nunito ExtraBold"/>
              <a:sym typeface="Nunito ExtraBold"/>
            </a:endParaRPr>
          </a:p>
          <a:p>
            <a:pPr indent="-317500" lvl="0" marL="457200" rtl="0" algn="l">
              <a:spcBef>
                <a:spcPts val="0"/>
              </a:spcBef>
              <a:spcAft>
                <a:spcPts val="0"/>
              </a:spcAft>
              <a:buSzPts val="1400"/>
              <a:buFont typeface="Nunito ExtraBold"/>
              <a:buChar char="●"/>
            </a:pPr>
            <a:r>
              <a:rPr lang="en">
                <a:latin typeface="Nunito ExtraBold"/>
                <a:ea typeface="Nunito ExtraBold"/>
                <a:cs typeface="Nunito ExtraBold"/>
                <a:sym typeface="Nunito ExtraBold"/>
              </a:rPr>
              <a:t>Ghai found subtenon block a better alternative with regards to post-operative analgesia as compared to fentanyl for cataract surgery in children[18].x[9].</a:t>
            </a:r>
            <a:endParaRPr>
              <a:latin typeface="Nunito ExtraBold"/>
              <a:ea typeface="Nunito ExtraBold"/>
              <a:cs typeface="Nunito ExtraBold"/>
              <a:sym typeface="Nunito ExtraBold"/>
            </a:endParaRPr>
          </a:p>
          <a:p>
            <a:pPr indent="0" lvl="0" marL="457200" rtl="0" algn="l">
              <a:spcBef>
                <a:spcPts val="1600"/>
              </a:spcBef>
              <a:spcAft>
                <a:spcPts val="1600"/>
              </a:spcAft>
              <a:buNone/>
            </a:pPr>
            <a:r>
              <a:t/>
            </a:r>
            <a:endParaRPr/>
          </a:p>
        </p:txBody>
      </p:sp>
      <p:sp>
        <p:nvSpPr>
          <p:cNvPr id="150" name="Google Shape;150;p25"/>
          <p:cNvSpPr txBox="1"/>
          <p:nvPr>
            <p:ph idx="2" type="body"/>
          </p:nvPr>
        </p:nvSpPr>
        <p:spPr>
          <a:xfrm>
            <a:off x="4321700" y="611575"/>
            <a:ext cx="3999900" cy="3099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Nunito ExtraBold"/>
              <a:buChar char="●"/>
            </a:pPr>
            <a:r>
              <a:rPr lang="en">
                <a:latin typeface="Nunito ExtraBold"/>
                <a:ea typeface="Nunito ExtraBold"/>
                <a:cs typeface="Nunito ExtraBold"/>
                <a:sym typeface="Nunito ExtraBold"/>
              </a:rPr>
              <a:t>We are not aware of and have not come across any database published with such a large series. Conclusion It is an inescapable conclusion that surgery specific anaesthesia is very effective method. Endo tracheal intubation is safe and effective strategy for lacrimal surgeries. Regional anaesthesia with sedation or general anaesthesia is effective for cataract, retinal or strabismus surgeries in children. </a:t>
            </a:r>
            <a:endParaRPr>
              <a:latin typeface="Nunito ExtraBold"/>
              <a:ea typeface="Nunito ExtraBold"/>
              <a:cs typeface="Nunito ExtraBold"/>
              <a:sym typeface="Nunito ExtraBold"/>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372500"/>
            <a:ext cx="8520600" cy="733500"/>
          </a:xfrm>
          <a:prstGeom prst="rect">
            <a:avLst/>
          </a:prstGeom>
          <a:solidFill>
            <a:srgbClr val="FFFF00"/>
          </a:solidFill>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Amatic SC"/>
                <a:ea typeface="Amatic SC"/>
                <a:cs typeface="Amatic SC"/>
                <a:sym typeface="Amatic SC"/>
              </a:rPr>
              <a:t>conclusion:</a:t>
            </a:r>
            <a:endParaRPr b="1">
              <a:solidFill>
                <a:schemeClr val="dk1"/>
              </a:solidFill>
              <a:latin typeface="Amatic SC"/>
              <a:ea typeface="Amatic SC"/>
              <a:cs typeface="Amatic SC"/>
              <a:sym typeface="Amatic SC"/>
            </a:endParaRPr>
          </a:p>
        </p:txBody>
      </p:sp>
      <p:sp>
        <p:nvSpPr>
          <p:cNvPr id="156" name="Google Shape;156;p26"/>
          <p:cNvSpPr txBox="1"/>
          <p:nvPr>
            <p:ph idx="1" type="body"/>
          </p:nvPr>
        </p:nvSpPr>
        <p:spPr>
          <a:xfrm>
            <a:off x="201075" y="1191900"/>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57" name="Google Shape;157;p26"/>
          <p:cNvSpPr/>
          <p:nvPr/>
        </p:nvSpPr>
        <p:spPr>
          <a:xfrm>
            <a:off x="-217400" y="1010100"/>
            <a:ext cx="5786400" cy="3463500"/>
          </a:xfrm>
          <a:prstGeom prst="wedgeEllipseCallout">
            <a:avLst>
              <a:gd fmla="val -20833" name="adj1"/>
              <a:gd fmla="val 62500" name="adj2"/>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latin typeface="Nunito SemiBold"/>
                <a:ea typeface="Nunito SemiBold"/>
                <a:cs typeface="Nunito SemiBold"/>
                <a:sym typeface="Nunito SemiBold"/>
              </a:rPr>
              <a:t>It is an inescapable conclusion that surgery specific anaesthesia is very effective method. Endo tracheal intubation is safe and effective strategy for lacrimal surgeries. Regional anaesthesia with sedation or general anaesthesia is effective for cataract, retinal or strabismus surgeries in children.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Amatic SC"/>
                <a:ea typeface="Amatic SC"/>
                <a:cs typeface="Amatic SC"/>
                <a:sym typeface="Amatic SC"/>
              </a:rPr>
              <a:t>INOVATIVE METHODS OF ANAESTHESIA FOR EYE SURGERY IN CHILDREN</a:t>
            </a:r>
            <a:endParaRPr>
              <a:latin typeface="Amatic SC"/>
              <a:ea typeface="Amatic SC"/>
              <a:cs typeface="Amatic SC"/>
              <a:sym typeface="Amatic SC"/>
            </a:endParaRPr>
          </a:p>
        </p:txBody>
      </p:sp>
      <p:sp>
        <p:nvSpPr>
          <p:cNvPr id="72" name="Google Shape;72;p14"/>
          <p:cNvSpPr txBox="1"/>
          <p:nvPr>
            <p:ph idx="1" type="subTitle"/>
          </p:nvPr>
        </p:nvSpPr>
        <p:spPr>
          <a:xfrm>
            <a:off x="0" y="3066425"/>
            <a:ext cx="8361600" cy="210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DR Mrugesha Vaghela</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 CO-AUTHORS: DR. Shreya Shah</a:t>
            </a:r>
            <a:endParaRPr sz="2000"/>
          </a:p>
          <a:p>
            <a:pPr indent="0" lvl="0" marL="0" rtl="0" algn="l">
              <a:spcBef>
                <a:spcPts val="0"/>
              </a:spcBef>
              <a:spcAft>
                <a:spcPts val="0"/>
              </a:spcAft>
              <a:buNone/>
            </a:pPr>
            <a:r>
              <a:rPr lang="en" sz="2000"/>
              <a:t>			DR. Mehul Shah</a:t>
            </a:r>
            <a:endParaRPr sz="2000"/>
          </a:p>
          <a:p>
            <a:pPr indent="0" lvl="0" marL="0" rtl="0" algn="l">
              <a:spcBef>
                <a:spcPts val="0"/>
              </a:spcBef>
              <a:spcAft>
                <a:spcPts val="0"/>
              </a:spcAft>
              <a:buNone/>
            </a:pPr>
            <a:r>
              <a:rPr lang="en" sz="2000"/>
              <a:t>			DR. Ruchi Bodat</a:t>
            </a:r>
            <a:endParaRPr sz="2000"/>
          </a:p>
          <a:p>
            <a:pPr indent="0" lvl="0" marL="0" rtl="0" algn="l">
              <a:spcBef>
                <a:spcPts val="0"/>
              </a:spcBef>
              <a:spcAft>
                <a:spcPts val="0"/>
              </a:spcAft>
              <a:buNone/>
            </a:pPr>
            <a:r>
              <a:t/>
            </a:r>
            <a:endParaRPr sz="2000"/>
          </a:p>
        </p:txBody>
      </p:sp>
      <p:pic>
        <p:nvPicPr>
          <p:cNvPr id="73" name="Google Shape;73;p14"/>
          <p:cNvPicPr preferRelativeResize="0"/>
          <p:nvPr/>
        </p:nvPicPr>
        <p:blipFill>
          <a:blip r:embed="rId3">
            <a:alphaModFix/>
          </a:blip>
          <a:stretch>
            <a:fillRect/>
          </a:stretch>
        </p:blipFill>
        <p:spPr>
          <a:xfrm>
            <a:off x="7035000" y="3066425"/>
            <a:ext cx="2109000" cy="210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0" y="0"/>
            <a:ext cx="8520600" cy="733500"/>
          </a:xfrm>
          <a:prstGeom prst="rect">
            <a:avLst/>
          </a:prstGeom>
          <a:solidFill>
            <a:srgbClr val="FFFF00"/>
          </a:solidFill>
        </p:spPr>
        <p:txBody>
          <a:bodyPr anchorCtr="0" anchor="b" bIns="91425" lIns="91425" spcFirstLastPara="1" rIns="91425" wrap="square" tIns="91425">
            <a:noAutofit/>
          </a:bodyPr>
          <a:lstStyle/>
          <a:p>
            <a:pPr indent="0" lvl="0" marL="0" rtl="0" algn="l">
              <a:spcBef>
                <a:spcPts val="0"/>
              </a:spcBef>
              <a:spcAft>
                <a:spcPts val="0"/>
              </a:spcAft>
              <a:buNone/>
            </a:pPr>
            <a:r>
              <a:rPr b="1" i="1" lang="en">
                <a:solidFill>
                  <a:schemeClr val="dk1"/>
                </a:solidFill>
                <a:latin typeface="Amatic SC"/>
                <a:ea typeface="Amatic SC"/>
                <a:cs typeface="Amatic SC"/>
                <a:sym typeface="Amatic SC"/>
              </a:rPr>
              <a:t>AIM &amp; METHODS:</a:t>
            </a:r>
            <a:endParaRPr b="1" i="1">
              <a:solidFill>
                <a:schemeClr val="dk1"/>
              </a:solidFill>
              <a:latin typeface="Amatic SC"/>
              <a:ea typeface="Amatic SC"/>
              <a:cs typeface="Amatic SC"/>
              <a:sym typeface="Amatic SC"/>
            </a:endParaRPr>
          </a:p>
        </p:txBody>
      </p:sp>
      <p:sp>
        <p:nvSpPr>
          <p:cNvPr id="79" name="Google Shape;79;p15"/>
          <p:cNvSpPr txBox="1"/>
          <p:nvPr>
            <p:ph idx="1" type="body"/>
          </p:nvPr>
        </p:nvSpPr>
        <p:spPr>
          <a:xfrm>
            <a:off x="0" y="733500"/>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2200">
                <a:solidFill>
                  <a:schemeClr val="dk1"/>
                </a:solidFill>
                <a:latin typeface="Nunito"/>
                <a:ea typeface="Nunito"/>
                <a:cs typeface="Nunito"/>
                <a:sym typeface="Nunito"/>
              </a:rPr>
              <a:t>AIM</a:t>
            </a:r>
            <a:r>
              <a:rPr lang="en">
                <a:latin typeface="Nunito SemiBold"/>
                <a:ea typeface="Nunito SemiBold"/>
                <a:cs typeface="Nunito SemiBold"/>
                <a:sym typeface="Nunito SemiBold"/>
              </a:rPr>
              <a:t>: </a:t>
            </a:r>
            <a:r>
              <a:rPr lang="en" sz="1700">
                <a:latin typeface="Nunito Black"/>
                <a:ea typeface="Nunito Black"/>
                <a:cs typeface="Nunito Black"/>
                <a:sym typeface="Nunito Black"/>
              </a:rPr>
              <a:t>To study effectiveness of innovative method of anaesthesia using regional anaesthesia for eye surgeries in paediatric age group. </a:t>
            </a:r>
            <a:endParaRPr sz="1700">
              <a:latin typeface="Nunito Black"/>
              <a:ea typeface="Nunito Black"/>
              <a:cs typeface="Nunito Black"/>
              <a:sym typeface="Nunito Black"/>
            </a:endParaRPr>
          </a:p>
          <a:p>
            <a:pPr indent="0" lvl="0" marL="0" rtl="0" algn="l">
              <a:spcBef>
                <a:spcPts val="1600"/>
              </a:spcBef>
              <a:spcAft>
                <a:spcPts val="1600"/>
              </a:spcAft>
              <a:buNone/>
            </a:pPr>
            <a:r>
              <a:rPr i="1" lang="en" sz="1700">
                <a:solidFill>
                  <a:schemeClr val="dk1"/>
                </a:solidFill>
                <a:latin typeface="Nunito Black"/>
                <a:ea typeface="Nunito Black"/>
                <a:cs typeface="Nunito Black"/>
                <a:sym typeface="Nunito Black"/>
              </a:rPr>
              <a:t>Material and Methods:</a:t>
            </a:r>
            <a:r>
              <a:rPr lang="en" sz="1700">
                <a:latin typeface="Nunito Black"/>
                <a:ea typeface="Nunito Black"/>
                <a:cs typeface="Nunito Black"/>
                <a:sym typeface="Nunito Black"/>
              </a:rPr>
              <a:t> This is a retrospective study done at tertiary eye care center in central western India. We retrieved data from Medical Record Department for all children (0 to 18) who had undergone ocular surgeries between January 2008 to December 2013 at tertiary eye care centre. Sedation along with regional anaesthesia (topical or peribulbar block) or general anaesthesia was the preferred mode of anaesthesia under which cataract, strabismus, lacrimal, ocular trauma and retinal surgeries were performed. All surgeries, methods, medicines and complications of anaesthesia were properly documented</a:t>
            </a:r>
            <a:endParaRPr sz="1700">
              <a:latin typeface="Nunito Black"/>
              <a:ea typeface="Nunito Black"/>
              <a:cs typeface="Nunito Black"/>
              <a:sym typeface="Nunito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0" y="0"/>
            <a:ext cx="4572000" cy="2724600"/>
          </a:xfrm>
          <a:prstGeom prst="rect">
            <a:avLst/>
          </a:prstGeom>
          <a:solidFill>
            <a:srgbClr val="FFFF00"/>
          </a:solidFill>
        </p:spPr>
        <p:txBody>
          <a:bodyPr anchorCtr="0" anchor="b" bIns="91425" lIns="91425" spcFirstLastPara="1" rIns="91425" wrap="square" tIns="91425">
            <a:noAutofit/>
          </a:bodyPr>
          <a:lstStyle/>
          <a:p>
            <a:pPr indent="0" lvl="0" marL="0" rtl="0" algn="ctr">
              <a:spcBef>
                <a:spcPts val="0"/>
              </a:spcBef>
              <a:spcAft>
                <a:spcPts val="0"/>
              </a:spcAft>
              <a:buNone/>
            </a:pPr>
            <a:r>
              <a:rPr b="1" i="1" lang="en">
                <a:solidFill>
                  <a:schemeClr val="dk1"/>
                </a:solidFill>
                <a:latin typeface="Amatic SC"/>
                <a:ea typeface="Amatic SC"/>
                <a:cs typeface="Amatic SC"/>
                <a:sym typeface="Amatic SC"/>
              </a:rPr>
              <a:t>INTRODUCTION</a:t>
            </a:r>
            <a:r>
              <a:rPr b="1" i="1" lang="en">
                <a:solidFill>
                  <a:schemeClr val="dk1"/>
                </a:solidFill>
                <a:latin typeface="Comic Sans MS"/>
                <a:ea typeface="Comic Sans MS"/>
                <a:cs typeface="Comic Sans MS"/>
                <a:sym typeface="Comic Sans MS"/>
              </a:rPr>
              <a:t>:</a:t>
            </a:r>
            <a:endParaRPr b="1" i="1">
              <a:solidFill>
                <a:schemeClr val="dk1"/>
              </a:solidFill>
              <a:latin typeface="Amatic SC"/>
              <a:ea typeface="Amatic SC"/>
              <a:cs typeface="Amatic SC"/>
              <a:sym typeface="Amatic SC"/>
            </a:endParaRPr>
          </a:p>
        </p:txBody>
      </p:sp>
      <p:sp>
        <p:nvSpPr>
          <p:cNvPr id="85" name="Google Shape;85;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400">
                <a:latin typeface="Nunito SemiBold"/>
                <a:ea typeface="Nunito SemiBold"/>
                <a:cs typeface="Nunito SemiBold"/>
                <a:sym typeface="Nunito SemiBold"/>
              </a:rPr>
              <a:t> </a:t>
            </a:r>
            <a:r>
              <a:rPr lang="en" sz="1600">
                <a:latin typeface="Nunito ExtraBold"/>
                <a:ea typeface="Nunito ExtraBold"/>
                <a:cs typeface="Nunito ExtraBold"/>
                <a:sym typeface="Nunito ExtraBold"/>
              </a:rPr>
              <a:t>Common causes of blindness in paediatric age group are refractive errors, congenital malformations, Cataract, Strabismus, Ocular injuries etc[6,7,8]. Amongst these many are treatable causes. Now with VISON 2020 and NPCB initiatives childhood blindness elimination is an important branch. Now a days more and more students are choosing paediatric ophthalmology as their sub speciality, availing themselves of many training programs[1,2]. As many as 40 centres in our country are working for this cause in tandem with government as well as Non Government Organizations. </a:t>
            </a:r>
            <a:endParaRPr sz="1600">
              <a:latin typeface="Nunito ExtraBold"/>
              <a:ea typeface="Nunito ExtraBold"/>
              <a:cs typeface="Nunito ExtraBold"/>
              <a:sym typeface="Nunito ExtraBold"/>
            </a:endParaRPr>
          </a:p>
        </p:txBody>
      </p:sp>
      <p:sp>
        <p:nvSpPr>
          <p:cNvPr id="86" name="Google Shape;86;p16"/>
          <p:cNvSpPr txBox="1"/>
          <p:nvPr>
            <p:ph idx="1" type="subTitle"/>
          </p:nvPr>
        </p:nvSpPr>
        <p:spPr>
          <a:xfrm>
            <a:off x="265500" y="2921399"/>
            <a:ext cx="4045200" cy="214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solidFill>
                  <a:srgbClr val="FFFF00"/>
                </a:solidFill>
                <a:latin typeface="Nunito SemiBold"/>
                <a:ea typeface="Nunito SemiBold"/>
                <a:cs typeface="Nunito SemiBold"/>
                <a:sym typeface="Nunito SemiBold"/>
              </a:rPr>
              <a:t>Childhood blindness is one of the most important factors causing social and economic burden to society[1-6]. It is also one the leading causes of blindness. Since blind children’s life span is usually greater than adult blinds, their lives become more painful, abnormal, and dependent. </a:t>
            </a:r>
            <a:endParaRPr>
              <a:solidFill>
                <a:srgbClr val="FFFF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idx="2" type="body"/>
          </p:nvPr>
        </p:nvSpPr>
        <p:spPr>
          <a:xfrm>
            <a:off x="4572000" y="0"/>
            <a:ext cx="4572000" cy="5143500"/>
          </a:xfrm>
          <a:prstGeom prst="rect">
            <a:avLst/>
          </a:prstGeom>
        </p:spPr>
        <p:txBody>
          <a:bodyPr anchorCtr="0" anchor="ctr" bIns="91425" lIns="91425" spcFirstLastPara="1" rIns="91425" wrap="square" tIns="91425">
            <a:noAutofit/>
          </a:bodyPr>
          <a:lstStyle/>
          <a:p>
            <a:pPr indent="10515" lvl="0" marL="0" marR="140792" rtl="0" algn="l">
              <a:lnSpc>
                <a:spcPct val="114537"/>
              </a:lnSpc>
              <a:spcBef>
                <a:spcPts val="113"/>
              </a:spcBef>
              <a:spcAft>
                <a:spcPts val="0"/>
              </a:spcAft>
              <a:buNone/>
            </a:pPr>
            <a:r>
              <a:rPr b="1" lang="en">
                <a:latin typeface="Nunito"/>
                <a:ea typeface="Nunito"/>
                <a:cs typeface="Nunito"/>
                <a:sym typeface="Nunito"/>
              </a:rPr>
              <a:t> </a:t>
            </a:r>
            <a:r>
              <a:rPr lang="en" sz="1700">
                <a:latin typeface="Nunito ExtraBold"/>
                <a:ea typeface="Nunito ExtraBold"/>
                <a:cs typeface="Nunito ExtraBold"/>
                <a:sym typeface="Nunito ExtraBold"/>
              </a:rPr>
              <a:t>General  anaesthesia has traditionally been considered to be appropriate for those  traumas extensive enough to require surgical intervention, but the anaesthetist  must balance specific risks: force placed upon the eye during anaesthesia </a:t>
            </a:r>
            <a:endParaRPr sz="1700">
              <a:latin typeface="Nunito ExtraBold"/>
              <a:ea typeface="Nunito ExtraBold"/>
              <a:cs typeface="Nunito ExtraBold"/>
              <a:sym typeface="Nunito ExtraBold"/>
            </a:endParaRPr>
          </a:p>
          <a:p>
            <a:pPr indent="914" lvl="0" marL="0" marR="154735" rtl="0" algn="l">
              <a:lnSpc>
                <a:spcPct val="114537"/>
              </a:lnSpc>
              <a:spcBef>
                <a:spcPts val="0"/>
              </a:spcBef>
              <a:spcAft>
                <a:spcPts val="0"/>
              </a:spcAft>
              <a:buNone/>
            </a:pPr>
            <a:r>
              <a:rPr lang="en" sz="1700">
                <a:latin typeface="Nunito ExtraBold"/>
                <a:ea typeface="Nunito ExtraBold"/>
                <a:cs typeface="Nunito ExtraBold"/>
                <a:sym typeface="Nunito ExtraBold"/>
              </a:rPr>
              <a:t> General anaesthesia has traditionally been considered to be appropriate for  those traumas extensive enough to require surgical intervention, but the  anaesthetist must balance specific risks: force placed upon the eye during  anaesthesia manoeuvres such as mask-ventilation, laryngoscopy, and  intubation, or due to coughing or bucking .</a:t>
            </a:r>
            <a:endParaRPr sz="1600">
              <a:latin typeface="Nunito ExtraBold"/>
              <a:ea typeface="Nunito ExtraBold"/>
              <a:cs typeface="Nunito ExtraBold"/>
              <a:sym typeface="Nunito ExtraBold"/>
            </a:endParaRPr>
          </a:p>
        </p:txBody>
      </p:sp>
      <p:sp>
        <p:nvSpPr>
          <p:cNvPr id="92" name="Google Shape;92;p17"/>
          <p:cNvSpPr txBox="1"/>
          <p:nvPr>
            <p:ph type="title"/>
          </p:nvPr>
        </p:nvSpPr>
        <p:spPr>
          <a:xfrm>
            <a:off x="0" y="-76550"/>
            <a:ext cx="4572000" cy="2944500"/>
          </a:xfrm>
          <a:prstGeom prst="rect">
            <a:avLst/>
          </a:prstGeom>
        </p:spPr>
        <p:txBody>
          <a:bodyPr anchorCtr="0" anchor="b" bIns="91425" lIns="91425" spcFirstLastPara="1" rIns="91425" wrap="square" tIns="91425">
            <a:noAutofit/>
          </a:bodyPr>
          <a:lstStyle/>
          <a:p>
            <a:pPr indent="0" lvl="0" marL="1600" marR="204341" rtl="0" algn="just">
              <a:lnSpc>
                <a:spcPct val="114537"/>
              </a:lnSpc>
              <a:spcBef>
                <a:spcPts val="0"/>
              </a:spcBef>
              <a:spcAft>
                <a:spcPts val="0"/>
              </a:spcAft>
              <a:buNone/>
            </a:pPr>
            <a:r>
              <a:rPr b="1" lang="en" sz="1600">
                <a:solidFill>
                  <a:srgbClr val="FFFF00"/>
                </a:solidFill>
                <a:latin typeface="Nunito"/>
                <a:ea typeface="Nunito"/>
                <a:cs typeface="Nunito"/>
                <a:sym typeface="Nunito"/>
              </a:rPr>
              <a:t>Some NGOs like ORBIS international have taken up initiative for eli.mination of  childhood blindness. One of the main obstacles to this specialty is anaesthesia  for paediatric eye surgeries. And expertise in this field is not easily and readily  available in our country</a:t>
            </a:r>
            <a:r>
              <a:rPr b="1" lang="en" sz="1800">
                <a:solidFill>
                  <a:schemeClr val="dk2"/>
                </a:solidFill>
                <a:latin typeface="Nunito"/>
                <a:ea typeface="Nunito"/>
                <a:cs typeface="Nunito"/>
                <a:sym typeface="Nunito"/>
              </a:rPr>
              <a:t>.</a:t>
            </a:r>
            <a:endParaRPr/>
          </a:p>
        </p:txBody>
      </p:sp>
      <p:sp>
        <p:nvSpPr>
          <p:cNvPr id="93" name="Google Shape;93;p17"/>
          <p:cNvSpPr txBox="1"/>
          <p:nvPr>
            <p:ph idx="1" type="subTitle"/>
          </p:nvPr>
        </p:nvSpPr>
        <p:spPr>
          <a:xfrm>
            <a:off x="0" y="2571750"/>
            <a:ext cx="4572000" cy="2571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rgbClr val="FFFF00"/>
                </a:solidFill>
                <a:latin typeface="Nunito ExtraBold"/>
                <a:ea typeface="Nunito ExtraBold"/>
                <a:cs typeface="Nunito ExtraBold"/>
                <a:sym typeface="Nunito ExtraBold"/>
              </a:rPr>
              <a:t>We need to have different consideration for different ocular condition: as in open globe ocular injuries intra ocular pressure is the issue to take care of; the shadow of oculo cardiac reflex is always lurking in neighbourhood in strabismus surgeries and possibility of aspiration when irrigation is done in lacrimal surgeries can never be ignored		</a:t>
            </a:r>
            <a:endParaRPr sz="1800">
              <a:solidFill>
                <a:srgbClr val="FFFF00"/>
              </a:solidFill>
              <a:latin typeface="Nunito ExtraBold"/>
              <a:ea typeface="Nunito ExtraBold"/>
              <a:cs typeface="Nunito ExtraBold"/>
              <a:sym typeface="Nunito Extra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idx="2" type="body"/>
          </p:nvPr>
        </p:nvSpPr>
        <p:spPr>
          <a:xfrm>
            <a:off x="5307000" y="0"/>
            <a:ext cx="3837000" cy="4511100"/>
          </a:xfrm>
          <a:prstGeom prst="rect">
            <a:avLst/>
          </a:prstGeom>
        </p:spPr>
        <p:txBody>
          <a:bodyPr anchorCtr="0" anchor="ctr" bIns="91425" lIns="91425" spcFirstLastPara="1" rIns="91425" wrap="square" tIns="91425">
            <a:noAutofit/>
          </a:bodyPr>
          <a:lstStyle/>
          <a:p>
            <a:pPr indent="10515" lvl="0" marL="0" marR="140792" rtl="0" algn="l">
              <a:lnSpc>
                <a:spcPct val="114537"/>
              </a:lnSpc>
              <a:spcBef>
                <a:spcPts val="113"/>
              </a:spcBef>
              <a:spcAft>
                <a:spcPts val="0"/>
              </a:spcAft>
              <a:buNone/>
            </a:pPr>
            <a:r>
              <a:rPr lang="en" sz="1700">
                <a:latin typeface="Nunito ExtraBold"/>
                <a:ea typeface="Nunito ExtraBold"/>
                <a:cs typeface="Nunito ExtraBold"/>
                <a:sym typeface="Nunito ExtraBold"/>
              </a:rPr>
              <a:t>Western experience might not prove  useful because of our socio-economic and demographic factors. We have tried  to study this innovative method of anaesthesia which is cost effective and does  not need very expensive infrastructure, in order to provide evidence that this  method can offer solutions for safe and cost effective anaesthesia for children  undergoing eye surgeries.</a:t>
            </a:r>
            <a:endParaRPr sz="1700">
              <a:latin typeface="Nunito ExtraBold"/>
              <a:ea typeface="Nunito ExtraBold"/>
              <a:cs typeface="Nunito ExtraBold"/>
              <a:sym typeface="Nunito ExtraBold"/>
            </a:endParaRPr>
          </a:p>
          <a:p>
            <a:pPr indent="0" lvl="0" marL="0" rtl="0" algn="l">
              <a:spcBef>
                <a:spcPts val="0"/>
              </a:spcBef>
              <a:spcAft>
                <a:spcPts val="1600"/>
              </a:spcAft>
              <a:buNone/>
            </a:pPr>
            <a:r>
              <a:t/>
            </a:r>
            <a:endParaRPr/>
          </a:p>
        </p:txBody>
      </p:sp>
      <p:sp>
        <p:nvSpPr>
          <p:cNvPr id="99" name="Google Shape;99;p18"/>
          <p:cNvSpPr txBox="1"/>
          <p:nvPr>
            <p:ph type="title"/>
          </p:nvPr>
        </p:nvSpPr>
        <p:spPr>
          <a:xfrm>
            <a:off x="265500" y="0"/>
            <a:ext cx="4045200" cy="4959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00" name="Google Shape;100;p18"/>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01" name="Google Shape;101;p18"/>
          <p:cNvPicPr preferRelativeResize="0"/>
          <p:nvPr/>
        </p:nvPicPr>
        <p:blipFill>
          <a:blip r:embed="rId3">
            <a:alphaModFix/>
          </a:blip>
          <a:stretch>
            <a:fillRect/>
          </a:stretch>
        </p:blipFill>
        <p:spPr>
          <a:xfrm>
            <a:off x="0" y="0"/>
            <a:ext cx="54016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0" y="0"/>
            <a:ext cx="8520600" cy="733500"/>
          </a:xfrm>
          <a:prstGeom prst="rect">
            <a:avLst/>
          </a:prstGeom>
          <a:solidFill>
            <a:srgbClr val="FFFF00"/>
          </a:solid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b="1" i="1" lang="en">
                <a:solidFill>
                  <a:schemeClr val="dk1"/>
                </a:solidFill>
                <a:latin typeface="Amatic SC"/>
                <a:ea typeface="Amatic SC"/>
                <a:cs typeface="Amatic SC"/>
                <a:sym typeface="Amatic SC"/>
              </a:rPr>
              <a:t>METHODS AND MATERIAL:</a:t>
            </a:r>
            <a:endParaRPr b="1" i="1">
              <a:solidFill>
                <a:schemeClr val="dk1"/>
              </a:solidFill>
              <a:latin typeface="Amatic SC"/>
              <a:ea typeface="Amatic SC"/>
              <a:cs typeface="Amatic SC"/>
              <a:sym typeface="Amatic SC"/>
            </a:endParaRPr>
          </a:p>
        </p:txBody>
      </p:sp>
      <p:sp>
        <p:nvSpPr>
          <p:cNvPr id="107" name="Google Shape;107;p19"/>
          <p:cNvSpPr txBox="1"/>
          <p:nvPr>
            <p:ph idx="1" type="body"/>
          </p:nvPr>
        </p:nvSpPr>
        <p:spPr>
          <a:xfrm>
            <a:off x="0" y="733500"/>
            <a:ext cx="39999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Nunito ExtraBold"/>
                <a:ea typeface="Nunito ExtraBold"/>
                <a:cs typeface="Nunito ExtraBold"/>
                <a:sym typeface="Nunito ExtraBold"/>
              </a:rPr>
              <a:t>Approval obtained from Hospital ethical committee for this study. In this retrospective study we enrolled children 0-18 years our Electronic Medical Records who had undergone any type of eye surgery during January 2004 to December 2013. </a:t>
            </a:r>
            <a:endParaRPr sz="1500">
              <a:latin typeface="Nunito ExtraBold"/>
              <a:ea typeface="Nunito ExtraBold"/>
              <a:cs typeface="Nunito ExtraBold"/>
              <a:sym typeface="Nunito ExtraBold"/>
            </a:endParaRPr>
          </a:p>
          <a:p>
            <a:pPr indent="10515" lvl="0" marL="0" marR="140792" rtl="0" algn="l">
              <a:lnSpc>
                <a:spcPct val="114537"/>
              </a:lnSpc>
              <a:spcBef>
                <a:spcPts val="1600"/>
              </a:spcBef>
              <a:spcAft>
                <a:spcPts val="0"/>
              </a:spcAft>
              <a:buNone/>
            </a:pPr>
            <a:r>
              <a:rPr lang="en" sz="1500">
                <a:latin typeface="Nunito ExtraBold"/>
                <a:ea typeface="Nunito ExtraBold"/>
                <a:cs typeface="Nunito ExtraBold"/>
                <a:sym typeface="Nunito ExtraBold"/>
              </a:rPr>
              <a:t>We have also documented methods of single or combination anaesthesia  methods. They included general anaesthesia using anaesthetic agents, general  with regional anaesthesia in the form of topical anaesthesia (Lignocaine 4%) or  peri bulbar block using (Lignocaine 2% and Sensorcaine 0.5%).</a:t>
            </a:r>
            <a:endParaRPr sz="1500">
              <a:latin typeface="Nunito ExtraBold"/>
              <a:ea typeface="Nunito ExtraBold"/>
              <a:cs typeface="Nunito ExtraBold"/>
              <a:sym typeface="Nunito ExtraBold"/>
            </a:endParaRPr>
          </a:p>
        </p:txBody>
      </p:sp>
      <p:sp>
        <p:nvSpPr>
          <p:cNvPr id="108" name="Google Shape;108;p19"/>
          <p:cNvSpPr txBox="1"/>
          <p:nvPr>
            <p:ph idx="2" type="body"/>
          </p:nvPr>
        </p:nvSpPr>
        <p:spPr>
          <a:xfrm>
            <a:off x="4143525" y="580425"/>
            <a:ext cx="3999900" cy="3099900"/>
          </a:xfrm>
          <a:prstGeom prst="rect">
            <a:avLst/>
          </a:prstGeom>
        </p:spPr>
        <p:txBody>
          <a:bodyPr anchorCtr="0" anchor="t" bIns="91425" lIns="91425" spcFirstLastPara="1" rIns="91425" wrap="square" tIns="91425">
            <a:noAutofit/>
          </a:bodyPr>
          <a:lstStyle/>
          <a:p>
            <a:pPr indent="10515" lvl="0" marL="0" marR="140792" rtl="0" algn="l">
              <a:lnSpc>
                <a:spcPct val="114537"/>
              </a:lnSpc>
              <a:spcBef>
                <a:spcPts val="113"/>
              </a:spcBef>
              <a:spcAft>
                <a:spcPts val="0"/>
              </a:spcAft>
              <a:buNone/>
            </a:pPr>
            <a:r>
              <a:rPr lang="en" sz="1500">
                <a:latin typeface="Nunito ExtraBold"/>
                <a:ea typeface="Nunito ExtraBold"/>
                <a:cs typeface="Nunito ExtraBold"/>
                <a:sym typeface="Nunito ExtraBold"/>
              </a:rPr>
              <a:t>Endo tracheal  intubation, Laryngeal mask or I gel were used to maintain air way. In All these  cases Intravenous Anaesthesia was administered. The manner of anaesthesia  was decided on the basis of Innovative Methods of Anaesthesia for Eye Surgery </a:t>
            </a:r>
            <a:endParaRPr sz="1500">
              <a:latin typeface="Nunito ExtraBold"/>
              <a:ea typeface="Nunito ExtraBold"/>
              <a:cs typeface="Nunito ExtraBold"/>
              <a:sym typeface="Nunito ExtraBold"/>
            </a:endParaRPr>
          </a:p>
          <a:p>
            <a:pPr indent="10058" lvl="0" marL="1600" marR="30148" rtl="0" algn="l">
              <a:lnSpc>
                <a:spcPct val="114537"/>
              </a:lnSpc>
              <a:spcBef>
                <a:spcPts val="0"/>
              </a:spcBef>
              <a:spcAft>
                <a:spcPts val="0"/>
              </a:spcAft>
              <a:buNone/>
            </a:pPr>
            <a:r>
              <a:rPr lang="en" sz="1500">
                <a:latin typeface="Nunito ExtraBold"/>
                <a:ea typeface="Nunito ExtraBold"/>
                <a:cs typeface="Nunito ExtraBold"/>
                <a:sym typeface="Nunito ExtraBold"/>
              </a:rPr>
              <a:t>Significant deciding factors were Intra ocular pressure, oculo cardiac reflex and  integrity of ocular walls.</a:t>
            </a:r>
            <a:endParaRPr sz="1500">
              <a:latin typeface="Nunito ExtraBold"/>
              <a:ea typeface="Nunito ExtraBold"/>
              <a:cs typeface="Nunito ExtraBold"/>
              <a:sym typeface="Nunito Extra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0" y="0"/>
            <a:ext cx="8520600" cy="733500"/>
          </a:xfrm>
          <a:prstGeom prst="rect">
            <a:avLst/>
          </a:prstGeom>
          <a:solidFill>
            <a:srgbClr val="FFFF00"/>
          </a:solidFill>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txBox="1"/>
          <p:nvPr>
            <p:ph idx="1" type="body"/>
          </p:nvPr>
        </p:nvSpPr>
        <p:spPr>
          <a:xfrm>
            <a:off x="-86300" y="733500"/>
            <a:ext cx="3999900" cy="4410000"/>
          </a:xfrm>
          <a:prstGeom prst="rect">
            <a:avLst/>
          </a:prstGeom>
        </p:spPr>
        <p:txBody>
          <a:bodyPr anchorCtr="0" anchor="t" bIns="91425" lIns="91425" spcFirstLastPara="1" rIns="91425" wrap="square" tIns="91425">
            <a:noAutofit/>
          </a:bodyPr>
          <a:lstStyle/>
          <a:p>
            <a:pPr indent="-6629" lvl="0" marL="7543" marR="84782" rtl="0" algn="l">
              <a:lnSpc>
                <a:spcPct val="114537"/>
              </a:lnSpc>
              <a:spcBef>
                <a:spcPts val="4354"/>
              </a:spcBef>
              <a:spcAft>
                <a:spcPts val="0"/>
              </a:spcAft>
              <a:buNone/>
            </a:pPr>
            <a:r>
              <a:rPr lang="en" sz="1500">
                <a:latin typeface="Nunito ExtraBold"/>
                <a:ea typeface="Nunito ExtraBold"/>
                <a:cs typeface="Nunito ExtraBold"/>
                <a:sym typeface="Nunito ExtraBold"/>
              </a:rPr>
              <a:t>In All these  cases Intravenous Anaesthesia was administered. The manner of anaesthesia  was decided on the basis of Innovative Methods of Anaesthesia for Eye Surgery </a:t>
            </a:r>
            <a:endParaRPr sz="1500">
              <a:latin typeface="Nunito ExtraBold"/>
              <a:ea typeface="Nunito ExtraBold"/>
              <a:cs typeface="Nunito ExtraBold"/>
              <a:sym typeface="Nunito ExtraBold"/>
            </a:endParaRPr>
          </a:p>
          <a:p>
            <a:pPr indent="10058" lvl="0" marL="1600" marR="30148" rtl="0" algn="l">
              <a:lnSpc>
                <a:spcPct val="114537"/>
              </a:lnSpc>
              <a:spcBef>
                <a:spcPts val="0"/>
              </a:spcBef>
              <a:spcAft>
                <a:spcPts val="0"/>
              </a:spcAft>
              <a:buNone/>
            </a:pPr>
            <a:r>
              <a:rPr lang="en" sz="1500">
                <a:latin typeface="Nunito ExtraBold"/>
                <a:ea typeface="Nunito ExtraBold"/>
                <a:cs typeface="Nunito ExtraBold"/>
                <a:sym typeface="Nunito ExtraBold"/>
              </a:rPr>
              <a:t>Significant deciding factors were Intra ocular pressure, oculo cardiac reflex and  integrity of ocular walls. All these procedures were done at National  Accreditation Board of Hospitals accredited eye hospital having tertiary care  facilities. </a:t>
            </a:r>
            <a:endParaRPr sz="1500">
              <a:latin typeface="Nunito ExtraBold"/>
              <a:ea typeface="Nunito ExtraBold"/>
              <a:cs typeface="Nunito ExtraBold"/>
              <a:sym typeface="Nunito ExtraBold"/>
            </a:endParaRPr>
          </a:p>
          <a:p>
            <a:pPr indent="0" lvl="0" marL="0" rtl="0" algn="l">
              <a:spcBef>
                <a:spcPts val="0"/>
              </a:spcBef>
              <a:spcAft>
                <a:spcPts val="1600"/>
              </a:spcAft>
              <a:buNone/>
            </a:pPr>
            <a:r>
              <a:t/>
            </a:r>
            <a:endParaRPr/>
          </a:p>
        </p:txBody>
      </p:sp>
      <p:sp>
        <p:nvSpPr>
          <p:cNvPr id="115" name="Google Shape;115;p20"/>
          <p:cNvSpPr txBox="1"/>
          <p:nvPr>
            <p:ph idx="2" type="body"/>
          </p:nvPr>
        </p:nvSpPr>
        <p:spPr>
          <a:xfrm>
            <a:off x="3980100" y="733500"/>
            <a:ext cx="4423500" cy="4531800"/>
          </a:xfrm>
          <a:prstGeom prst="rect">
            <a:avLst/>
          </a:prstGeom>
        </p:spPr>
        <p:txBody>
          <a:bodyPr anchorCtr="0" anchor="t" bIns="91425" lIns="91425" spcFirstLastPara="1" rIns="91425" wrap="square" tIns="91425">
            <a:noAutofit/>
          </a:bodyPr>
          <a:lstStyle/>
          <a:p>
            <a:pPr indent="10058" lvl="0" marL="1600" marR="30148" rtl="0" algn="l">
              <a:lnSpc>
                <a:spcPct val="114537"/>
              </a:lnSpc>
              <a:spcBef>
                <a:spcPts val="0"/>
              </a:spcBef>
              <a:spcAft>
                <a:spcPts val="0"/>
              </a:spcAft>
              <a:buNone/>
            </a:pPr>
            <a:r>
              <a:rPr lang="en" sz="1500">
                <a:latin typeface="Nunito ExtraBold"/>
                <a:ea typeface="Nunito ExtraBold"/>
                <a:cs typeface="Nunito ExtraBold"/>
                <a:sym typeface="Nunito ExtraBold"/>
              </a:rPr>
              <a:t>All patients were given Premedication in form Glycopyrolate and  Ondansetron. For all wound repair topical with total Intravenous Anaesthesia  along with Laryngeal Mask Airway/IGEL was used. This method was selected in  order to facilitate the control of IOP. For all lacrimal surgery endotracheal  intubation with intra venous anaesthesia was employed. Endo tracheal  intubation prevented the chance aspiration due to irrigation done during  lacrimal surgeries. For all cataracts including traumatic cataracts total  intravenous anaesthesia along with peribulbar was preferred; as peribulbar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1"/>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22" name="Google Shape;122;p21"/>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3" name="Google Shape;123;p21"/>
          <p:cNvPicPr preferRelativeResize="0"/>
          <p:nvPr/>
        </p:nvPicPr>
        <p:blipFill>
          <a:blip r:embed="rId3">
            <a:alphaModFix/>
          </a:blip>
          <a:stretch>
            <a:fillRect/>
          </a:stretch>
        </p:blipFill>
        <p:spPr>
          <a:xfrm>
            <a:off x="73753" y="-92175"/>
            <a:ext cx="4758650" cy="5143501"/>
          </a:xfrm>
          <a:prstGeom prst="rect">
            <a:avLst/>
          </a:prstGeom>
          <a:noFill/>
          <a:ln>
            <a:noFill/>
          </a:ln>
        </p:spPr>
      </p:pic>
      <p:pic>
        <p:nvPicPr>
          <p:cNvPr id="124" name="Google Shape;124;p21"/>
          <p:cNvPicPr preferRelativeResize="0"/>
          <p:nvPr/>
        </p:nvPicPr>
        <p:blipFill>
          <a:blip r:embed="rId4">
            <a:alphaModFix/>
          </a:blip>
          <a:stretch>
            <a:fillRect/>
          </a:stretch>
        </p:blipFill>
        <p:spPr>
          <a:xfrm>
            <a:off x="4832400" y="92175"/>
            <a:ext cx="3832275" cy="3705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