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9260800" cy="16459200"/>
  <p:notesSz cx="6858000" cy="9144000"/>
  <p:defaultTextStyle>
    <a:defPPr>
      <a:defRPr lang="en-US"/>
    </a:defPPr>
    <a:lvl1pPr algn="l" defTabSz="2506663" rtl="0" fontAlgn="base">
      <a:spcBef>
        <a:spcPct val="0"/>
      </a:spcBef>
      <a:spcAft>
        <a:spcPct val="0"/>
      </a:spcAft>
      <a:defRPr sz="4900" kern="1200">
        <a:solidFill>
          <a:schemeClr val="tx1"/>
        </a:solidFill>
        <a:latin typeface="Arial" charset="0"/>
        <a:ea typeface="+mn-ea"/>
        <a:cs typeface="Arial" charset="0"/>
      </a:defRPr>
    </a:lvl1pPr>
    <a:lvl2pPr marL="1252538" indent="-795338" algn="l" defTabSz="2506663" rtl="0" fontAlgn="base">
      <a:spcBef>
        <a:spcPct val="0"/>
      </a:spcBef>
      <a:spcAft>
        <a:spcPct val="0"/>
      </a:spcAft>
      <a:defRPr sz="4900" kern="1200">
        <a:solidFill>
          <a:schemeClr val="tx1"/>
        </a:solidFill>
        <a:latin typeface="Arial" charset="0"/>
        <a:ea typeface="+mn-ea"/>
        <a:cs typeface="Arial" charset="0"/>
      </a:defRPr>
    </a:lvl2pPr>
    <a:lvl3pPr marL="2506663" indent="-1592263" algn="l" defTabSz="2506663" rtl="0" fontAlgn="base">
      <a:spcBef>
        <a:spcPct val="0"/>
      </a:spcBef>
      <a:spcAft>
        <a:spcPct val="0"/>
      </a:spcAft>
      <a:defRPr sz="4900" kern="1200">
        <a:solidFill>
          <a:schemeClr val="tx1"/>
        </a:solidFill>
        <a:latin typeface="Arial" charset="0"/>
        <a:ea typeface="+mn-ea"/>
        <a:cs typeface="Arial" charset="0"/>
      </a:defRPr>
    </a:lvl3pPr>
    <a:lvl4pPr marL="3760788" indent="-2389188" algn="l" defTabSz="2506663" rtl="0" fontAlgn="base">
      <a:spcBef>
        <a:spcPct val="0"/>
      </a:spcBef>
      <a:spcAft>
        <a:spcPct val="0"/>
      </a:spcAft>
      <a:defRPr sz="4900" kern="1200">
        <a:solidFill>
          <a:schemeClr val="tx1"/>
        </a:solidFill>
        <a:latin typeface="Arial" charset="0"/>
        <a:ea typeface="+mn-ea"/>
        <a:cs typeface="Arial" charset="0"/>
      </a:defRPr>
    </a:lvl4pPr>
    <a:lvl5pPr marL="5014913" indent="-3186113" algn="l" defTabSz="2506663" rtl="0" fontAlgn="base">
      <a:spcBef>
        <a:spcPct val="0"/>
      </a:spcBef>
      <a:spcAft>
        <a:spcPct val="0"/>
      </a:spcAft>
      <a:defRPr sz="4900" kern="1200">
        <a:solidFill>
          <a:schemeClr val="tx1"/>
        </a:solidFill>
        <a:latin typeface="Arial" charset="0"/>
        <a:ea typeface="+mn-ea"/>
        <a:cs typeface="Arial" charset="0"/>
      </a:defRPr>
    </a:lvl5pPr>
    <a:lvl6pPr marL="2286000" algn="l" defTabSz="914400" rtl="0" eaLnBrk="1" latinLnBrk="0" hangingPunct="1">
      <a:defRPr sz="4900" kern="1200">
        <a:solidFill>
          <a:schemeClr val="tx1"/>
        </a:solidFill>
        <a:latin typeface="Arial" charset="0"/>
        <a:ea typeface="+mn-ea"/>
        <a:cs typeface="Arial" charset="0"/>
      </a:defRPr>
    </a:lvl6pPr>
    <a:lvl7pPr marL="2743200" algn="l" defTabSz="914400" rtl="0" eaLnBrk="1" latinLnBrk="0" hangingPunct="1">
      <a:defRPr sz="4900" kern="1200">
        <a:solidFill>
          <a:schemeClr val="tx1"/>
        </a:solidFill>
        <a:latin typeface="Arial" charset="0"/>
        <a:ea typeface="+mn-ea"/>
        <a:cs typeface="Arial" charset="0"/>
      </a:defRPr>
    </a:lvl7pPr>
    <a:lvl8pPr marL="3200400" algn="l" defTabSz="914400" rtl="0" eaLnBrk="1" latinLnBrk="0" hangingPunct="1">
      <a:defRPr sz="4900" kern="1200">
        <a:solidFill>
          <a:schemeClr val="tx1"/>
        </a:solidFill>
        <a:latin typeface="Arial" charset="0"/>
        <a:ea typeface="+mn-ea"/>
        <a:cs typeface="Arial" charset="0"/>
      </a:defRPr>
    </a:lvl8pPr>
    <a:lvl9pPr marL="3657600" algn="l" defTabSz="914400" rtl="0" eaLnBrk="1" latinLnBrk="0" hangingPunct="1">
      <a:defRPr sz="4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07">
          <p15:clr>
            <a:srgbClr val="A4A3A4"/>
          </p15:clr>
        </p15:guide>
        <p15:guide id="6" pos="1812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 lastIdx="2" clrIdx="0"/>
  <p:cmAuthor id="1" name="PosterPresentations.com - 510.649.3001"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2" autoAdjust="0"/>
    <p:restoredTop sz="94706" autoAdjust="0"/>
  </p:normalViewPr>
  <p:slideViewPr>
    <p:cSldViewPr snapToGrid="0" snapToObjects="1">
      <p:cViewPr varScale="1">
        <p:scale>
          <a:sx n="24" d="100"/>
          <a:sy n="24" d="100"/>
        </p:scale>
        <p:origin x="48" y="82"/>
      </p:cViewPr>
      <p:guideLst>
        <p:guide orient="horz" pos="1659"/>
        <p:guide orient="horz" pos="144"/>
        <p:guide orient="horz" pos="10080"/>
        <p:guide orient="horz"/>
        <p:guide pos="307"/>
        <p:guide pos="18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inee\Downloads\nidhi%20hrt%20pp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Cup</a:t>
            </a:r>
            <a:r>
              <a:rPr lang="en-US" baseline="0"/>
              <a:t> size with respect to age</a:t>
            </a:r>
            <a:endParaRPr lang="en-US"/>
          </a:p>
        </c:rich>
      </c:tx>
      <c:layout>
        <c:manualLayout>
          <c:xMode val="edge"/>
          <c:yMode val="edge"/>
          <c:x val="0.30871974948566899"/>
          <c:y val="0.124397602162755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cup size right eye</c:v>
                </c:pt>
              </c:strCache>
            </c:strRef>
          </c:tx>
          <c:spPr>
            <a:solidFill>
              <a:schemeClr val="accent1"/>
            </a:solidFill>
            <a:ln>
              <a:noFill/>
            </a:ln>
            <a:effectLst/>
          </c:spPr>
          <c:invertIfNegative val="0"/>
          <c:cat>
            <c:strRef>
              <c:f>Sheet1!$A$3:$A$31</c:f>
              <c:strCache>
                <c:ptCount val="29"/>
                <c:pt idx="0">
                  <c:v>16 years</c:v>
                </c:pt>
                <c:pt idx="1">
                  <c:v>17 years</c:v>
                </c:pt>
                <c:pt idx="2">
                  <c:v>11 years</c:v>
                </c:pt>
                <c:pt idx="3">
                  <c:v>12 years</c:v>
                </c:pt>
                <c:pt idx="4">
                  <c:v>12 years</c:v>
                </c:pt>
                <c:pt idx="5">
                  <c:v>16 years</c:v>
                </c:pt>
                <c:pt idx="6">
                  <c:v>16 years</c:v>
                </c:pt>
                <c:pt idx="7">
                  <c:v>16 years</c:v>
                </c:pt>
                <c:pt idx="8">
                  <c:v>15 years</c:v>
                </c:pt>
                <c:pt idx="9">
                  <c:v>14 years</c:v>
                </c:pt>
                <c:pt idx="10">
                  <c:v>17 years</c:v>
                </c:pt>
                <c:pt idx="11">
                  <c:v>16 years</c:v>
                </c:pt>
                <c:pt idx="12">
                  <c:v>14 years</c:v>
                </c:pt>
                <c:pt idx="13">
                  <c:v>17 years</c:v>
                </c:pt>
                <c:pt idx="14">
                  <c:v>18 years</c:v>
                </c:pt>
                <c:pt idx="15">
                  <c:v>17 years</c:v>
                </c:pt>
                <c:pt idx="16">
                  <c:v>17 years</c:v>
                </c:pt>
                <c:pt idx="17">
                  <c:v>17 years</c:v>
                </c:pt>
                <c:pt idx="18">
                  <c:v>14 years</c:v>
                </c:pt>
                <c:pt idx="19">
                  <c:v>18 years</c:v>
                </c:pt>
                <c:pt idx="20">
                  <c:v>15 years</c:v>
                </c:pt>
                <c:pt idx="21">
                  <c:v>16 years</c:v>
                </c:pt>
                <c:pt idx="22">
                  <c:v>13  years</c:v>
                </c:pt>
                <c:pt idx="23">
                  <c:v>12 years</c:v>
                </c:pt>
                <c:pt idx="24">
                  <c:v>10 years</c:v>
                </c:pt>
                <c:pt idx="25">
                  <c:v>16 years</c:v>
                </c:pt>
                <c:pt idx="26">
                  <c:v>12 years</c:v>
                </c:pt>
                <c:pt idx="27">
                  <c:v>17 years</c:v>
                </c:pt>
                <c:pt idx="28">
                  <c:v>13 years</c:v>
                </c:pt>
              </c:strCache>
            </c:strRef>
          </c:cat>
          <c:val>
            <c:numRef>
              <c:f>Sheet1!$B$3:$B$31</c:f>
              <c:numCache>
                <c:formatCode>General</c:formatCode>
                <c:ptCount val="29"/>
                <c:pt idx="0">
                  <c:v>0.77</c:v>
                </c:pt>
                <c:pt idx="1">
                  <c:v>0.56999999999999995</c:v>
                </c:pt>
                <c:pt idx="2">
                  <c:v>1.1299999999999999</c:v>
                </c:pt>
                <c:pt idx="3">
                  <c:v>0.74</c:v>
                </c:pt>
                <c:pt idx="4">
                  <c:v>1.43</c:v>
                </c:pt>
                <c:pt idx="5">
                  <c:v>0.86</c:v>
                </c:pt>
                <c:pt idx="6">
                  <c:v>0.98</c:v>
                </c:pt>
                <c:pt idx="7">
                  <c:v>0.77</c:v>
                </c:pt>
                <c:pt idx="8">
                  <c:v>0.91</c:v>
                </c:pt>
                <c:pt idx="9">
                  <c:v>0.52</c:v>
                </c:pt>
                <c:pt idx="10">
                  <c:v>0.47</c:v>
                </c:pt>
                <c:pt idx="11">
                  <c:v>0.93</c:v>
                </c:pt>
                <c:pt idx="12">
                  <c:v>0.94</c:v>
                </c:pt>
                <c:pt idx="13">
                  <c:v>1.19</c:v>
                </c:pt>
                <c:pt idx="14">
                  <c:v>1.88</c:v>
                </c:pt>
                <c:pt idx="15">
                  <c:v>0.63</c:v>
                </c:pt>
                <c:pt idx="16">
                  <c:v>1.21</c:v>
                </c:pt>
                <c:pt idx="17">
                  <c:v>0.11</c:v>
                </c:pt>
                <c:pt idx="18">
                  <c:v>0.95</c:v>
                </c:pt>
                <c:pt idx="19">
                  <c:v>0.69</c:v>
                </c:pt>
                <c:pt idx="20">
                  <c:v>0.84</c:v>
                </c:pt>
                <c:pt idx="21">
                  <c:v>0.84</c:v>
                </c:pt>
                <c:pt idx="22">
                  <c:v>0.52</c:v>
                </c:pt>
                <c:pt idx="23">
                  <c:v>0.9</c:v>
                </c:pt>
                <c:pt idx="24">
                  <c:v>0.76</c:v>
                </c:pt>
                <c:pt idx="25">
                  <c:v>0.76</c:v>
                </c:pt>
                <c:pt idx="26">
                  <c:v>0.83</c:v>
                </c:pt>
                <c:pt idx="27">
                  <c:v>0.89</c:v>
                </c:pt>
                <c:pt idx="28">
                  <c:v>0.72</c:v>
                </c:pt>
              </c:numCache>
            </c:numRef>
          </c:val>
          <c:extLst xmlns:c16r2="http://schemas.microsoft.com/office/drawing/2015/06/chart">
            <c:ext xmlns:c16="http://schemas.microsoft.com/office/drawing/2014/chart" uri="{C3380CC4-5D6E-409C-BE32-E72D297353CC}">
              <c16:uniqueId val="{00000000-71C0-4B61-BB4B-F4E03E4D2202}"/>
            </c:ext>
          </c:extLst>
        </c:ser>
        <c:ser>
          <c:idx val="1"/>
          <c:order val="1"/>
          <c:tx>
            <c:strRef>
              <c:f>Sheet1!$I$2</c:f>
              <c:strCache>
                <c:ptCount val="1"/>
                <c:pt idx="0">
                  <c:v>cup size left eye</c:v>
                </c:pt>
              </c:strCache>
            </c:strRef>
          </c:tx>
          <c:spPr>
            <a:solidFill>
              <a:schemeClr val="accent2"/>
            </a:solidFill>
            <a:ln>
              <a:noFill/>
            </a:ln>
            <a:effectLst/>
          </c:spPr>
          <c:invertIfNegative val="0"/>
          <c:cat>
            <c:strRef>
              <c:f>Sheet1!$A$3:$A$31</c:f>
              <c:strCache>
                <c:ptCount val="29"/>
                <c:pt idx="0">
                  <c:v>16 years</c:v>
                </c:pt>
                <c:pt idx="1">
                  <c:v>17 years</c:v>
                </c:pt>
                <c:pt idx="2">
                  <c:v>11 years</c:v>
                </c:pt>
                <c:pt idx="3">
                  <c:v>12 years</c:v>
                </c:pt>
                <c:pt idx="4">
                  <c:v>12 years</c:v>
                </c:pt>
                <c:pt idx="5">
                  <c:v>16 years</c:v>
                </c:pt>
                <c:pt idx="6">
                  <c:v>16 years</c:v>
                </c:pt>
                <c:pt idx="7">
                  <c:v>16 years</c:v>
                </c:pt>
                <c:pt idx="8">
                  <c:v>15 years</c:v>
                </c:pt>
                <c:pt idx="9">
                  <c:v>14 years</c:v>
                </c:pt>
                <c:pt idx="10">
                  <c:v>17 years</c:v>
                </c:pt>
                <c:pt idx="11">
                  <c:v>16 years</c:v>
                </c:pt>
                <c:pt idx="12">
                  <c:v>14 years</c:v>
                </c:pt>
                <c:pt idx="13">
                  <c:v>17 years</c:v>
                </c:pt>
                <c:pt idx="14">
                  <c:v>18 years</c:v>
                </c:pt>
                <c:pt idx="15">
                  <c:v>17 years</c:v>
                </c:pt>
                <c:pt idx="16">
                  <c:v>17 years</c:v>
                </c:pt>
                <c:pt idx="17">
                  <c:v>17 years</c:v>
                </c:pt>
                <c:pt idx="18">
                  <c:v>14 years</c:v>
                </c:pt>
                <c:pt idx="19">
                  <c:v>18 years</c:v>
                </c:pt>
                <c:pt idx="20">
                  <c:v>15 years</c:v>
                </c:pt>
                <c:pt idx="21">
                  <c:v>16 years</c:v>
                </c:pt>
                <c:pt idx="22">
                  <c:v>13  years</c:v>
                </c:pt>
                <c:pt idx="23">
                  <c:v>12 years</c:v>
                </c:pt>
                <c:pt idx="24">
                  <c:v>10 years</c:v>
                </c:pt>
                <c:pt idx="25">
                  <c:v>16 years</c:v>
                </c:pt>
                <c:pt idx="26">
                  <c:v>12 years</c:v>
                </c:pt>
                <c:pt idx="27">
                  <c:v>17 years</c:v>
                </c:pt>
                <c:pt idx="28">
                  <c:v>13 years</c:v>
                </c:pt>
              </c:strCache>
            </c:strRef>
          </c:cat>
          <c:val>
            <c:numRef>
              <c:f>Sheet1!$I$3:$I$31</c:f>
              <c:numCache>
                <c:formatCode>General</c:formatCode>
                <c:ptCount val="29"/>
                <c:pt idx="0">
                  <c:v>0.56999999999999995</c:v>
                </c:pt>
                <c:pt idx="1">
                  <c:v>0.56000000000000005</c:v>
                </c:pt>
                <c:pt idx="2">
                  <c:v>0.89</c:v>
                </c:pt>
                <c:pt idx="3">
                  <c:v>0.54</c:v>
                </c:pt>
                <c:pt idx="4">
                  <c:v>1.02</c:v>
                </c:pt>
                <c:pt idx="5">
                  <c:v>0.67</c:v>
                </c:pt>
                <c:pt idx="6">
                  <c:v>0.91</c:v>
                </c:pt>
                <c:pt idx="7">
                  <c:v>0.91</c:v>
                </c:pt>
                <c:pt idx="8">
                  <c:v>0.93</c:v>
                </c:pt>
                <c:pt idx="9">
                  <c:v>0.24</c:v>
                </c:pt>
                <c:pt idx="10">
                  <c:v>0.36</c:v>
                </c:pt>
                <c:pt idx="11">
                  <c:v>0.73</c:v>
                </c:pt>
                <c:pt idx="12">
                  <c:v>0.9</c:v>
                </c:pt>
                <c:pt idx="13">
                  <c:v>0.87</c:v>
                </c:pt>
                <c:pt idx="14">
                  <c:v>0.87</c:v>
                </c:pt>
                <c:pt idx="15">
                  <c:v>0.3</c:v>
                </c:pt>
                <c:pt idx="16">
                  <c:v>0.96</c:v>
                </c:pt>
                <c:pt idx="17">
                  <c:v>0.67</c:v>
                </c:pt>
                <c:pt idx="18">
                  <c:v>0.86</c:v>
                </c:pt>
                <c:pt idx="19">
                  <c:v>0.98</c:v>
                </c:pt>
                <c:pt idx="20">
                  <c:v>0.92</c:v>
                </c:pt>
                <c:pt idx="21">
                  <c:v>0.99</c:v>
                </c:pt>
                <c:pt idx="22">
                  <c:v>0.8</c:v>
                </c:pt>
                <c:pt idx="23">
                  <c:v>1.21</c:v>
                </c:pt>
                <c:pt idx="24">
                  <c:v>0.69</c:v>
                </c:pt>
                <c:pt idx="25">
                  <c:v>0.69</c:v>
                </c:pt>
                <c:pt idx="26">
                  <c:v>0.66</c:v>
                </c:pt>
                <c:pt idx="27">
                  <c:v>0.98</c:v>
                </c:pt>
                <c:pt idx="28">
                  <c:v>0.75</c:v>
                </c:pt>
              </c:numCache>
            </c:numRef>
          </c:val>
          <c:extLst xmlns:c16r2="http://schemas.microsoft.com/office/drawing/2015/06/chart">
            <c:ext xmlns:c16="http://schemas.microsoft.com/office/drawing/2014/chart" uri="{C3380CC4-5D6E-409C-BE32-E72D297353CC}">
              <c16:uniqueId val="{00000001-71C0-4B61-BB4B-F4E03E4D2202}"/>
            </c:ext>
          </c:extLst>
        </c:ser>
        <c:dLbls>
          <c:showLegendKey val="0"/>
          <c:showVal val="0"/>
          <c:showCatName val="0"/>
          <c:showSerName val="0"/>
          <c:showPercent val="0"/>
          <c:showBubbleSize val="0"/>
        </c:dLbls>
        <c:gapWidth val="219"/>
        <c:overlap val="-27"/>
        <c:axId val="-1296029520"/>
        <c:axId val="-996892992"/>
      </c:barChart>
      <c:catAx>
        <c:axId val="-129602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92992"/>
        <c:crosses val="autoZero"/>
        <c:auto val="1"/>
        <c:lblAlgn val="ctr"/>
        <c:lblOffset val="100"/>
        <c:noMultiLvlLbl val="0"/>
      </c:catAx>
      <c:valAx>
        <c:axId val="-99689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029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cup</a:t>
            </a:r>
            <a:r>
              <a:rPr lang="en-US" baseline="0"/>
              <a:t> depth with respect of age </a:t>
            </a:r>
            <a:endParaRPr lang="en-US"/>
          </a:p>
        </c:rich>
      </c:tx>
      <c:layout>
        <c:manualLayout>
          <c:xMode val="edge"/>
          <c:yMode val="edge"/>
          <c:x val="0.33435383529888185"/>
          <c:y val="3.65934758730857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271915741066022E-2"/>
          <c:y val="2.2285426806709228E-2"/>
          <c:w val="0.9184327973499028"/>
          <c:h val="0.69567626472239097"/>
        </c:manualLayout>
      </c:layout>
      <c:barChart>
        <c:barDir val="col"/>
        <c:grouping val="clustered"/>
        <c:varyColors val="0"/>
        <c:ser>
          <c:idx val="0"/>
          <c:order val="0"/>
          <c:tx>
            <c:strRef>
              <c:f>Sheet1!$C$2</c:f>
              <c:strCache>
                <c:ptCount val="1"/>
                <c:pt idx="0">
                  <c:v>cup depth right eye</c:v>
                </c:pt>
              </c:strCache>
            </c:strRef>
          </c:tx>
          <c:spPr>
            <a:solidFill>
              <a:schemeClr val="accent1"/>
            </a:solidFill>
            <a:ln>
              <a:noFill/>
            </a:ln>
            <a:effectLst/>
          </c:spPr>
          <c:invertIfNegative val="0"/>
          <c:val>
            <c:numRef>
              <c:f>Sheet1!$C$3:$C$31</c:f>
              <c:numCache>
                <c:formatCode>General</c:formatCode>
                <c:ptCount val="29"/>
                <c:pt idx="0">
                  <c:v>0.66</c:v>
                </c:pt>
                <c:pt idx="1">
                  <c:v>0.8</c:v>
                </c:pt>
                <c:pt idx="2">
                  <c:v>0.66</c:v>
                </c:pt>
                <c:pt idx="3">
                  <c:v>0.49</c:v>
                </c:pt>
                <c:pt idx="4">
                  <c:v>0.66</c:v>
                </c:pt>
                <c:pt idx="5">
                  <c:v>1.02</c:v>
                </c:pt>
                <c:pt idx="6">
                  <c:v>0.59</c:v>
                </c:pt>
                <c:pt idx="7">
                  <c:v>0.91</c:v>
                </c:pt>
                <c:pt idx="8">
                  <c:v>0.93</c:v>
                </c:pt>
                <c:pt idx="9">
                  <c:v>0.65</c:v>
                </c:pt>
                <c:pt idx="10">
                  <c:v>0.8</c:v>
                </c:pt>
                <c:pt idx="11">
                  <c:v>0.5</c:v>
                </c:pt>
                <c:pt idx="12">
                  <c:v>0.88</c:v>
                </c:pt>
                <c:pt idx="13">
                  <c:v>0.56999999999999995</c:v>
                </c:pt>
                <c:pt idx="14">
                  <c:v>1.49</c:v>
                </c:pt>
                <c:pt idx="15">
                  <c:v>1.23</c:v>
                </c:pt>
                <c:pt idx="16">
                  <c:v>0.77</c:v>
                </c:pt>
                <c:pt idx="17">
                  <c:v>1.02</c:v>
                </c:pt>
                <c:pt idx="18">
                  <c:v>0.99</c:v>
                </c:pt>
                <c:pt idx="19">
                  <c:v>0.85</c:v>
                </c:pt>
                <c:pt idx="20">
                  <c:v>1.1200000000000001</c:v>
                </c:pt>
                <c:pt idx="21">
                  <c:v>1.01</c:v>
                </c:pt>
                <c:pt idx="22">
                  <c:v>0.66</c:v>
                </c:pt>
                <c:pt idx="23">
                  <c:v>0.57999999999999996</c:v>
                </c:pt>
                <c:pt idx="24">
                  <c:v>0.56999999999999995</c:v>
                </c:pt>
                <c:pt idx="25">
                  <c:v>0.56999999999999995</c:v>
                </c:pt>
                <c:pt idx="26">
                  <c:v>0.62</c:v>
                </c:pt>
                <c:pt idx="27">
                  <c:v>0.9</c:v>
                </c:pt>
                <c:pt idx="28">
                  <c:v>0.78</c:v>
                </c:pt>
              </c:numCache>
            </c:numRef>
          </c:val>
          <c:extLst xmlns:c16r2="http://schemas.microsoft.com/office/drawing/2015/06/chart">
            <c:ext xmlns:c16="http://schemas.microsoft.com/office/drawing/2014/chart" uri="{C3380CC4-5D6E-409C-BE32-E72D297353CC}">
              <c16:uniqueId val="{00000000-107D-4C3B-B45C-7AAD6DD408D0}"/>
            </c:ext>
          </c:extLst>
        </c:ser>
        <c:ser>
          <c:idx val="1"/>
          <c:order val="1"/>
          <c:tx>
            <c:strRef>
              <c:f>Sheet1!$J$2</c:f>
              <c:strCache>
                <c:ptCount val="1"/>
                <c:pt idx="0">
                  <c:v> cup depth left eye</c:v>
                </c:pt>
              </c:strCache>
            </c:strRef>
          </c:tx>
          <c:spPr>
            <a:solidFill>
              <a:schemeClr val="accent2"/>
            </a:solidFill>
            <a:ln>
              <a:noFill/>
            </a:ln>
            <a:effectLst/>
          </c:spPr>
          <c:invertIfNegative val="0"/>
          <c:val>
            <c:numRef>
              <c:f>Sheet1!$J$3:$J$31</c:f>
              <c:numCache>
                <c:formatCode>General</c:formatCode>
                <c:ptCount val="29"/>
                <c:pt idx="0">
                  <c:v>0.46</c:v>
                </c:pt>
                <c:pt idx="1">
                  <c:v>0.68</c:v>
                </c:pt>
                <c:pt idx="2">
                  <c:v>0.77</c:v>
                </c:pt>
                <c:pt idx="3">
                  <c:v>0.2</c:v>
                </c:pt>
                <c:pt idx="4">
                  <c:v>0.75</c:v>
                </c:pt>
                <c:pt idx="5">
                  <c:v>1.1100000000000001</c:v>
                </c:pt>
                <c:pt idx="6">
                  <c:v>0.71</c:v>
                </c:pt>
                <c:pt idx="7">
                  <c:v>0.77</c:v>
                </c:pt>
                <c:pt idx="8">
                  <c:v>0.91</c:v>
                </c:pt>
                <c:pt idx="9">
                  <c:v>0.55000000000000004</c:v>
                </c:pt>
                <c:pt idx="10">
                  <c:v>0.75</c:v>
                </c:pt>
                <c:pt idx="11">
                  <c:v>0.5</c:v>
                </c:pt>
                <c:pt idx="12">
                  <c:v>0.8</c:v>
                </c:pt>
                <c:pt idx="13">
                  <c:v>0.56999999999999995</c:v>
                </c:pt>
                <c:pt idx="14">
                  <c:v>0.81</c:v>
                </c:pt>
                <c:pt idx="15">
                  <c:v>1.1499999999999999</c:v>
                </c:pt>
                <c:pt idx="16">
                  <c:v>0.81</c:v>
                </c:pt>
                <c:pt idx="17">
                  <c:v>0.56000000000000005</c:v>
                </c:pt>
                <c:pt idx="18">
                  <c:v>0.78</c:v>
                </c:pt>
                <c:pt idx="19">
                  <c:v>0.83</c:v>
                </c:pt>
                <c:pt idx="20">
                  <c:v>1.04</c:v>
                </c:pt>
                <c:pt idx="21">
                  <c:v>0.95</c:v>
                </c:pt>
                <c:pt idx="22">
                  <c:v>0.65</c:v>
                </c:pt>
                <c:pt idx="23">
                  <c:v>0.57999999999999996</c:v>
                </c:pt>
                <c:pt idx="24">
                  <c:v>0.55000000000000004</c:v>
                </c:pt>
                <c:pt idx="25">
                  <c:v>0.56999999999999995</c:v>
                </c:pt>
                <c:pt idx="26">
                  <c:v>0.8</c:v>
                </c:pt>
                <c:pt idx="27">
                  <c:v>0.78</c:v>
                </c:pt>
                <c:pt idx="28">
                  <c:v>0.89</c:v>
                </c:pt>
              </c:numCache>
            </c:numRef>
          </c:val>
          <c:extLst xmlns:c16r2="http://schemas.microsoft.com/office/drawing/2015/06/chart">
            <c:ext xmlns:c16="http://schemas.microsoft.com/office/drawing/2014/chart" uri="{C3380CC4-5D6E-409C-BE32-E72D297353CC}">
              <c16:uniqueId val="{00000001-107D-4C3B-B45C-7AAD6DD408D0}"/>
            </c:ext>
          </c:extLst>
        </c:ser>
        <c:dLbls>
          <c:showLegendKey val="0"/>
          <c:showVal val="0"/>
          <c:showCatName val="0"/>
          <c:showSerName val="0"/>
          <c:showPercent val="0"/>
          <c:showBubbleSize val="0"/>
        </c:dLbls>
        <c:gapWidth val="219"/>
        <c:overlap val="-27"/>
        <c:axId val="-996887008"/>
        <c:axId val="-996888096"/>
      </c:barChart>
      <c:catAx>
        <c:axId val="-9968870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88096"/>
        <c:crosses val="autoZero"/>
        <c:auto val="1"/>
        <c:lblAlgn val="ctr"/>
        <c:lblOffset val="100"/>
        <c:noMultiLvlLbl val="0"/>
      </c:catAx>
      <c:valAx>
        <c:axId val="-996888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87008"/>
        <c:crosses val="autoZero"/>
        <c:crossBetween val="between"/>
      </c:valAx>
      <c:spPr>
        <a:noFill/>
        <a:ln>
          <a:noFill/>
        </a:ln>
        <a:effectLst/>
      </c:spPr>
    </c:plotArea>
    <c:legend>
      <c:legendPos val="b"/>
      <c:layout>
        <c:manualLayout>
          <c:xMode val="edge"/>
          <c:yMode val="edge"/>
          <c:x val="0.21374747396874888"/>
          <c:y val="0.89067655862274853"/>
          <c:w val="0.41917967647138465"/>
          <c:h val="6.175192274224016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cup size in</a:t>
            </a:r>
            <a:r>
              <a:rPr lang="en-US" baseline="0" dirty="0"/>
              <a:t> respect of age</a:t>
            </a:r>
            <a:r>
              <a:rPr lang="en-US" dirty="0"/>
              <a:t> </a:t>
            </a:r>
          </a:p>
        </c:rich>
      </c:tx>
      <c:layout>
        <c:manualLayout>
          <c:xMode val="edge"/>
          <c:yMode val="edge"/>
          <c:x val="0.32177957018547793"/>
          <c:y val="3.09398631401672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Cup size with respect to age groups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Sheet3!$B$1</c:f>
              <c:strCache>
                <c:ptCount val="1"/>
                <c:pt idx="0">
                  <c:v>cup size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Sheet3!$A$2:$A$5</c:f>
              <c:strCache>
                <c:ptCount val="4"/>
                <c:pt idx="0">
                  <c:v>10-12years</c:v>
                </c:pt>
                <c:pt idx="1">
                  <c:v>13-14years</c:v>
                </c:pt>
                <c:pt idx="2">
                  <c:v>15-16years</c:v>
                </c:pt>
                <c:pt idx="3">
                  <c:v>17-18years</c:v>
                </c:pt>
              </c:strCache>
            </c:strRef>
          </c:cat>
          <c:val>
            <c:numRef>
              <c:f>Sheet3!$B$2:$B$5</c:f>
              <c:numCache>
                <c:formatCode>General</c:formatCode>
                <c:ptCount val="4"/>
                <c:pt idx="0">
                  <c:v>0.86</c:v>
                </c:pt>
                <c:pt idx="1">
                  <c:v>0.73</c:v>
                </c:pt>
                <c:pt idx="2">
                  <c:v>0.93</c:v>
                </c:pt>
                <c:pt idx="3">
                  <c:v>0.86</c:v>
                </c:pt>
              </c:numCache>
            </c:numRef>
          </c:val>
          <c:extLst xmlns:c16r2="http://schemas.microsoft.com/office/drawing/2015/06/chart">
            <c:ext xmlns:c16="http://schemas.microsoft.com/office/drawing/2014/chart" uri="{C3380CC4-5D6E-409C-BE32-E72D297353CC}">
              <c16:uniqueId val="{00000000-0C70-401C-A13B-298189B0715C}"/>
            </c:ext>
          </c:extLst>
        </c:ser>
        <c:dLbls>
          <c:dLblPos val="outEnd"/>
          <c:showLegendKey val="0"/>
          <c:showVal val="1"/>
          <c:showCatName val="0"/>
          <c:showSerName val="0"/>
          <c:showPercent val="0"/>
          <c:showBubbleSize val="0"/>
        </c:dLbls>
        <c:gapWidth val="182"/>
        <c:axId val="-996890272"/>
        <c:axId val="-996885376"/>
      </c:barChart>
      <c:catAx>
        <c:axId val="-9968902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groups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85376"/>
        <c:crosses val="autoZero"/>
        <c:auto val="1"/>
        <c:lblAlgn val="ctr"/>
        <c:lblOffset val="100"/>
        <c:noMultiLvlLbl val="0"/>
      </c:catAx>
      <c:valAx>
        <c:axId val="-996885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Cup size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68902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2507943" fontAlgn="auto">
              <a:spcBef>
                <a:spcPts val="0"/>
              </a:spcBef>
              <a:spcAft>
                <a:spcPts val="0"/>
              </a:spcAft>
              <a:defRPr sz="1200">
                <a:latin typeface="+mn-lt"/>
                <a:cs typeface="+mn-cs"/>
              </a:defRPr>
            </a:lvl1pPr>
          </a:lstStyle>
          <a:p>
            <a:pPr>
              <a:defRPr/>
            </a:pPr>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2507943"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2507943" fontAlgn="auto">
              <a:spcBef>
                <a:spcPts val="0"/>
              </a:spcBef>
              <a:spcAft>
                <a:spcPts val="0"/>
              </a:spcAft>
              <a:defRPr sz="1200" smtClean="0">
                <a:latin typeface="+mn-lt"/>
                <a:cs typeface="+mn-cs"/>
              </a:defRPr>
            </a:lvl1pPr>
          </a:lstStyle>
          <a:p>
            <a:pPr>
              <a:defRPr/>
            </a:pPr>
            <a:fld id="{D159F71C-C6BD-4CDA-9EBB-E8CBFBD4A85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507943"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507943" fontAlgn="auto">
              <a:spcBef>
                <a:spcPts val="0"/>
              </a:spcBef>
              <a:spcAft>
                <a:spcPts val="0"/>
              </a:spcAft>
              <a:defRPr sz="1200" smtClean="0">
                <a:latin typeface="+mn-lt"/>
                <a:cs typeface="+mn-cs"/>
              </a:defRPr>
            </a:lvl1pPr>
          </a:lstStyle>
          <a:p>
            <a:pPr>
              <a:defRPr/>
            </a:pPr>
            <a:fld id="{96E9DA98-98A5-4326-A3B8-646A01E5933B}" type="datetimeFigureOut">
              <a:rPr lang="en-US"/>
              <a:pPr>
                <a:defRPr/>
              </a:pPr>
              <a:t>12/9/2020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507943"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507943" fontAlgn="auto">
              <a:spcBef>
                <a:spcPts val="0"/>
              </a:spcBef>
              <a:spcAft>
                <a:spcPts val="0"/>
              </a:spcAft>
              <a:defRPr sz="1200" smtClean="0">
                <a:latin typeface="+mn-lt"/>
                <a:cs typeface="+mn-cs"/>
              </a:defRPr>
            </a:lvl1pPr>
          </a:lstStyle>
          <a:p>
            <a:pPr>
              <a:defRPr/>
            </a:pPr>
            <a:fld id="{37EACE7E-B2FE-4CAE-9983-AA9A3B6BC118}" type="slidenum">
              <a:rPr lang="en-US"/>
              <a:pPr>
                <a:defRPr/>
              </a:pPr>
              <a:t>‹#›</a:t>
            </a:fld>
            <a:endParaRPr lang="en-US" dirty="0"/>
          </a:p>
        </p:txBody>
      </p:sp>
    </p:spTree>
    <p:extLst>
      <p:ext uri="{BB962C8B-B14F-4D97-AF65-F5344CB8AC3E}">
        <p14:creationId xmlns:p14="http://schemas.microsoft.com/office/powerpoint/2010/main" val="1181662612"/>
      </p:ext>
    </p:extLst>
  </p:cSld>
  <p:clrMap bg1="lt1" tx1="dk1" bg2="lt2" tx2="dk2" accent1="accent1" accent2="accent2" accent3="accent3" accent4="accent4" accent5="accent5" accent6="accent6" hlink="hlink" folHlink="folHlink"/>
  <p:notesStyle>
    <a:lvl1pPr algn="l" defTabSz="2506663" rtl="0" fontAlgn="base">
      <a:spcBef>
        <a:spcPct val="30000"/>
      </a:spcBef>
      <a:spcAft>
        <a:spcPct val="0"/>
      </a:spcAft>
      <a:defRPr sz="3300" kern="1200">
        <a:solidFill>
          <a:schemeClr val="tx1"/>
        </a:solidFill>
        <a:latin typeface="+mn-lt"/>
        <a:ea typeface="+mn-ea"/>
        <a:cs typeface="+mn-cs"/>
      </a:defRPr>
    </a:lvl1pPr>
    <a:lvl2pPr marL="1252538" algn="l" defTabSz="2506663" rtl="0" fontAlgn="base">
      <a:spcBef>
        <a:spcPct val="30000"/>
      </a:spcBef>
      <a:spcAft>
        <a:spcPct val="0"/>
      </a:spcAft>
      <a:defRPr sz="3300" kern="1200">
        <a:solidFill>
          <a:schemeClr val="tx1"/>
        </a:solidFill>
        <a:latin typeface="+mn-lt"/>
        <a:ea typeface="+mn-ea"/>
        <a:cs typeface="+mn-cs"/>
      </a:defRPr>
    </a:lvl2pPr>
    <a:lvl3pPr marL="2506663" algn="l" defTabSz="2506663" rtl="0" fontAlgn="base">
      <a:spcBef>
        <a:spcPct val="30000"/>
      </a:spcBef>
      <a:spcAft>
        <a:spcPct val="0"/>
      </a:spcAft>
      <a:defRPr sz="3300" kern="1200">
        <a:solidFill>
          <a:schemeClr val="tx1"/>
        </a:solidFill>
        <a:latin typeface="+mn-lt"/>
        <a:ea typeface="+mn-ea"/>
        <a:cs typeface="+mn-cs"/>
      </a:defRPr>
    </a:lvl3pPr>
    <a:lvl4pPr marL="3760788" algn="l" defTabSz="2506663" rtl="0" fontAlgn="base">
      <a:spcBef>
        <a:spcPct val="30000"/>
      </a:spcBef>
      <a:spcAft>
        <a:spcPct val="0"/>
      </a:spcAft>
      <a:defRPr sz="3300" kern="1200">
        <a:solidFill>
          <a:schemeClr val="tx1"/>
        </a:solidFill>
        <a:latin typeface="+mn-lt"/>
        <a:ea typeface="+mn-ea"/>
        <a:cs typeface="+mn-cs"/>
      </a:defRPr>
    </a:lvl4pPr>
    <a:lvl5pPr marL="5014913" algn="l" defTabSz="2506663" rtl="0" fontAlgn="base">
      <a:spcBef>
        <a:spcPct val="30000"/>
      </a:spcBef>
      <a:spcAft>
        <a:spcPct val="0"/>
      </a:spcAft>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a:p>
        </p:txBody>
      </p:sp>
      <p:sp>
        <p:nvSpPr>
          <p:cNvPr id="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2506663" fontAlgn="base">
              <a:spcBef>
                <a:spcPct val="0"/>
              </a:spcBef>
              <a:spcAft>
                <a:spcPct val="0"/>
              </a:spcAft>
            </a:pPr>
            <a:fld id="{3F9D63D3-D461-47F8-9A93-51A8F2BAC9A6}" type="slidenum">
              <a:rPr lang="en-US">
                <a:cs typeface="Arial" charset="0"/>
              </a:rPr>
              <a:pPr defTabSz="2506663" fontAlgn="base">
                <a:spcBef>
                  <a:spcPct val="0"/>
                </a:spcBef>
                <a:spcAft>
                  <a:spcPct val="0"/>
                </a:spcAft>
              </a:pPr>
              <a:t>1</a:t>
            </a:fld>
            <a:endParaRPr lang="en-US">
              <a:cs typeface="Arial" charset="0"/>
            </a:endParaRPr>
          </a:p>
        </p:txBody>
      </p:sp>
    </p:spTree>
    <p:extLst>
      <p:ext uri="{BB962C8B-B14F-4D97-AF65-F5344CB8AC3E}">
        <p14:creationId xmlns:p14="http://schemas.microsoft.com/office/powerpoint/2010/main" val="234624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31" name="Text Placeholder 3"/>
          <p:cNvSpPr>
            <a:spLocks noGrp="1"/>
          </p:cNvSpPr>
          <p:nvPr>
            <p:ph type="body" sz="quarter" idx="10"/>
          </p:nvPr>
        </p:nvSpPr>
        <p:spPr>
          <a:xfrm>
            <a:off x="509682" y="3174406"/>
            <a:ext cx="6071838" cy="4712295"/>
          </a:xfrm>
          <a:prstGeom prst="rect">
            <a:avLst/>
          </a:prstGeom>
          <a:solidFill>
            <a:schemeClr val="bg2"/>
          </a:solidFill>
        </p:spPr>
        <p:txBody>
          <a:bodyPr wrap="square" lIns="228589" tIns="228589" rIns="228589" bIns="228589">
            <a:noAutofit/>
          </a:bodyPr>
          <a:lstStyle>
            <a:lvl1pPr marL="0" marR="0" indent="0" algn="l" defTabSz="4681640" rtl="0" eaLnBrk="1" fontAlgn="auto" latinLnBrk="0" hangingPunct="1">
              <a:lnSpc>
                <a:spcPct val="100000"/>
              </a:lnSpc>
              <a:spcBef>
                <a:spcPct val="20000"/>
              </a:spcBef>
              <a:spcAft>
                <a:spcPts val="0"/>
              </a:spcAft>
              <a:buClrTx/>
              <a:buSzTx/>
              <a:buFont typeface="Arial" pitchFamily="34" charset="0"/>
              <a:buNone/>
              <a:tabLst/>
              <a:defRPr sz="2133">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32" name="Text Placeholder 5"/>
          <p:cNvSpPr>
            <a:spLocks noGrp="1"/>
          </p:cNvSpPr>
          <p:nvPr>
            <p:ph type="body" sz="quarter" idx="20"/>
          </p:nvPr>
        </p:nvSpPr>
        <p:spPr>
          <a:xfrm>
            <a:off x="548403"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43" name="Text Placeholder 3"/>
          <p:cNvSpPr>
            <a:spLocks noGrp="1"/>
          </p:cNvSpPr>
          <p:nvPr>
            <p:ph type="body" sz="quarter" idx="96"/>
          </p:nvPr>
        </p:nvSpPr>
        <p:spPr>
          <a:xfrm>
            <a:off x="529042"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44" name="Text Placeholder 76"/>
          <p:cNvSpPr>
            <a:spLocks noGrp="1"/>
          </p:cNvSpPr>
          <p:nvPr>
            <p:ph type="body" sz="quarter" idx="150"/>
          </p:nvPr>
        </p:nvSpPr>
        <p:spPr>
          <a:xfrm>
            <a:off x="509681" y="2190020"/>
            <a:ext cx="28216237" cy="65499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45" name="Text Placeholder 76"/>
          <p:cNvSpPr>
            <a:spLocks noGrp="1"/>
          </p:cNvSpPr>
          <p:nvPr>
            <p:ph type="body" sz="quarter" idx="151"/>
          </p:nvPr>
        </p:nvSpPr>
        <p:spPr>
          <a:xfrm>
            <a:off x="509681" y="1665168"/>
            <a:ext cx="28216241" cy="47060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46" name="Text Placeholder 76"/>
          <p:cNvSpPr>
            <a:spLocks noGrp="1"/>
          </p:cNvSpPr>
          <p:nvPr>
            <p:ph type="body" sz="quarter" idx="153"/>
          </p:nvPr>
        </p:nvSpPr>
        <p:spPr>
          <a:xfrm>
            <a:off x="509682" y="582610"/>
            <a:ext cx="28216244" cy="1028313"/>
          </a:xfrm>
          <a:prstGeom prst="rect">
            <a:avLst/>
          </a:prstGeom>
        </p:spPr>
        <p:txBody>
          <a:bodyPr anchor="t" anchorCtr="0">
            <a:normAutofit/>
          </a:bodyPr>
          <a:lstStyle>
            <a:lvl1pPr marL="0" indent="0" algn="l">
              <a:buFontTx/>
              <a:buNone/>
              <a:defRPr sz="6400" b="1"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60" name="Text Placeholder 5"/>
          <p:cNvSpPr>
            <a:spLocks noGrp="1"/>
          </p:cNvSpPr>
          <p:nvPr>
            <p:ph type="body" sz="quarter" idx="154"/>
          </p:nvPr>
        </p:nvSpPr>
        <p:spPr>
          <a:xfrm>
            <a:off x="7887857"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61" name="Text Placeholder 3"/>
          <p:cNvSpPr>
            <a:spLocks noGrp="1"/>
          </p:cNvSpPr>
          <p:nvPr>
            <p:ph type="body" sz="quarter" idx="155"/>
          </p:nvPr>
        </p:nvSpPr>
        <p:spPr>
          <a:xfrm>
            <a:off x="7868496"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62" name="Text Placeholder 5"/>
          <p:cNvSpPr>
            <a:spLocks noGrp="1"/>
          </p:cNvSpPr>
          <p:nvPr>
            <p:ph type="body" sz="quarter" idx="156"/>
          </p:nvPr>
        </p:nvSpPr>
        <p:spPr>
          <a:xfrm>
            <a:off x="15359189"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63" name="Text Placeholder 3"/>
          <p:cNvSpPr>
            <a:spLocks noGrp="1"/>
          </p:cNvSpPr>
          <p:nvPr>
            <p:ph type="body" sz="quarter" idx="157"/>
          </p:nvPr>
        </p:nvSpPr>
        <p:spPr>
          <a:xfrm>
            <a:off x="15339828"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64" name="Text Placeholder 5"/>
          <p:cNvSpPr>
            <a:spLocks noGrp="1"/>
          </p:cNvSpPr>
          <p:nvPr>
            <p:ph type="body" sz="quarter" idx="158"/>
          </p:nvPr>
        </p:nvSpPr>
        <p:spPr>
          <a:xfrm>
            <a:off x="22718001"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65" name="Text Placeholder 3"/>
          <p:cNvSpPr>
            <a:spLocks noGrp="1"/>
          </p:cNvSpPr>
          <p:nvPr>
            <p:ph type="body" sz="quarter" idx="159"/>
          </p:nvPr>
        </p:nvSpPr>
        <p:spPr>
          <a:xfrm>
            <a:off x="22698640"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66" name="Text Placeholder 5"/>
          <p:cNvSpPr>
            <a:spLocks noGrp="1"/>
          </p:cNvSpPr>
          <p:nvPr>
            <p:ph type="body" sz="quarter" idx="160"/>
          </p:nvPr>
        </p:nvSpPr>
        <p:spPr>
          <a:xfrm>
            <a:off x="22718001"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67" name="Text Placeholder 3"/>
          <p:cNvSpPr>
            <a:spLocks noGrp="1"/>
          </p:cNvSpPr>
          <p:nvPr>
            <p:ph type="body" sz="quarter" idx="161"/>
          </p:nvPr>
        </p:nvSpPr>
        <p:spPr>
          <a:xfrm>
            <a:off x="22698640"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2" name="Text Placeholder 3"/>
          <p:cNvSpPr>
            <a:spLocks noGrp="1"/>
          </p:cNvSpPr>
          <p:nvPr>
            <p:ph type="body" sz="quarter" idx="10"/>
          </p:nvPr>
        </p:nvSpPr>
        <p:spPr>
          <a:xfrm>
            <a:off x="509682" y="3174406"/>
            <a:ext cx="6071838" cy="4712295"/>
          </a:xfrm>
          <a:prstGeom prst="rect">
            <a:avLst/>
          </a:prstGeom>
          <a:solidFill>
            <a:schemeClr val="bg2"/>
          </a:solidFill>
        </p:spPr>
        <p:txBody>
          <a:bodyPr wrap="square" lIns="228589" tIns="228589" rIns="228589" bIns="228589">
            <a:noAutofit/>
          </a:bodyPr>
          <a:lstStyle>
            <a:lvl1pPr marL="0" marR="0" indent="0" algn="l" defTabSz="4681640" rtl="0" eaLnBrk="1" fontAlgn="auto" latinLnBrk="0" hangingPunct="1">
              <a:lnSpc>
                <a:spcPct val="100000"/>
              </a:lnSpc>
              <a:spcBef>
                <a:spcPct val="20000"/>
              </a:spcBef>
              <a:spcAft>
                <a:spcPts val="0"/>
              </a:spcAft>
              <a:buClrTx/>
              <a:buSzTx/>
              <a:buFont typeface="Arial" pitchFamily="34" charset="0"/>
              <a:buNone/>
              <a:tabLst/>
              <a:defRPr sz="2133">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3" name="Text Placeholder 5"/>
          <p:cNvSpPr>
            <a:spLocks noGrp="1"/>
          </p:cNvSpPr>
          <p:nvPr>
            <p:ph type="body" sz="quarter" idx="20"/>
          </p:nvPr>
        </p:nvSpPr>
        <p:spPr>
          <a:xfrm>
            <a:off x="548403"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4" name="Text Placeholder 3"/>
          <p:cNvSpPr>
            <a:spLocks noGrp="1"/>
          </p:cNvSpPr>
          <p:nvPr>
            <p:ph type="body" sz="quarter" idx="96"/>
          </p:nvPr>
        </p:nvSpPr>
        <p:spPr>
          <a:xfrm>
            <a:off x="529042"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5" name="Text Placeholder 76"/>
          <p:cNvSpPr>
            <a:spLocks noGrp="1"/>
          </p:cNvSpPr>
          <p:nvPr>
            <p:ph type="body" sz="quarter" idx="150"/>
          </p:nvPr>
        </p:nvSpPr>
        <p:spPr>
          <a:xfrm>
            <a:off x="509681" y="2190020"/>
            <a:ext cx="28216237" cy="65499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6" name="Text Placeholder 76"/>
          <p:cNvSpPr>
            <a:spLocks noGrp="1"/>
          </p:cNvSpPr>
          <p:nvPr>
            <p:ph type="body" sz="quarter" idx="151"/>
          </p:nvPr>
        </p:nvSpPr>
        <p:spPr>
          <a:xfrm>
            <a:off x="509681" y="1665168"/>
            <a:ext cx="28216241" cy="47060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7" name="Text Placeholder 76"/>
          <p:cNvSpPr>
            <a:spLocks noGrp="1"/>
          </p:cNvSpPr>
          <p:nvPr>
            <p:ph type="body" sz="quarter" idx="153"/>
          </p:nvPr>
        </p:nvSpPr>
        <p:spPr>
          <a:xfrm>
            <a:off x="509682" y="582610"/>
            <a:ext cx="28216244" cy="1028313"/>
          </a:xfrm>
          <a:prstGeom prst="rect">
            <a:avLst/>
          </a:prstGeom>
        </p:spPr>
        <p:txBody>
          <a:bodyPr anchor="t" anchorCtr="0">
            <a:normAutofit/>
          </a:bodyPr>
          <a:lstStyle>
            <a:lvl1pPr marL="0" indent="0" algn="l">
              <a:buFontTx/>
              <a:buNone/>
              <a:defRPr sz="6400" b="1"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to edit Master text styles</a:t>
            </a:r>
          </a:p>
        </p:txBody>
      </p:sp>
      <p:sp>
        <p:nvSpPr>
          <p:cNvPr id="8" name="Text Placeholder 5"/>
          <p:cNvSpPr>
            <a:spLocks noGrp="1"/>
          </p:cNvSpPr>
          <p:nvPr>
            <p:ph type="body" sz="quarter" idx="154"/>
          </p:nvPr>
        </p:nvSpPr>
        <p:spPr>
          <a:xfrm>
            <a:off x="7887857"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9" name="Text Placeholder 3"/>
          <p:cNvSpPr>
            <a:spLocks noGrp="1"/>
          </p:cNvSpPr>
          <p:nvPr>
            <p:ph type="body" sz="quarter" idx="155"/>
          </p:nvPr>
        </p:nvSpPr>
        <p:spPr>
          <a:xfrm>
            <a:off x="7868496"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10" name="Text Placeholder 5"/>
          <p:cNvSpPr>
            <a:spLocks noGrp="1"/>
          </p:cNvSpPr>
          <p:nvPr>
            <p:ph type="body" sz="quarter" idx="156"/>
          </p:nvPr>
        </p:nvSpPr>
        <p:spPr>
          <a:xfrm>
            <a:off x="15359189"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11" name="Text Placeholder 3"/>
          <p:cNvSpPr>
            <a:spLocks noGrp="1"/>
          </p:cNvSpPr>
          <p:nvPr>
            <p:ph type="body" sz="quarter" idx="157"/>
          </p:nvPr>
        </p:nvSpPr>
        <p:spPr>
          <a:xfrm>
            <a:off x="15339828"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12" name="Text Placeholder 5"/>
          <p:cNvSpPr>
            <a:spLocks noGrp="1"/>
          </p:cNvSpPr>
          <p:nvPr>
            <p:ph type="body" sz="quarter" idx="158"/>
          </p:nvPr>
        </p:nvSpPr>
        <p:spPr>
          <a:xfrm>
            <a:off x="22718001"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13" name="Text Placeholder 3"/>
          <p:cNvSpPr>
            <a:spLocks noGrp="1"/>
          </p:cNvSpPr>
          <p:nvPr>
            <p:ph type="body" sz="quarter" idx="159"/>
          </p:nvPr>
        </p:nvSpPr>
        <p:spPr>
          <a:xfrm>
            <a:off x="22698640"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
        <p:nvSpPr>
          <p:cNvPr id="14" name="Text Placeholder 5"/>
          <p:cNvSpPr>
            <a:spLocks noGrp="1"/>
          </p:cNvSpPr>
          <p:nvPr>
            <p:ph type="body" sz="quarter" idx="160"/>
          </p:nvPr>
        </p:nvSpPr>
        <p:spPr>
          <a:xfrm>
            <a:off x="22718001"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Master text styles</a:t>
            </a:r>
          </a:p>
        </p:txBody>
      </p:sp>
      <p:sp>
        <p:nvSpPr>
          <p:cNvPr id="15" name="Text Placeholder 3"/>
          <p:cNvSpPr>
            <a:spLocks noGrp="1"/>
          </p:cNvSpPr>
          <p:nvPr>
            <p:ph type="body" sz="quarter" idx="161"/>
          </p:nvPr>
        </p:nvSpPr>
        <p:spPr>
          <a:xfrm>
            <a:off x="22698640"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hyperlink" Target="https://www.posterpresentations.com/research"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479425" y="15932150"/>
            <a:ext cx="2778125" cy="169863"/>
          </a:xfrm>
          <a:prstGeom prst="rect">
            <a:avLst/>
          </a:prstGeom>
          <a:noFill/>
          <a:ln w="9525">
            <a:noFill/>
            <a:miter lim="800000"/>
            <a:headEnd/>
            <a:tailEnd/>
          </a:ln>
          <a:effectLst/>
        </p:spPr>
        <p:txBody>
          <a:bodyPr lIns="97347" tIns="48665" rIns="97347" bIns="48665"/>
          <a:lstStyle/>
          <a:p>
            <a:pPr defTabSz="2507943" eaLnBrk="0" fontAlgn="auto" hangingPunct="0">
              <a:lnSpc>
                <a:spcPct val="65000"/>
              </a:lnSpc>
              <a:spcBef>
                <a:spcPct val="50000"/>
              </a:spcBef>
              <a:spcAft>
                <a:spcPts val="0"/>
              </a:spcAft>
              <a:defRPr/>
            </a:pPr>
            <a:r>
              <a:rPr lang="en-US" sz="533" b="1" dirty="0">
                <a:solidFill>
                  <a:schemeClr val="bg1">
                    <a:lumMod val="75000"/>
                  </a:schemeClr>
                </a:solidFill>
                <a:cs typeface="+mn-cs"/>
              </a:rPr>
              <a:t>RESEARCH POSTER PRESENTATION DESIGN © 2019</a:t>
            </a:r>
          </a:p>
          <a:p>
            <a:pPr defTabSz="2507943" eaLnBrk="0" fontAlgn="auto" hangingPunct="0">
              <a:lnSpc>
                <a:spcPct val="65000"/>
              </a:lnSpc>
              <a:spcBef>
                <a:spcPct val="50000"/>
              </a:spcBef>
              <a:spcAft>
                <a:spcPts val="0"/>
              </a:spcAft>
              <a:defRPr/>
            </a:pPr>
            <a:r>
              <a:rPr lang="en-US" sz="1173" b="1" dirty="0">
                <a:solidFill>
                  <a:schemeClr val="bg1">
                    <a:lumMod val="75000"/>
                  </a:schemeClr>
                </a:solidFill>
                <a:cs typeface="+mn-cs"/>
              </a:rPr>
              <a:t>www.PosterPresentations.com</a:t>
            </a:r>
          </a:p>
        </p:txBody>
      </p:sp>
      <p:cxnSp>
        <p:nvCxnSpPr>
          <p:cNvPr id="8" name="Straight Connector 7"/>
          <p:cNvCxnSpPr>
            <a:cxnSpLocks/>
          </p:cNvCxnSpPr>
          <p:nvPr userDrawn="1"/>
        </p:nvCxnSpPr>
        <p:spPr>
          <a:xfrm>
            <a:off x="0" y="15794038"/>
            <a:ext cx="29260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p:cNvCxnSpPr>
            <a:cxnSpLocks/>
          </p:cNvCxnSpPr>
          <p:nvPr userDrawn="1"/>
        </p:nvCxnSpPr>
        <p:spPr>
          <a:xfrm>
            <a:off x="7273925"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cxnSpLocks/>
          </p:cNvCxnSpPr>
          <p:nvPr userDrawn="1"/>
        </p:nvCxnSpPr>
        <p:spPr>
          <a:xfrm>
            <a:off x="14666913"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a:cxnSpLocks/>
          </p:cNvCxnSpPr>
          <p:nvPr userDrawn="1"/>
        </p:nvCxnSpPr>
        <p:spPr>
          <a:xfrm>
            <a:off x="22059900"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graphicFrame>
        <p:nvGraphicFramePr>
          <p:cNvPr id="11" name="Table 10"/>
          <p:cNvGraphicFramePr>
            <a:graphicFrameLocks noGrp="1"/>
          </p:cNvGraphicFramePr>
          <p:nvPr/>
        </p:nvGraphicFramePr>
        <p:xfrm>
          <a:off x="-5980113" y="47625"/>
          <a:ext cx="5621338" cy="16469919"/>
        </p:xfrm>
        <a:graphic>
          <a:graphicData uri="http://schemas.openxmlformats.org/drawingml/2006/table">
            <a:tbl>
              <a:tblPr/>
              <a:tblGrid>
                <a:gridCol w="2409825">
                  <a:extLst>
                    <a:ext uri="{9D8B030D-6E8A-4147-A177-3AD203B41FA5}">
                      <a16:colId xmlns:a16="http://schemas.microsoft.com/office/drawing/2014/main" xmlns="" val="20000"/>
                    </a:ext>
                  </a:extLst>
                </a:gridCol>
                <a:gridCol w="3211513">
                  <a:extLst>
                    <a:ext uri="{9D8B030D-6E8A-4147-A177-3AD203B41FA5}">
                      <a16:colId xmlns:a16="http://schemas.microsoft.com/office/drawing/2014/main" xmlns="" val="20001"/>
                    </a:ext>
                  </a:extLst>
                </a:gridCol>
              </a:tblGrid>
              <a:tr h="668338">
                <a:tc gridSpan="2">
                  <a:txBody>
                    <a:bodyPr/>
                    <a:lstStyle/>
                    <a:p>
                      <a:pPr marL="0" marR="0" lvl="0" indent="0" algn="ctr" defTabSz="438785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1F3A4E"/>
                          </a:solidFill>
                          <a:effectLst/>
                          <a:latin typeface="Arial Black" pitchFamily="34" charset="0"/>
                          <a:cs typeface="Arial" charset="0"/>
                        </a:rPr>
                        <a:t>QUICK START GUIDE</a:t>
                      </a:r>
                      <a:br>
                        <a:rPr kumimoji="0" lang="en-US" sz="1900" b="0" i="0" u="none" strike="noStrike" cap="none" normalizeH="0" baseline="0">
                          <a:ln>
                            <a:noFill/>
                          </a:ln>
                          <a:solidFill>
                            <a:srgbClr val="1F3A4E"/>
                          </a:solidFill>
                          <a:effectLst/>
                          <a:latin typeface="Arial Black" pitchFamily="34" charset="0"/>
                          <a:cs typeface="Arial" charset="0"/>
                        </a:rPr>
                      </a:br>
                      <a:r>
                        <a:rPr kumimoji="0" lang="en-US" sz="1400" b="1" i="0" u="none" strike="noStrike" cap="none" normalizeH="0" baseline="0">
                          <a:ln>
                            <a:noFill/>
                          </a:ln>
                          <a:solidFill>
                            <a:srgbClr val="FF0000"/>
                          </a:solidFill>
                          <a:effectLst/>
                          <a:latin typeface="Trebuchet MS" pitchFamily="34" charset="0"/>
                          <a:cs typeface="Arial" charset="0"/>
                        </a:rPr>
                        <a:t>(THIS SIDEBAR WILL NOT PRINT)</a:t>
                      </a:r>
                      <a:endParaRPr kumimoji="0" lang="en-US" sz="1900" b="1" i="0" u="none" strike="noStrike" cap="none" normalizeH="0" baseline="0">
                        <a:ln>
                          <a:noFill/>
                        </a:ln>
                        <a:solidFill>
                          <a:schemeClr val="bg1"/>
                        </a:solidFill>
                        <a:effectLst/>
                        <a:latin typeface="Trebuchet MS" pitchFamily="34" charset="0"/>
                        <a:cs typeface="Arial" charset="0"/>
                      </a:endParaRP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hMerge="1">
                  <a:txBody>
                    <a:bodyPr/>
                    <a:lstStyle/>
                    <a:p>
                      <a:endParaRPr lang="en-US"/>
                    </a:p>
                  </a:txBody>
                  <a:tcPr/>
                </a:tc>
                <a:extLst>
                  <a:ext uri="{0D108BD9-81ED-4DB2-BD59-A6C34878D82A}">
                    <a16:rowId xmlns:a16="http://schemas.microsoft.com/office/drawing/2014/main" xmlns="" val="10000"/>
                  </a:ext>
                </a:extLst>
              </a:tr>
              <a:tr h="2116138">
                <a:tc gridSpan="2">
                  <a:txBody>
                    <a:bodyPr/>
                    <a:lstStyle/>
                    <a:p>
                      <a:pPr marL="0" marR="0" lvl="0" indent="0" algn="l" defTabSz="37655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This PowerPoint template produces a </a:t>
                      </a:r>
                      <a:r>
                        <a:rPr kumimoji="0" lang="en-US" sz="1200" b="0" i="0" u="none" strike="noStrike" cap="none" normalizeH="0" baseline="0">
                          <a:ln>
                            <a:noFill/>
                          </a:ln>
                          <a:solidFill>
                            <a:srgbClr val="FFC000"/>
                          </a:solidFill>
                          <a:effectLst/>
                          <a:latin typeface="Arial" charset="0"/>
                          <a:cs typeface="Arial" charset="0"/>
                        </a:rPr>
                        <a:t>wide screen size (16:9 Ratio) virtual </a:t>
                      </a:r>
                      <a:r>
                        <a:rPr kumimoji="0" lang="en-US" sz="1000" b="0" i="0" u="none" strike="noStrike" cap="none" normalizeH="0" baseline="0">
                          <a:ln>
                            <a:noFill/>
                          </a:ln>
                          <a:solidFill>
                            <a:srgbClr val="D9D9D9"/>
                          </a:solidFill>
                          <a:effectLst/>
                          <a:latin typeface="Arial" charset="0"/>
                          <a:cs typeface="Arial" charset="0"/>
                        </a:rPr>
                        <a:t>presentation poster. You can use it to create your research poster by placing your title, subtitle, text, tables, charts and photos. </a:t>
                      </a:r>
                    </a:p>
                    <a:p>
                      <a:pPr marL="0" marR="0" lvl="0" indent="0" algn="l" defTabSz="376555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D9D9D9"/>
                        </a:solidFill>
                        <a:effectLst/>
                        <a:latin typeface="Arial" charset="0"/>
                        <a:cs typeface="Arial" charset="0"/>
                      </a:endParaRPr>
                    </a:p>
                    <a:p>
                      <a:pPr marL="0" marR="0" lvl="0" indent="0" algn="l" defTabSz="37655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We provide a series of online tutorials that will guide you through the poster design process and answer your poster production questions. For complete template tutorials, go online to </a:t>
                      </a:r>
                      <a:r>
                        <a:rPr kumimoji="0" lang="en-US" sz="1000" b="0" i="0" u="none" strike="noStrike" cap="none" normalizeH="0" baseline="0">
                          <a:ln>
                            <a:noFill/>
                          </a:ln>
                          <a:solidFill>
                            <a:srgbClr val="FFC000"/>
                          </a:solidFill>
                          <a:effectLst/>
                          <a:latin typeface="Arial" charset="0"/>
                          <a:cs typeface="Arial" charset="0"/>
                        </a:rPr>
                        <a:t>PosterPresentations.com</a:t>
                      </a:r>
                      <a:r>
                        <a:rPr kumimoji="0" lang="en-US" sz="1000" b="0" i="0" u="none" strike="noStrike" cap="none" normalizeH="0" baseline="0">
                          <a:ln>
                            <a:noFill/>
                          </a:ln>
                          <a:solidFill>
                            <a:srgbClr val="D9D9D9"/>
                          </a:solidFill>
                          <a:effectLst/>
                          <a:latin typeface="Arial" charset="0"/>
                          <a:cs typeface="Arial" charset="0"/>
                        </a:rPr>
                        <a:t> and click on the  </a:t>
                      </a:r>
                      <a:r>
                        <a:rPr kumimoji="0" lang="en-US" sz="1000" b="0" i="0" u="none" strike="noStrike" cap="none" normalizeH="0" baseline="0">
                          <a:ln>
                            <a:noFill/>
                          </a:ln>
                          <a:solidFill>
                            <a:srgbClr val="FFC000"/>
                          </a:solidFill>
                          <a:effectLst/>
                          <a:latin typeface="Arial" charset="0"/>
                          <a:cs typeface="Arial" charset="0"/>
                        </a:rPr>
                        <a:t>HELP DESK</a:t>
                      </a:r>
                      <a:r>
                        <a:rPr kumimoji="0" lang="en-US" sz="1000" b="0" i="0" u="none" strike="noStrike" cap="none" normalizeH="0" baseline="0">
                          <a:ln>
                            <a:noFill/>
                          </a:ln>
                          <a:solidFill>
                            <a:srgbClr val="D9D9D9"/>
                          </a:solidFill>
                          <a:effectLst/>
                          <a:latin typeface="Arial" charset="0"/>
                          <a:cs typeface="Arial" charset="0"/>
                        </a:rPr>
                        <a:t> tab.</a:t>
                      </a:r>
                    </a:p>
                    <a:p>
                      <a:pPr marL="0" marR="0" lvl="0" indent="0" algn="l" defTabSz="376555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rgbClr val="D9D9D9"/>
                        </a:solidFill>
                        <a:effectLst/>
                        <a:latin typeface="Arial" charset="0"/>
                        <a:cs typeface="Arial" charset="0"/>
                      </a:endParaRPr>
                    </a:p>
                    <a:p>
                      <a:pPr marL="0" marR="0" lvl="0" indent="0" algn="l" defTabSz="37655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To print your poster using our same-day professional printing service, go online to </a:t>
                      </a:r>
                      <a:r>
                        <a:rPr kumimoji="0" lang="en-US" sz="1000" b="0" i="0" u="none" strike="noStrike" cap="none" normalizeH="0" baseline="0">
                          <a:ln>
                            <a:noFill/>
                          </a:ln>
                          <a:solidFill>
                            <a:srgbClr val="FFC000"/>
                          </a:solidFill>
                          <a:effectLst/>
                          <a:latin typeface="Arial" charset="0"/>
                          <a:cs typeface="Arial" charset="0"/>
                        </a:rPr>
                        <a:t>PosterPresentations.com</a:t>
                      </a:r>
                      <a:r>
                        <a:rPr kumimoji="0" lang="en-US" sz="1000" b="0" i="0" u="none" strike="noStrike" cap="none" normalizeH="0" baseline="0">
                          <a:ln>
                            <a:noFill/>
                          </a:ln>
                          <a:solidFill>
                            <a:srgbClr val="D9D9D9"/>
                          </a:solidFill>
                          <a:effectLst/>
                          <a:latin typeface="Arial" charset="0"/>
                          <a:cs typeface="Arial" charset="0"/>
                        </a:rPr>
                        <a:t> and click on "</a:t>
                      </a:r>
                      <a:r>
                        <a:rPr kumimoji="0" lang="en-US" sz="1000" b="0" i="0" u="none" strike="noStrike" cap="none" normalizeH="0" baseline="0">
                          <a:ln>
                            <a:noFill/>
                          </a:ln>
                          <a:solidFill>
                            <a:srgbClr val="FFC000"/>
                          </a:solidFill>
                          <a:effectLst/>
                          <a:latin typeface="Arial" charset="0"/>
                          <a:cs typeface="Arial" charset="0"/>
                        </a:rPr>
                        <a:t>Order your poster</a:t>
                      </a:r>
                      <a:r>
                        <a:rPr kumimoji="0" lang="en-US" sz="1000" b="0" i="0" u="none" strike="noStrike" cap="none" normalizeH="0" baseline="0">
                          <a:ln>
                            <a:noFill/>
                          </a:ln>
                          <a:solidFill>
                            <a:srgbClr val="D9D9D9"/>
                          </a:solidFill>
                          <a:effectLst/>
                          <a:latin typeface="Arial" charset="0"/>
                          <a:cs typeface="Arial" charset="0"/>
                        </a:rPr>
                        <a:t>".</a:t>
                      </a:r>
                      <a:endParaRPr kumimoji="0" lang="en-US" sz="1000" b="1" i="0" u="none" strike="noStrike" cap="none" normalizeH="0" baseline="0">
                        <a:ln>
                          <a:noFill/>
                        </a:ln>
                        <a:solidFill>
                          <a:srgbClr val="D9D9D9"/>
                        </a:solidFill>
                        <a:effectLst/>
                        <a:latin typeface="Arial" charset="0"/>
                        <a:cs typeface="Arial" charset="0"/>
                      </a:endParaRP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1"/>
                  </a:ext>
                </a:extLst>
              </a:tr>
              <a:tr h="2300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1F3A4E"/>
                        </a:solidFill>
                        <a:effectLst/>
                        <a:latin typeface="Calibri" pitchFamily="34"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Arial" charset="0"/>
                          <a:cs typeface="Arial" charset="0"/>
                        </a:rPr>
                        <a:t>This is a template for 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Arial" charset="0"/>
                          <a:cs typeface="Arial" charset="0"/>
                        </a:rPr>
                        <a:t>presentation poster</a:t>
                      </a:r>
                      <a:br>
                        <a:rPr kumimoji="0" lang="en-US" sz="1200" b="0" i="0" u="none" strike="noStrike" cap="none" normalizeH="0" baseline="0">
                          <a:ln>
                            <a:noFill/>
                          </a:ln>
                          <a:solidFill>
                            <a:schemeClr val="bg1"/>
                          </a:solidFill>
                          <a:effectLst/>
                          <a:latin typeface="Arial" charset="0"/>
                          <a:cs typeface="Arial" charset="0"/>
                        </a:rPr>
                      </a:br>
                      <a:r>
                        <a:rPr kumimoji="0" lang="en-US" sz="2000" b="1" i="0" u="none" strike="noStrike" cap="none" normalizeH="0" baseline="0">
                          <a:ln>
                            <a:noFill/>
                          </a:ln>
                          <a:solidFill>
                            <a:srgbClr val="FFC000"/>
                          </a:solidFill>
                          <a:effectLst/>
                          <a:latin typeface="Arial" charset="0"/>
                          <a:cs typeface="Arial" charset="0"/>
                        </a:rPr>
                        <a:t>Virtual</a:t>
                      </a:r>
                      <a:br>
                        <a:rPr kumimoji="0" lang="en-US" sz="2000" b="1" i="0" u="none" strike="noStrike" cap="none" normalizeH="0" baseline="0">
                          <a:ln>
                            <a:noFill/>
                          </a:ln>
                          <a:solidFill>
                            <a:srgbClr val="FFC000"/>
                          </a:solidFill>
                          <a:effectLst/>
                          <a:latin typeface="Arial" charset="0"/>
                          <a:cs typeface="Arial" charset="0"/>
                        </a:rPr>
                      </a:br>
                      <a:r>
                        <a:rPr kumimoji="0" lang="en-US" sz="2000" b="1" i="0" u="none" strike="noStrike" cap="none" normalizeH="0" baseline="0">
                          <a:ln>
                            <a:noFill/>
                          </a:ln>
                          <a:solidFill>
                            <a:srgbClr val="FFC000"/>
                          </a:solidFill>
                          <a:effectLst/>
                          <a:latin typeface="Arial" charset="0"/>
                          <a:cs typeface="Arial" charset="0"/>
                        </a:rPr>
                        <a:t>Wide Screen</a:t>
                      </a:r>
                      <a:br>
                        <a:rPr kumimoji="0" lang="en-US" sz="2000" b="1" i="0" u="none" strike="noStrike" cap="none" normalizeH="0" baseline="0">
                          <a:ln>
                            <a:noFill/>
                          </a:ln>
                          <a:solidFill>
                            <a:srgbClr val="FFC000"/>
                          </a:solidFill>
                          <a:effectLst/>
                          <a:latin typeface="Arial" charset="0"/>
                          <a:cs typeface="Arial" charset="0"/>
                        </a:rPr>
                      </a:br>
                      <a:r>
                        <a:rPr kumimoji="0" lang="en-US" sz="2000" b="1" i="0" u="none" strike="noStrike" cap="none" normalizeH="0" baseline="0">
                          <a:ln>
                            <a:noFill/>
                          </a:ln>
                          <a:solidFill>
                            <a:srgbClr val="FFC000"/>
                          </a:solidFill>
                          <a:effectLst/>
                          <a:latin typeface="Arial" charset="0"/>
                          <a:cs typeface="Arial" charset="0"/>
                        </a:rPr>
                        <a:t>(16:9 Ratio)</a:t>
                      </a:r>
                      <a:r>
                        <a:rPr kumimoji="0" lang="en-US" sz="1200" b="0" i="0" u="none" strike="noStrike" cap="none" normalizeH="0" baseline="0">
                          <a:ln>
                            <a:noFill/>
                          </a:ln>
                          <a:solidFill>
                            <a:schemeClr val="bg1"/>
                          </a:solidFill>
                          <a:effectLst/>
                          <a:latin typeface="Arial" charset="0"/>
                          <a:cs typeface="Arial" charset="0"/>
                        </a:rPr>
                        <a:t/>
                      </a:r>
                      <a:br>
                        <a:rPr kumimoji="0" lang="en-US" sz="1200" b="0" i="0" u="none" strike="noStrike" cap="none" normalizeH="0" baseline="0">
                          <a:ln>
                            <a:noFill/>
                          </a:ln>
                          <a:solidFill>
                            <a:schemeClr val="bg1"/>
                          </a:solidFill>
                          <a:effectLst/>
                          <a:latin typeface="Arial" charset="0"/>
                          <a:cs typeface="Arial" charset="0"/>
                        </a:rPr>
                      </a:br>
                      <a:endParaRPr kumimoji="0" lang="en-US" sz="1200" b="0" i="0" u="none" strike="noStrike" cap="none" normalizeH="0" baseline="0">
                        <a:ln>
                          <a:noFill/>
                        </a:ln>
                        <a:solidFill>
                          <a:srgbClr val="1F3A4E"/>
                        </a:solidFill>
                        <a:effectLst/>
                        <a:latin typeface="Calibri" pitchFamily="34" charset="0"/>
                        <a:cs typeface="Arial" charset="0"/>
                      </a:endParaRPr>
                    </a:p>
                  </a:txBody>
                  <a:tcPr marL="52579" marR="52579" marT="23003"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a:txBody>
                    <a:bodyPr/>
                    <a:lstStyle/>
                    <a:p>
                      <a:pPr marL="0" marR="0" lvl="0" indent="0" algn="l" defTabSz="438785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Important: Check the template size</a:t>
                      </a:r>
                      <a:r>
                        <a:rPr kumimoji="0" lang="en-US" sz="1000" b="0" i="0" u="none" strike="noStrike" cap="none" normalizeH="0" baseline="0">
                          <a:ln>
                            <a:noFill/>
                          </a:ln>
                          <a:solidFill>
                            <a:srgbClr val="FFC000"/>
                          </a:solidFill>
                          <a:effectLst/>
                          <a:latin typeface="Arial" charset="0"/>
                          <a:cs typeface="Arial" charset="0"/>
                        </a:rPr>
                        <a:t/>
                      </a:r>
                      <a:br>
                        <a:rPr kumimoji="0" lang="en-US" sz="1000" b="0" i="0" u="none" strike="noStrike" cap="none" normalizeH="0" baseline="0">
                          <a:ln>
                            <a:noFill/>
                          </a:ln>
                          <a:solidFill>
                            <a:srgbClr val="FFC000"/>
                          </a:solidFill>
                          <a:effectLst/>
                          <a:latin typeface="Arial" charset="0"/>
                          <a:cs typeface="Arial" charset="0"/>
                        </a:rPr>
                      </a:br>
                      <a:r>
                        <a:rPr kumimoji="0" lang="en-US" sz="1000" b="0" i="0" u="none" strike="noStrike" cap="none" normalizeH="0" baseline="0">
                          <a:ln>
                            <a:noFill/>
                          </a:ln>
                          <a:solidFill>
                            <a:srgbClr val="D9D9D9"/>
                          </a:solidFill>
                          <a:effectLst/>
                          <a:latin typeface="Arial" charset="0"/>
                          <a:cs typeface="Arial" charset="0"/>
                        </a:rPr>
                        <a:t>Before you start working on your poster and to avoid printing problems check that you have downloaded and that you are using the correct size template for your poster presentation.</a:t>
                      </a:r>
                      <a:br>
                        <a:rPr kumimoji="0" lang="en-US" sz="1000" b="0" i="0" u="none" strike="noStrike" cap="none" normalizeH="0" baseline="0">
                          <a:ln>
                            <a:noFill/>
                          </a:ln>
                          <a:solidFill>
                            <a:srgbClr val="D9D9D9"/>
                          </a:solidFill>
                          <a:effectLst/>
                          <a:latin typeface="Arial" charset="0"/>
                          <a:cs typeface="Arial" charset="0"/>
                        </a:rPr>
                      </a:br>
                      <a:r>
                        <a:rPr kumimoji="0" lang="en-US" sz="1000" b="0" i="0" u="none" strike="noStrike" cap="none" normalizeH="0" baseline="0">
                          <a:ln>
                            <a:noFill/>
                          </a:ln>
                          <a:solidFill>
                            <a:srgbClr val="D9D9D9"/>
                          </a:solidFill>
                          <a:effectLst/>
                          <a:latin typeface="Arial" charset="0"/>
                          <a:cs typeface="Arial" charset="0"/>
                        </a:rPr>
                        <a:t>This template can also be printed at the following sizes without distortion and without any additional formatting:</a:t>
                      </a:r>
                      <a:br>
                        <a:rPr kumimoji="0" lang="en-US" sz="1000" b="0" i="0" u="none" strike="noStrike" cap="none" normalizeH="0" baseline="0">
                          <a:ln>
                            <a:noFill/>
                          </a:ln>
                          <a:solidFill>
                            <a:srgbClr val="D9D9D9"/>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27 tall x 48 wide</a:t>
                      </a:r>
                      <a:br>
                        <a:rPr kumimoji="0" lang="en-US" sz="1000" b="0" i="0" u="none" strike="noStrike" cap="none" normalizeH="0" baseline="0">
                          <a:ln>
                            <a:noFill/>
                          </a:ln>
                          <a:solidFill>
                            <a:srgbClr val="FFC000"/>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36 tall x 64 wide</a:t>
                      </a:r>
                    </a:p>
                    <a:p>
                      <a:pPr marL="0" marR="0" lvl="0" indent="0" algn="l" defTabSz="43878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FFC000"/>
                          </a:solidFill>
                          <a:effectLst/>
                          <a:latin typeface="Arial" charset="0"/>
                          <a:cs typeface="Arial" charset="0"/>
                        </a:rPr>
                        <a:t>45 tall x 80 wide</a:t>
                      </a:r>
                    </a:p>
                  </a:txBody>
                  <a:tcPr marL="105158" marR="52579" marT="69009"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extLst>
                  <a:ext uri="{0D108BD9-81ED-4DB2-BD59-A6C34878D82A}">
                    <a16:rowId xmlns:a16="http://schemas.microsoft.com/office/drawing/2014/main" xmlns="" val="10002"/>
                  </a:ext>
                </a:extLst>
              </a:tr>
              <a:tr h="2157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000" b="0" i="0" u="none" strike="noStrike" cap="none" normalizeH="0" baseline="0">
                        <a:ln>
                          <a:noFill/>
                        </a:ln>
                        <a:solidFill>
                          <a:srgbClr val="1F3A4E"/>
                        </a:solidFill>
                        <a:effectLst/>
                        <a:latin typeface="Calibri" pitchFamily="34" charset="0"/>
                        <a:cs typeface="Arial" charset="0"/>
                      </a:endParaRPr>
                    </a:p>
                  </a:txBody>
                  <a:tcPr marL="52579" marR="52579" marT="23003"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3"/>
                      <a:srcRect/>
                      <a:stretch>
                        <a:fillRect/>
                      </a:stretch>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How to </a:t>
                      </a:r>
                      <a:r>
                        <a:rPr kumimoji="0" lang="en-US" sz="2000" b="1" i="0" u="none" strike="noStrike" cap="none" normalizeH="0" baseline="0">
                          <a:ln>
                            <a:noFill/>
                          </a:ln>
                          <a:solidFill>
                            <a:srgbClr val="FFC000"/>
                          </a:solidFill>
                          <a:effectLst/>
                          <a:latin typeface="Arial" charset="0"/>
                          <a:cs typeface="Arial" charset="0"/>
                        </a:rPr>
                        <a:t>Zoom in </a:t>
                      </a:r>
                      <a:r>
                        <a:rPr kumimoji="0" lang="en-US" sz="1200" b="1" i="0" u="none" strike="noStrike" cap="none" normalizeH="0" baseline="0">
                          <a:ln>
                            <a:noFill/>
                          </a:ln>
                          <a:solidFill>
                            <a:srgbClr val="FFC000"/>
                          </a:solidFill>
                          <a:effectLst/>
                          <a:latin typeface="Arial" charset="0"/>
                          <a:cs typeface="Arial" charset="0"/>
                        </a:rPr>
                        <a:t>and </a:t>
                      </a:r>
                      <a:r>
                        <a:rPr kumimoji="0" lang="en-US" sz="900" b="1" i="0" u="none" strike="noStrike" cap="none" normalizeH="0" baseline="0">
                          <a:ln>
                            <a:noFill/>
                          </a:ln>
                          <a:solidFill>
                            <a:srgbClr val="FFC000"/>
                          </a:solidFill>
                          <a:effectLst/>
                          <a:latin typeface="Arial" charset="0"/>
                          <a:cs typeface="Arial" charset="0"/>
                        </a:rPr>
                        <a:t>out</a:t>
                      </a:r>
                      <a:endParaRPr kumimoji="0" lang="en-US" sz="1200" b="1" i="0" u="none" strike="noStrike" cap="none" normalizeH="0" baseline="0">
                        <a:ln>
                          <a:noFill/>
                        </a:ln>
                        <a:solidFill>
                          <a:srgbClr val="FFC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Use the PowerPoint zoom tool to adjust the screen magnification to view comfortably. PowerPoint provides 2 ways to zoom: </a:t>
                      </a:r>
                      <a:br>
                        <a:rPr kumimoji="0" lang="en-US" sz="1000" b="0" i="0" u="none" strike="noStrike" cap="none" normalizeH="0" baseline="0">
                          <a:ln>
                            <a:noFill/>
                          </a:ln>
                          <a:solidFill>
                            <a:srgbClr val="D9D9D9"/>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1. </a:t>
                      </a:r>
                      <a:r>
                        <a:rPr kumimoji="0" lang="en-US" sz="1000" b="0" i="0" u="none" strike="noStrike" cap="none" normalizeH="0" baseline="0">
                          <a:ln>
                            <a:noFill/>
                          </a:ln>
                          <a:solidFill>
                            <a:srgbClr val="D9D9D9"/>
                          </a:solidFill>
                          <a:effectLst/>
                          <a:latin typeface="Arial" charset="0"/>
                          <a:cs typeface="Arial" charset="0"/>
                        </a:rPr>
                        <a:t>On the top menu bar click on the VIEW tab and then click on ZOOM. Choose the zoom percentage that works best for you. </a:t>
                      </a:r>
                      <a:br>
                        <a:rPr kumimoji="0" lang="en-US" sz="1000" b="0" i="0" u="none" strike="noStrike" cap="none" normalizeH="0" baseline="0">
                          <a:ln>
                            <a:noFill/>
                          </a:ln>
                          <a:solidFill>
                            <a:srgbClr val="D9D9D9"/>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2. </a:t>
                      </a:r>
                      <a:r>
                        <a:rPr kumimoji="0" lang="en-US" sz="1000" b="0" i="0" u="none" strike="noStrike" cap="none" normalizeH="0" baseline="0">
                          <a:ln>
                            <a:noFill/>
                          </a:ln>
                          <a:solidFill>
                            <a:srgbClr val="D9D9D9"/>
                          </a:solidFill>
                          <a:effectLst/>
                          <a:latin typeface="Arial" charset="0"/>
                          <a:cs typeface="Arial" charset="0"/>
                        </a:rPr>
                        <a:t>For better zoom flexibility, use the zoom slider at the bottom right of the window.</a:t>
                      </a:r>
                    </a:p>
                  </a:txBody>
                  <a:tcPr marL="105158" marR="52579" marT="69009"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extLst>
                  <a:ext uri="{0D108BD9-81ED-4DB2-BD59-A6C34878D82A}">
                    <a16:rowId xmlns:a16="http://schemas.microsoft.com/office/drawing/2014/main" xmlns="" val="10003"/>
                  </a:ext>
                </a:extLst>
              </a:tr>
              <a:tr h="911225">
                <a:tc gridSpan="2">
                  <a:txBody>
                    <a:bodyPr/>
                    <a:lstStyle/>
                    <a:p>
                      <a:pPr marL="0" marR="0" lvl="0" indent="0" algn="l" defTabSz="438785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Ruler and Guides</a:t>
                      </a:r>
                      <a:r>
                        <a:rPr kumimoji="0" lang="en-US" sz="1000" b="0" i="0" u="none" strike="noStrike" cap="none" normalizeH="0" baseline="0">
                          <a:ln>
                            <a:noFill/>
                          </a:ln>
                          <a:solidFill>
                            <a:srgbClr val="FFC000"/>
                          </a:solidFill>
                          <a:effectLst/>
                          <a:latin typeface="Arial" charset="0"/>
                          <a:cs typeface="Arial" charset="0"/>
                        </a:rPr>
                        <a:t/>
                      </a:r>
                      <a:br>
                        <a:rPr kumimoji="0" lang="en-US" sz="1000" b="0" i="0" u="none" strike="noStrike" cap="none" normalizeH="0" baseline="0">
                          <a:ln>
                            <a:noFill/>
                          </a:ln>
                          <a:solidFill>
                            <a:srgbClr val="FFC000"/>
                          </a:solidFill>
                          <a:effectLst/>
                          <a:latin typeface="Arial" charset="0"/>
                          <a:cs typeface="Arial" charset="0"/>
                        </a:rPr>
                      </a:br>
                      <a:r>
                        <a:rPr kumimoji="0" lang="en-US" sz="1000" b="0" i="0" u="none" strike="noStrike" cap="none" normalizeH="0" baseline="0">
                          <a:ln>
                            <a:noFill/>
                          </a:ln>
                          <a:solidFill>
                            <a:srgbClr val="D9D9D9"/>
                          </a:solidFill>
                          <a:effectLst/>
                          <a:latin typeface="Arial" charset="0"/>
                          <a:cs typeface="Arial"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4"/>
                  </a:ext>
                </a:extLst>
              </a:tr>
              <a:tr h="1924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000" b="0" i="0" u="none" strike="noStrike" cap="none" normalizeH="0" baseline="0">
                        <a:ln>
                          <a:noFill/>
                        </a:ln>
                        <a:solidFill>
                          <a:srgbClr val="1F3A4E"/>
                        </a:solidFill>
                        <a:effectLst/>
                        <a:latin typeface="Calibri" pitchFamily="34" charset="0"/>
                        <a:cs typeface="Arial" charset="0"/>
                      </a:endParaRPr>
                    </a:p>
                  </a:txBody>
                  <a:tcPr marL="52579" marR="52579" marT="23003"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4"/>
                      <a:srcRect/>
                      <a:stretch>
                        <a:fillRect/>
                      </a:stretch>
                    </a:blipFill>
                  </a:tcPr>
                </a:tc>
                <a:tc>
                  <a:txBody>
                    <a:bodyPr/>
                    <a:lstStyle/>
                    <a:p>
                      <a:pPr marL="0" marR="0" lvl="1" indent="0" algn="l" defTabSz="1143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Headers and text containers</a:t>
                      </a:r>
                      <a:r>
                        <a:rPr kumimoji="0" lang="en-US" sz="1000" b="0" i="0" u="none" strike="noStrike" cap="none" normalizeH="0" baseline="0">
                          <a:ln>
                            <a:noFill/>
                          </a:ln>
                          <a:solidFill>
                            <a:schemeClr val="bg1"/>
                          </a:solidFill>
                          <a:effectLst/>
                          <a:latin typeface="Arial" charset="0"/>
                          <a:cs typeface="Arial" charset="0"/>
                        </a:rPr>
                        <a:t/>
                      </a:r>
                      <a:br>
                        <a:rPr kumimoji="0" lang="en-US" sz="1000" b="0" i="0" u="none" strike="noStrike" cap="none" normalizeH="0" baseline="0">
                          <a:ln>
                            <a:noFill/>
                          </a:ln>
                          <a:solidFill>
                            <a:schemeClr val="bg1"/>
                          </a:solidFill>
                          <a:effectLst/>
                          <a:latin typeface="Arial" charset="0"/>
                          <a:cs typeface="Arial" charset="0"/>
                        </a:rPr>
                      </a:br>
                      <a:r>
                        <a:rPr kumimoji="0" lang="en-US" sz="1000" b="0" i="0" u="none" strike="noStrike" cap="none" normalizeH="0" baseline="0">
                          <a:ln>
                            <a:noFill/>
                          </a:ln>
                          <a:solidFill>
                            <a:srgbClr val="D9D9D9"/>
                          </a:solidFill>
                          <a:effectLst/>
                          <a:latin typeface="Arial" charset="0"/>
                          <a:cs typeface="Arial" charset="0"/>
                        </a:rPr>
                        <a:t>Included in this template are commonly used section headers such as Abstract, Objectives, Methods, Results, etc. </a:t>
                      </a:r>
                      <a:r>
                        <a:rPr kumimoji="0" lang="en-US" sz="1000" b="0" i="0" u="none" strike="noStrike" cap="none" normalizeH="0" baseline="0">
                          <a:ln>
                            <a:noFill/>
                          </a:ln>
                          <a:solidFill>
                            <a:schemeClr val="bg1"/>
                          </a:solidFill>
                          <a:effectLst/>
                          <a:latin typeface="Arial" charset="0"/>
                          <a:cs typeface="Arial" charset="0"/>
                        </a:rPr>
                        <a:t/>
                      </a:r>
                      <a:br>
                        <a:rPr kumimoji="0" lang="en-US" sz="1000" b="0" i="0" u="none" strike="noStrike" cap="none" normalizeH="0" baseline="0">
                          <a:ln>
                            <a:noFill/>
                          </a:ln>
                          <a:solidFill>
                            <a:schemeClr val="bg1"/>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a:t>
                      </a:r>
                      <a:r>
                        <a:rPr kumimoji="0" lang="en-US" sz="1000" b="0" i="0" u="none" strike="noStrike" cap="none" normalizeH="0" baseline="0">
                          <a:ln>
                            <a:noFill/>
                          </a:ln>
                          <a:solidFill>
                            <a:schemeClr val="bg1"/>
                          </a:solidFill>
                          <a:effectLst/>
                          <a:latin typeface="Arial" charset="0"/>
                          <a:cs typeface="Arial" charset="0"/>
                        </a:rPr>
                        <a:t> </a:t>
                      </a:r>
                      <a:r>
                        <a:rPr kumimoji="0" lang="en-US" sz="1000" b="0" i="0" u="none" strike="noStrike" cap="none" normalizeH="0" baseline="0">
                          <a:ln>
                            <a:noFill/>
                          </a:ln>
                          <a:solidFill>
                            <a:srgbClr val="D9D9D9"/>
                          </a:solidFill>
                          <a:effectLst/>
                          <a:latin typeface="Arial" charset="0"/>
                          <a:cs typeface="Arial" charset="0"/>
                        </a:rPr>
                        <a:t>Click inside a section header to add its text. </a:t>
                      </a:r>
                      <a:r>
                        <a:rPr kumimoji="0" lang="en-US" sz="1000" b="0" i="0" u="none" strike="noStrike" cap="none" normalizeH="0" baseline="0">
                          <a:ln>
                            <a:noFill/>
                          </a:ln>
                          <a:solidFill>
                            <a:schemeClr val="bg1"/>
                          </a:solidFill>
                          <a:effectLst/>
                          <a:latin typeface="Arial" charset="0"/>
                          <a:cs typeface="Arial" charset="0"/>
                        </a:rPr>
                        <a:t/>
                      </a:r>
                      <a:br>
                        <a:rPr kumimoji="0" lang="en-US" sz="1000" b="0" i="0" u="none" strike="noStrike" cap="none" normalizeH="0" baseline="0">
                          <a:ln>
                            <a:noFill/>
                          </a:ln>
                          <a:solidFill>
                            <a:schemeClr val="bg1"/>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a:t>
                      </a:r>
                      <a:r>
                        <a:rPr kumimoji="0" lang="en-US" sz="1000" b="0" i="0" u="none" strike="noStrike" cap="none" normalizeH="0" baseline="0">
                          <a:ln>
                            <a:noFill/>
                          </a:ln>
                          <a:solidFill>
                            <a:schemeClr val="bg1"/>
                          </a:solidFill>
                          <a:effectLst/>
                          <a:latin typeface="Arial" charset="0"/>
                          <a:cs typeface="Arial" charset="0"/>
                        </a:rPr>
                        <a:t> </a:t>
                      </a:r>
                      <a:r>
                        <a:rPr kumimoji="0" lang="en-US" sz="1000" b="0" i="0" u="none" strike="noStrike" cap="none" normalizeH="0" baseline="0">
                          <a:ln>
                            <a:noFill/>
                          </a:ln>
                          <a:solidFill>
                            <a:srgbClr val="D9D9D9"/>
                          </a:solidFill>
                          <a:effectLst/>
                          <a:latin typeface="Arial" charset="0"/>
                          <a:cs typeface="Arial" charset="0"/>
                        </a:rPr>
                        <a:t>To add another header, click on edge of the section box so that it is outlined. Copy and paste it. </a:t>
                      </a:r>
                      <a:r>
                        <a:rPr kumimoji="0" lang="en-US" sz="1000" b="0" i="0" u="none" strike="noStrike" cap="none" normalizeH="0" baseline="0">
                          <a:ln>
                            <a:noFill/>
                          </a:ln>
                          <a:solidFill>
                            <a:schemeClr val="bg1"/>
                          </a:solidFill>
                          <a:effectLst/>
                          <a:latin typeface="Arial" charset="0"/>
                          <a:cs typeface="Arial" charset="0"/>
                        </a:rPr>
                        <a:t/>
                      </a:r>
                      <a:br>
                        <a:rPr kumimoji="0" lang="en-US" sz="1000" b="0" i="0" u="none" strike="noStrike" cap="none" normalizeH="0" baseline="0">
                          <a:ln>
                            <a:noFill/>
                          </a:ln>
                          <a:solidFill>
                            <a:schemeClr val="bg1"/>
                          </a:solidFill>
                          <a:effectLst/>
                          <a:latin typeface="Arial" charset="0"/>
                          <a:cs typeface="Arial" charset="0"/>
                        </a:rPr>
                      </a:br>
                      <a:r>
                        <a:rPr kumimoji="0" lang="en-US" sz="1000" b="0" i="0" u="none" strike="noStrike" cap="none" normalizeH="0" baseline="0">
                          <a:ln>
                            <a:noFill/>
                          </a:ln>
                          <a:solidFill>
                            <a:srgbClr val="FFC000"/>
                          </a:solidFill>
                          <a:effectLst/>
                          <a:latin typeface="Arial" charset="0"/>
                          <a:cs typeface="Arial" charset="0"/>
                        </a:rPr>
                        <a:t>-</a:t>
                      </a:r>
                      <a:r>
                        <a:rPr kumimoji="0" lang="en-US" sz="1000" b="0" i="0" u="none" strike="noStrike" cap="none" normalizeH="0" baseline="0">
                          <a:ln>
                            <a:noFill/>
                          </a:ln>
                          <a:solidFill>
                            <a:schemeClr val="bg1"/>
                          </a:solidFill>
                          <a:effectLst/>
                          <a:latin typeface="Arial" charset="0"/>
                          <a:cs typeface="Arial" charset="0"/>
                        </a:rPr>
                        <a:t> </a:t>
                      </a:r>
                      <a:r>
                        <a:rPr kumimoji="0" lang="en-US" sz="1000" b="0" i="0" u="none" strike="noStrike" cap="none" normalizeH="0" baseline="0">
                          <a:ln>
                            <a:noFill/>
                          </a:ln>
                          <a:solidFill>
                            <a:srgbClr val="D9D9D9"/>
                          </a:solidFill>
                          <a:effectLst/>
                          <a:latin typeface="Arial" charset="0"/>
                          <a:cs typeface="Arial" charset="0"/>
                        </a:rPr>
                        <a:t>To increase its size, click on the white circles and expand to the the desired size.</a:t>
                      </a:r>
                    </a:p>
                  </a:txBody>
                  <a:tcPr marL="105158" marR="52579" marT="69009" marB="2300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extLst>
                  <a:ext uri="{0D108BD9-81ED-4DB2-BD59-A6C34878D82A}">
                    <a16:rowId xmlns:a16="http://schemas.microsoft.com/office/drawing/2014/main" xmlns="" val="10005"/>
                  </a:ext>
                </a:extLst>
              </a:tr>
              <a:tr h="1770063">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Adding content to the poster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000" b="0" i="0" u="none" strike="noStrike" cap="none" normalizeH="0" baseline="0">
                          <a:ln>
                            <a:noFill/>
                          </a:ln>
                          <a:solidFill>
                            <a:srgbClr val="D9D9D9"/>
                          </a:solidFill>
                          <a:effectLst/>
                          <a:latin typeface="Arial" charset="0"/>
                          <a:cs typeface="Arial" charset="0"/>
                        </a:rPr>
                        <a:t>If you run out of room, try to reduce the size of your fonts and/or the size of your graphics. If there is a lot of empty space try to increase your font sizes and the size of your graphics. The font used for references can be smaller.</a:t>
                      </a:r>
                    </a:p>
                  </a:txBody>
                  <a:tcPr marL="142161" marR="71080" marT="106621"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6"/>
                  </a:ext>
                </a:extLst>
              </a:tr>
              <a:tr h="1196975">
                <a:tc gridSpan="2">
                  <a:txBody>
                    <a:bodyPr/>
                    <a:lstStyle/>
                    <a:p>
                      <a:pPr marL="0" marR="0" lvl="0" indent="0" algn="l" defTabSz="151765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Photos</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7"/>
                  </a:ext>
                </a:extLst>
              </a:tr>
              <a:tr h="1154113">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000" b="0" i="0" u="none" strike="noStrike" cap="none" normalizeH="0" baseline="0">
                        <a:ln>
                          <a:noFill/>
                        </a:ln>
                        <a:solidFill>
                          <a:schemeClr val="bg1"/>
                        </a:solidFill>
                        <a:effectLst/>
                        <a:latin typeface="Arial" charset="0"/>
                        <a:cs typeface="Arial" charset="0"/>
                      </a:endParaRP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5"/>
                      <a:srcRect/>
                      <a:stretch>
                        <a:fillRect/>
                      </a:stretch>
                    </a:blipFill>
                  </a:tcPr>
                </a:tc>
                <a:tc hMerge="1">
                  <a:txBody>
                    <a:bodyPr/>
                    <a:lstStyle/>
                    <a:p>
                      <a:endParaRPr lang="en-US"/>
                    </a:p>
                  </a:txBody>
                  <a:tcPr/>
                </a:tc>
                <a:extLst>
                  <a:ext uri="{0D108BD9-81ED-4DB2-BD59-A6C34878D82A}">
                    <a16:rowId xmlns:a16="http://schemas.microsoft.com/office/drawing/2014/main" xmlns="" val="10008"/>
                  </a:ext>
                </a:extLst>
              </a:tr>
              <a:tr h="644525">
                <a:tc gridSpan="2">
                  <a:txBody>
                    <a:bodyPr/>
                    <a:lstStyle/>
                    <a:p>
                      <a:pPr marL="0" marR="0" lvl="0" indent="0" algn="l" defTabSz="151765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FFC000"/>
                          </a:solidFill>
                          <a:effectLst/>
                          <a:latin typeface="Arial" charset="0"/>
                          <a:cs typeface="Arial" charset="0"/>
                        </a:rPr>
                        <a:t>Quality check your graphics</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Zoom in and look at your images at 100%-200% magnification. If they look clear, they will print well. </a:t>
                      </a: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r h="1603375">
                <a:tc gridSpan="2">
                  <a:txBody>
                    <a:bodyPr/>
                    <a:lstStyle/>
                    <a:p>
                      <a:pPr marL="0" marR="0" lvl="0" indent="0" algn="l" defTabSz="1517650" rtl="0" eaLnBrk="1" fontAlgn="base" latinLnBrk="0" hangingPunct="1">
                        <a:lnSpc>
                          <a:spcPct val="100000"/>
                        </a:lnSpc>
                        <a:spcBef>
                          <a:spcPct val="0"/>
                        </a:spcBef>
                        <a:spcAft>
                          <a:spcPct val="0"/>
                        </a:spcAft>
                        <a:buClrTx/>
                        <a:buSzTx/>
                        <a:buFontTx/>
                        <a:buNone/>
                        <a:tabLst/>
                      </a:pPr>
                      <a:endParaRPr kumimoji="0" lang="en-IN" sz="1000" b="0" i="0" u="none" strike="noStrike" cap="none" normalizeH="0" baseline="0">
                        <a:ln>
                          <a:noFill/>
                        </a:ln>
                        <a:solidFill>
                          <a:schemeClr val="bg1"/>
                        </a:solidFill>
                        <a:effectLst/>
                        <a:latin typeface="Arial" charset="0"/>
                        <a:cs typeface="Arial" charset="0"/>
                      </a:endParaRPr>
                    </a:p>
                  </a:txBody>
                  <a:tcPr marL="71080" marR="71080" marT="35540" marB="355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6"/>
                      <a:srcRect/>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2" name="Table 11"/>
          <p:cNvGraphicFramePr>
            <a:graphicFrameLocks noGrp="1"/>
          </p:cNvGraphicFramePr>
          <p:nvPr/>
        </p:nvGraphicFramePr>
        <p:xfrm>
          <a:off x="29619575" y="0"/>
          <a:ext cx="5621338" cy="16467885"/>
        </p:xfrm>
        <a:graphic>
          <a:graphicData uri="http://schemas.openxmlformats.org/drawingml/2006/table">
            <a:tbl>
              <a:tblPr/>
              <a:tblGrid>
                <a:gridCol w="2095500">
                  <a:extLst>
                    <a:ext uri="{9D8B030D-6E8A-4147-A177-3AD203B41FA5}">
                      <a16:colId xmlns:a16="http://schemas.microsoft.com/office/drawing/2014/main" xmlns="" val="20000"/>
                    </a:ext>
                  </a:extLst>
                </a:gridCol>
                <a:gridCol w="682625">
                  <a:extLst>
                    <a:ext uri="{9D8B030D-6E8A-4147-A177-3AD203B41FA5}">
                      <a16:colId xmlns:a16="http://schemas.microsoft.com/office/drawing/2014/main" xmlns="" val="20001"/>
                    </a:ext>
                  </a:extLst>
                </a:gridCol>
                <a:gridCol w="2843213">
                  <a:extLst>
                    <a:ext uri="{9D8B030D-6E8A-4147-A177-3AD203B41FA5}">
                      <a16:colId xmlns:a16="http://schemas.microsoft.com/office/drawing/2014/main" xmlns="" val="20002"/>
                    </a:ext>
                  </a:extLst>
                </a:gridCol>
              </a:tblGrid>
              <a:tr h="646113">
                <a:tc gridSpan="3">
                  <a:txBody>
                    <a:bodyPr/>
                    <a:lstStyle/>
                    <a:p>
                      <a:pPr marL="0" marR="0" lvl="0" indent="0" algn="ctr" defTabSz="438785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F3A4E"/>
                          </a:solidFill>
                          <a:effectLst/>
                          <a:latin typeface="Arial Black" pitchFamily="34" charset="0"/>
                          <a:cs typeface="Arial" charset="0"/>
                        </a:rPr>
                        <a:t>QUICK START GUIDE</a:t>
                      </a:r>
                      <a:br>
                        <a:rPr kumimoji="0" lang="en-US" sz="2100" b="0" i="0" u="none" strike="noStrike" cap="none" normalizeH="0" baseline="0">
                          <a:ln>
                            <a:noFill/>
                          </a:ln>
                          <a:solidFill>
                            <a:srgbClr val="1F3A4E"/>
                          </a:solidFill>
                          <a:effectLst/>
                          <a:latin typeface="Arial Black" pitchFamily="34" charset="0"/>
                          <a:cs typeface="Arial" charset="0"/>
                        </a:rPr>
                      </a:br>
                      <a:r>
                        <a:rPr kumimoji="0" lang="en-US" sz="1700" b="1" i="0" u="none" strike="noStrike" cap="none" normalizeH="0" baseline="0">
                          <a:ln>
                            <a:noFill/>
                          </a:ln>
                          <a:solidFill>
                            <a:srgbClr val="FF0000"/>
                          </a:solidFill>
                          <a:effectLst/>
                          <a:latin typeface="Trebuchet MS" pitchFamily="34" charset="0"/>
                          <a:cs typeface="Arial" charset="0"/>
                        </a:rPr>
                        <a:t>(THIS SIDEBAR WILL NOT PRINT)</a:t>
                      </a:r>
                      <a:endParaRPr kumimoji="0" lang="en-US" sz="2100" b="1" i="0" u="none" strike="noStrike" cap="none" normalizeH="0" baseline="0">
                        <a:ln>
                          <a:noFill/>
                        </a:ln>
                        <a:solidFill>
                          <a:schemeClr val="bg1"/>
                        </a:solidFill>
                        <a:effectLst/>
                        <a:latin typeface="Trebuchet MS" pitchFamily="34"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57968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C000"/>
                          </a:solidFill>
                          <a:effectLst/>
                          <a:latin typeface="Arial" charset="0"/>
                          <a:cs typeface="Arial" charset="0"/>
                        </a:rPr>
                        <a:t>How to change the template colors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You can change the overall template color theme by clicking on the COLORS dropdown menu under the DESIGN tab. You can see a tutorial here: </a:t>
                      </a:r>
                      <a:r>
                        <a:rPr kumimoji="0" lang="en-US" sz="1300" b="0" i="0" u="none" strike="noStrike" cap="none" normalizeH="0" baseline="0">
                          <a:ln>
                            <a:noFill/>
                          </a:ln>
                          <a:solidFill>
                            <a:srgbClr val="FFC000"/>
                          </a:solidFill>
                          <a:effectLst/>
                          <a:latin typeface="Calibri" pitchFamily="34" charset="0"/>
                          <a:cs typeface="Arial" charset="0"/>
                          <a:hlinkClick r:id="rId7"/>
                        </a:rPr>
                        <a:t>https://www.posterpresentations.com/how-to-change-the-research-poster-template-colors.html</a:t>
                      </a:r>
                      <a:endParaRPr kumimoji="0" lang="en-US" sz="1300" b="0" i="0" u="none" strike="noStrike" cap="none" normalizeH="0" baseline="0">
                        <a:ln>
                          <a:noFill/>
                        </a:ln>
                        <a:solidFill>
                          <a:srgbClr val="FFC000"/>
                        </a:solidFill>
                        <a:effectLst/>
                        <a:latin typeface="Calibri" pitchFamily="34"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You can also manually change the color of individual elements by going to VIEW &gt; SLIDE MASTER. On the left side of your screen select the background master where you can change the template background, column sizes, etc.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After you finish working on the SLIDE MASTER, it is important that you go to VIEW &gt; NORMAL to continue working on your poster. </a:t>
                      </a: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35255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C000"/>
                          </a:solidFill>
                          <a:effectLst/>
                          <a:latin typeface="Arial" charset="0"/>
                          <a:cs typeface="Arial" charset="0"/>
                        </a:rPr>
                        <a:t>How to change the column layout configuration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You can manually change the configuration on the columns by going to VIEW &gt; SLIDE MASTER. You can delete columns, resize them or modify them as needed for your layout.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You can see a tutorial here: </a:t>
                      </a:r>
                      <a:r>
                        <a:rPr kumimoji="0" lang="en-US" sz="1300" b="0" i="0" u="sng" strike="noStrike" cap="none" normalizeH="0" baseline="0">
                          <a:ln>
                            <a:noFill/>
                          </a:ln>
                          <a:solidFill>
                            <a:srgbClr val="FFC000"/>
                          </a:solidFill>
                          <a:effectLst/>
                          <a:latin typeface="Arial" charset="0"/>
                          <a:cs typeface="Arial" charset="0"/>
                        </a:rPr>
                        <a:t>https://www.posterpresentations.com/how-to-change-the-column-configuration.html</a:t>
                      </a:r>
                      <a:endParaRPr kumimoji="0" lang="en-US" sz="4400" b="0" i="0" u="sng" strike="noStrike" cap="none" normalizeH="0" baseline="0">
                        <a:ln>
                          <a:noFill/>
                        </a:ln>
                        <a:solidFill>
                          <a:srgbClr val="FFC000"/>
                        </a:solidFill>
                        <a:effectLst/>
                        <a:latin typeface="Calibri" pitchFamily="34" charset="0"/>
                        <a:cs typeface="Arial" charset="0"/>
                      </a:endParaRPr>
                    </a:p>
                  </a:txBody>
                  <a:tcPr marL="190527" marR="95264" marT="142896"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587500">
                <a:tc gridSpan="2">
                  <a:txBody>
                    <a:bodyPr/>
                    <a:lstStyle/>
                    <a:p>
                      <a:pPr marL="0" marR="0" lvl="0" indent="0" algn="l" defTabSz="1517650" rtl="0" eaLnBrk="1" fontAlgn="base" latinLnBrk="0" hangingPunct="1">
                        <a:lnSpc>
                          <a:spcPct val="100000"/>
                        </a:lnSpc>
                        <a:spcBef>
                          <a:spcPct val="0"/>
                        </a:spcBef>
                        <a:spcAft>
                          <a:spcPct val="0"/>
                        </a:spcAft>
                        <a:buClrTx/>
                        <a:buSzTx/>
                        <a:buFontTx/>
                        <a:buNone/>
                        <a:tabLst/>
                      </a:pPr>
                      <a:endParaRPr kumimoji="0" lang="en-IN" sz="1300" b="0"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8"/>
                      <a:srcRect/>
                      <a:stretch>
                        <a:fillRect/>
                      </a:stretch>
                    </a:blipFill>
                  </a:tcPr>
                </a:tc>
                <a:tc hMerge="1">
                  <a:txBody>
                    <a:bodyPr/>
                    <a:lstStyle/>
                    <a:p>
                      <a:endParaRPr lang="en-US"/>
                    </a:p>
                  </a:txBody>
                  <a:tcPr/>
                </a:tc>
                <a:tc rowSpan="2">
                  <a:txBody>
                    <a:bodyPr/>
                    <a:lstStyle/>
                    <a:p>
                      <a:pPr marL="0" marR="0" lvl="0" indent="0" algn="l" defTabSz="151765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C000"/>
                          </a:solidFill>
                          <a:effectLst/>
                          <a:latin typeface="Arial" charset="0"/>
                          <a:cs typeface="Arial" charset="0"/>
                        </a:rPr>
                        <a:t>How to hide the QUICK START GUIDE bars from the sides of the template</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The Quick Start Guides </a:t>
                      </a:r>
                      <a:r>
                        <a:rPr kumimoji="0" lang="en-US" sz="1300" b="0" i="0" u="sng" strike="noStrike" cap="none" normalizeH="0" baseline="0">
                          <a:ln>
                            <a:noFill/>
                          </a:ln>
                          <a:solidFill>
                            <a:srgbClr val="D9D9D9"/>
                          </a:solidFill>
                          <a:effectLst/>
                          <a:latin typeface="Arial" charset="0"/>
                          <a:cs typeface="Arial" charset="0"/>
                        </a:rPr>
                        <a:t>are outside the template’s printable area</a:t>
                      </a:r>
                      <a:r>
                        <a:rPr kumimoji="0" lang="en-US" sz="1300" b="0" i="0" u="none" strike="noStrike" cap="none" normalizeH="0" baseline="0">
                          <a:ln>
                            <a:noFill/>
                          </a:ln>
                          <a:solidFill>
                            <a:srgbClr val="D9D9D9"/>
                          </a:solidFill>
                          <a:effectLst/>
                          <a:latin typeface="Arial" charset="0"/>
                          <a:cs typeface="Arial" charset="0"/>
                        </a:rPr>
                        <a:t> and they will not be on the printed poster. </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If you create a PDF file from your template, the guides will not be included.</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extLst>
                  <a:ext uri="{0D108BD9-81ED-4DB2-BD59-A6C34878D82A}">
                    <a16:rowId xmlns:a16="http://schemas.microsoft.com/office/drawing/2014/main" xmlns="" val="10003"/>
                  </a:ext>
                </a:extLst>
              </a:tr>
              <a:tr h="1652588">
                <a:tc gridSpan="2">
                  <a:txBody>
                    <a:bodyPr/>
                    <a:lstStyle/>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To hide the guides click on the </a:t>
                      </a:r>
                      <a:r>
                        <a:rPr kumimoji="0" lang="en-US" sz="1300" b="1" i="0" u="none" strike="noStrike" cap="none" normalizeH="0" baseline="0">
                          <a:ln>
                            <a:noFill/>
                          </a:ln>
                          <a:solidFill>
                            <a:srgbClr val="D9D9D9"/>
                          </a:solidFill>
                          <a:effectLst/>
                          <a:latin typeface="Arial" charset="0"/>
                          <a:cs typeface="Arial" charset="0"/>
                        </a:rPr>
                        <a:t>Home</a:t>
                      </a:r>
                      <a:r>
                        <a:rPr kumimoji="0" lang="en-US" sz="1300" b="0" i="0" u="none" strike="noStrike" cap="none" normalizeH="0" baseline="0">
                          <a:ln>
                            <a:noFill/>
                          </a:ln>
                          <a:solidFill>
                            <a:srgbClr val="D9D9D9"/>
                          </a:solidFill>
                          <a:effectLst/>
                          <a:latin typeface="Arial" charset="0"/>
                          <a:cs typeface="Arial" charset="0"/>
                        </a:rPr>
                        <a:t> tab (top of the screen) and then click on the </a:t>
                      </a:r>
                      <a:r>
                        <a:rPr kumimoji="0" lang="en-US" sz="1300" b="1" i="0" u="none" strike="noStrike" cap="none" normalizeH="0" baseline="0">
                          <a:ln>
                            <a:noFill/>
                          </a:ln>
                          <a:solidFill>
                            <a:srgbClr val="D9D9D9"/>
                          </a:solidFill>
                          <a:effectLst/>
                          <a:latin typeface="Arial" charset="0"/>
                          <a:cs typeface="Arial" charset="0"/>
                        </a:rPr>
                        <a:t>Layout</a:t>
                      </a:r>
                      <a:r>
                        <a:rPr kumimoji="0" lang="en-US" sz="1300" b="0" i="0" u="none" strike="noStrike" cap="none" normalizeH="0" baseline="0">
                          <a:ln>
                            <a:noFill/>
                          </a:ln>
                          <a:solidFill>
                            <a:srgbClr val="D9D9D9"/>
                          </a:solidFill>
                          <a:effectLst/>
                          <a:latin typeface="Arial" charset="0"/>
                          <a:cs typeface="Arial" charset="0"/>
                        </a:rPr>
                        <a:t> button below to see the available layouts. Choose the </a:t>
                      </a:r>
                      <a:r>
                        <a:rPr kumimoji="0" lang="en-US" sz="1300" b="1" i="0" u="none" strike="noStrike" cap="none" normalizeH="0" baseline="0">
                          <a:ln>
                            <a:noFill/>
                          </a:ln>
                          <a:solidFill>
                            <a:srgbClr val="D9D9D9"/>
                          </a:solidFill>
                          <a:effectLst/>
                          <a:latin typeface="Arial" charset="0"/>
                          <a:cs typeface="Arial" charset="0"/>
                        </a:rPr>
                        <a:t>Without Guides </a:t>
                      </a:r>
                      <a:r>
                        <a:rPr kumimoji="0" lang="en-US" sz="1300" b="0" i="0" u="none" strike="noStrike" cap="none" normalizeH="0" baseline="0">
                          <a:ln>
                            <a:noFill/>
                          </a:ln>
                          <a:solidFill>
                            <a:srgbClr val="D9D9D9"/>
                          </a:solidFill>
                          <a:effectLst/>
                          <a:latin typeface="Arial" charset="0"/>
                          <a:cs typeface="Arial" charset="0"/>
                        </a:rPr>
                        <a:t>layout.</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4"/>
                  </a:ext>
                </a:extLst>
              </a:tr>
              <a:tr h="16700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C000"/>
                          </a:solidFill>
                          <a:effectLst/>
                          <a:latin typeface="Arial" charset="0"/>
                          <a:cs typeface="Arial" charset="0"/>
                        </a:rPr>
                        <a:t>How to preview your poster prior to presenting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You can preview your poster at any time by pressing the </a:t>
                      </a:r>
                      <a:r>
                        <a:rPr kumimoji="0" lang="en-US" sz="1300" b="0" i="0" u="none" strike="noStrike" cap="none" normalizeH="0" baseline="0">
                          <a:ln>
                            <a:noFill/>
                          </a:ln>
                          <a:solidFill>
                            <a:srgbClr val="FFC000"/>
                          </a:solidFill>
                          <a:effectLst/>
                          <a:latin typeface="Arial" charset="0"/>
                          <a:cs typeface="Arial" charset="0"/>
                        </a:rPr>
                        <a:t>F5 key</a:t>
                      </a:r>
                      <a:r>
                        <a:rPr kumimoji="0" lang="en-US" sz="1300" b="0" i="0" u="none" strike="noStrike" cap="none" normalizeH="0" baseline="0">
                          <a:ln>
                            <a:noFill/>
                          </a:ln>
                          <a:solidFill>
                            <a:srgbClr val="D9D9D9"/>
                          </a:solidFill>
                          <a:effectLst/>
                          <a:latin typeface="Arial" charset="0"/>
                          <a:cs typeface="Arial" charset="0"/>
                        </a:rPr>
                        <a:t> on your keyboard. You will see on the screen what's on your poster and how it should look when printed. Press the </a:t>
                      </a:r>
                      <a:r>
                        <a:rPr kumimoji="0" lang="en-US" sz="1300" b="0" i="0" u="none" strike="noStrike" cap="none" normalizeH="0" baseline="0">
                          <a:ln>
                            <a:noFill/>
                          </a:ln>
                          <a:solidFill>
                            <a:srgbClr val="FFC000"/>
                          </a:solidFill>
                          <a:effectLst/>
                          <a:latin typeface="Arial" charset="0"/>
                          <a:cs typeface="Arial" charset="0"/>
                        </a:rPr>
                        <a:t>ESC key </a:t>
                      </a:r>
                      <a:r>
                        <a:rPr kumimoji="0" lang="en-US" sz="1300" b="0" i="0" u="none" strike="noStrike" cap="none" normalizeH="0" baseline="0">
                          <a:ln>
                            <a:noFill/>
                          </a:ln>
                          <a:solidFill>
                            <a:srgbClr val="D9D9D9"/>
                          </a:solidFill>
                          <a:effectLst/>
                          <a:latin typeface="Arial" charset="0"/>
                          <a:cs typeface="Arial" charset="0"/>
                        </a:rPr>
                        <a:t>to exit Preview.</a:t>
                      </a: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900" b="1" i="0" u="none" strike="noStrike" cap="none" normalizeH="0" baseline="0">
                          <a:ln>
                            <a:noFill/>
                          </a:ln>
                          <a:solidFill>
                            <a:srgbClr val="D9D9D9"/>
                          </a:solidFill>
                          <a:effectLst/>
                          <a:latin typeface="Arial" charset="0"/>
                          <a:cs typeface="Arial" charset="0"/>
                        </a:rPr>
                        <a:t>F5</a:t>
                      </a:r>
                      <a:r>
                        <a:rPr kumimoji="0" lang="en-US" sz="1300" b="0" i="0" u="none" strike="noStrike" cap="none" normalizeH="0" baseline="0">
                          <a:ln>
                            <a:noFill/>
                          </a:ln>
                          <a:solidFill>
                            <a:srgbClr val="D9D9D9"/>
                          </a:solidFill>
                          <a:effectLst/>
                          <a:latin typeface="Arial" charset="0"/>
                          <a:cs typeface="Arial" charset="0"/>
                        </a:rPr>
                        <a:t> </a:t>
                      </a:r>
                      <a:endParaRPr kumimoji="0" lang="en-US" sz="1800" b="0" i="0" u="none" strike="noStrike" cap="none" normalizeH="0" baseline="0">
                        <a:ln>
                          <a:noFill/>
                        </a:ln>
                        <a:solidFill>
                          <a:srgbClr val="000000"/>
                        </a:solidFill>
                        <a:effectLst/>
                        <a:latin typeface="Calibri" pitchFamily="34" charset="0"/>
                        <a:cs typeface="Arial" charset="0"/>
                      </a:endParaRPr>
                    </a:p>
                  </a:txBody>
                  <a:tcPr marL="106881" marR="53440" marT="70140" marB="233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D0D0D"/>
                    </a:solidFill>
                  </a:tcPr>
                </a:tc>
                <a:extLst>
                  <a:ext uri="{0D108BD9-81ED-4DB2-BD59-A6C34878D82A}">
                    <a16:rowId xmlns:a16="http://schemas.microsoft.com/office/drawing/2014/main" xmlns="" val="10005"/>
                  </a:ext>
                </a:extLst>
              </a:tr>
              <a:tr h="881063">
                <a:tc gridSpan="3">
                  <a:txBody>
                    <a:bodyPr/>
                    <a:lstStyle/>
                    <a:p>
                      <a:pPr marL="0" marR="0" lvl="0" indent="0" algn="l" defTabSz="151765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C000"/>
                          </a:solidFill>
                          <a:effectLst/>
                          <a:latin typeface="Arial" charset="0"/>
                          <a:cs typeface="Arial" charset="0"/>
                        </a:rPr>
                        <a:t>How to present your poster</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D9D9D9"/>
                          </a:solidFill>
                          <a:effectLst/>
                          <a:latin typeface="Arial" charset="0"/>
                          <a:cs typeface="Arial" charset="0"/>
                        </a:rPr>
                        <a:t>When you finish designing your poster and are ready to virtually present it, follow the conference organizers' instructions. </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6"/>
                  </a:ext>
                </a:extLst>
              </a:tr>
              <a:tr h="4224338">
                <a:tc gridSpan="3">
                  <a:txBody>
                    <a:bodyPr/>
                    <a:lstStyle/>
                    <a:p>
                      <a:pPr marL="0" marR="0" lvl="0" indent="0" algn="l" defTabSz="151765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C000"/>
                          </a:solidFill>
                          <a:effectLst/>
                          <a:latin typeface="Arial" charset="0"/>
                          <a:cs typeface="Arial" charset="0"/>
                        </a:rPr>
                        <a:t>Publish, present virtually, share, and discuss!</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D9D9D9"/>
                          </a:solidFill>
                          <a:effectLst/>
                          <a:latin typeface="Arial" charset="0"/>
                          <a:cs typeface="Arial" charset="0"/>
                        </a:rPr>
                        <a:t>Submit your poster and add it to the Research Poster Virtual Library.</a:t>
                      </a:r>
                      <a:br>
                        <a:rPr kumimoji="0" lang="en-US" sz="1400" b="1" i="0" u="none" strike="noStrike" cap="none" normalizeH="0" baseline="0">
                          <a:ln>
                            <a:noFill/>
                          </a:ln>
                          <a:solidFill>
                            <a:srgbClr val="D9D9D9"/>
                          </a:solidFill>
                          <a:effectLst/>
                          <a:latin typeface="Arial" charset="0"/>
                          <a:cs typeface="Arial" charset="0"/>
                        </a:rPr>
                      </a:br>
                      <a:r>
                        <a:rPr kumimoji="0" lang="en-US" sz="1400" b="1" i="0" u="none" strike="noStrike" cap="none" normalizeH="0" baseline="0">
                          <a:ln>
                            <a:noFill/>
                          </a:ln>
                          <a:solidFill>
                            <a:srgbClr val="D9D9D9"/>
                          </a:solidFill>
                          <a:effectLst/>
                          <a:latin typeface="Arial" charset="0"/>
                          <a:cs typeface="Arial" charset="0"/>
                        </a:rPr>
                        <a:t/>
                      </a:r>
                      <a:br>
                        <a:rPr kumimoji="0" lang="en-US" sz="1400" b="1" i="0" u="none" strike="noStrike" cap="none" normalizeH="0" baseline="0">
                          <a:ln>
                            <a:noFill/>
                          </a:ln>
                          <a:solidFill>
                            <a:srgbClr val="D9D9D9"/>
                          </a:solidFill>
                          <a:effectLst/>
                          <a:latin typeface="Arial" charset="0"/>
                          <a:cs typeface="Arial" charset="0"/>
                        </a:rPr>
                      </a:br>
                      <a:r>
                        <a:rPr kumimoji="0" lang="en-US" sz="1400" b="1" i="0" u="none" strike="noStrike" cap="none" normalizeH="0" baseline="0">
                          <a:ln>
                            <a:noFill/>
                          </a:ln>
                          <a:solidFill>
                            <a:srgbClr val="FFC000"/>
                          </a:solidFill>
                          <a:effectLst/>
                          <a:latin typeface="Arial" charset="0"/>
                          <a:cs typeface="Arial" charset="0"/>
                        </a:rPr>
                        <a:t>Continuous</a:t>
                      </a:r>
                      <a:r>
                        <a:rPr kumimoji="0" lang="en-US" sz="1400" b="1" i="0" u="none" strike="noStrike" cap="none" normalizeH="0" baseline="0">
                          <a:ln>
                            <a:noFill/>
                          </a:ln>
                          <a:solidFill>
                            <a:srgbClr val="D9D9D9"/>
                          </a:solidFill>
                          <a:effectLst/>
                          <a:latin typeface="Arial" charset="0"/>
                          <a:cs typeface="Arial" charset="0"/>
                        </a:rPr>
                        <a:t> </a:t>
                      </a:r>
                      <a:r>
                        <a:rPr kumimoji="0" lang="en-US" sz="1400" b="1" i="0" u="none" strike="noStrike" cap="none" normalizeH="0" baseline="0">
                          <a:ln>
                            <a:noFill/>
                          </a:ln>
                          <a:solidFill>
                            <a:srgbClr val="FFC000"/>
                          </a:solidFill>
                          <a:effectLst/>
                          <a:latin typeface="Arial" charset="0"/>
                          <a:cs typeface="Arial" charset="0"/>
                        </a:rPr>
                        <a:t>global reach</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D9D9D9"/>
                          </a:solidFill>
                          <a:effectLst/>
                          <a:latin typeface="Arial" charset="0"/>
                          <a:cs typeface="Arial" charset="0"/>
                        </a:rPr>
                        <a:t>Share your research with thousands of students, educators, scientists, and researchers from all over the United States and the World.</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D9D9D9"/>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C000"/>
                          </a:solidFill>
                          <a:effectLst/>
                          <a:latin typeface="Arial" charset="0"/>
                          <a:cs typeface="Arial" charset="0"/>
                        </a:rPr>
                        <a:t>Full-featured poster showcase included</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D9D9D9"/>
                          </a:solidFill>
                          <a:effectLst/>
                          <a:latin typeface="Arial" charset="0"/>
                          <a:cs typeface="Arial" charset="0"/>
                        </a:rPr>
                        <a:t>Present your poster on a  professional full-featured and customizable web page that includes full screen functions, social sharing, your own discussion board, private contact form, narration and more.</a:t>
                      </a: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D9D9D9"/>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C000"/>
                          </a:solidFill>
                          <a:effectLst/>
                          <a:latin typeface="Arial" charset="0"/>
                          <a:cs typeface="Arial" charset="0"/>
                        </a:rPr>
                        <a:t>Convenience for presenter groups and conference coordinators </a:t>
                      </a: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D9D9D9"/>
                          </a:solidFill>
                          <a:effectLst/>
                          <a:latin typeface="Arial" charset="0"/>
                          <a:cs typeface="Arial" charset="0"/>
                        </a:rPr>
                        <a:t>Published posters can easily be presented at virtual conferences. Perfect solution for organizers of meetings and conferences.</a:t>
                      </a:r>
                      <a:r>
                        <a:rPr kumimoji="0" lang="en-US" sz="1400" b="1" i="0" u="none" strike="noStrike" cap="none" normalizeH="0" baseline="0">
                          <a:ln>
                            <a:noFill/>
                          </a:ln>
                          <a:solidFill>
                            <a:srgbClr val="D9D9D9"/>
                          </a:solidFill>
                          <a:effectLst/>
                          <a:latin typeface="Arial" charset="0"/>
                          <a:cs typeface="Arial" charset="0"/>
                        </a:rPr>
                        <a:t/>
                      </a:r>
                      <a:br>
                        <a:rPr kumimoji="0" lang="en-US" sz="1400" b="1" i="0" u="none" strike="noStrike" cap="none" normalizeH="0" baseline="0">
                          <a:ln>
                            <a:noFill/>
                          </a:ln>
                          <a:solidFill>
                            <a:srgbClr val="D9D9D9"/>
                          </a:solidFill>
                          <a:effectLst/>
                          <a:latin typeface="Arial" charset="0"/>
                          <a:cs typeface="Arial" charset="0"/>
                        </a:rPr>
                      </a:br>
                      <a:endParaRPr kumimoji="0" lang="en-US" sz="1400" b="1" i="0" u="none" strike="noStrike" cap="none" normalizeH="0" baseline="0">
                        <a:ln>
                          <a:noFill/>
                        </a:ln>
                        <a:solidFill>
                          <a:srgbClr val="D9D9D9"/>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C000"/>
                          </a:solidFill>
                          <a:effectLst/>
                          <a:latin typeface="Arial" charset="0"/>
                          <a:cs typeface="Arial" charset="0"/>
                          <a:hlinkClick r:id="rId9"/>
                        </a:rPr>
                        <a:t>https://www.PosterPresentations.com/</a:t>
                      </a:r>
                      <a:r>
                        <a:rPr kumimoji="0" lang="en-US" sz="1600" b="1" i="0" u="sng" strike="noStrike" cap="none" normalizeH="0" baseline="0">
                          <a:ln>
                            <a:noFill/>
                          </a:ln>
                          <a:solidFill>
                            <a:srgbClr val="FFC000"/>
                          </a:solidFill>
                          <a:effectLst/>
                          <a:latin typeface="Arial" charset="0"/>
                          <a:cs typeface="Arial" charset="0"/>
                          <a:hlinkClick r:id="rId9"/>
                        </a:rPr>
                        <a:t>research</a:t>
                      </a:r>
                      <a:endParaRPr kumimoji="0" lang="en-US" sz="1600" b="1" i="0" u="sng" strike="noStrike" cap="none" normalizeH="0" baseline="0">
                        <a:ln>
                          <a:noFill/>
                        </a:ln>
                        <a:solidFill>
                          <a:srgbClr val="FFC000"/>
                        </a:solidFill>
                        <a:effectLst/>
                        <a:latin typeface="Arial" charset="0"/>
                        <a:cs typeface="Arial" charset="0"/>
                      </a:endParaRPr>
                    </a:p>
                    <a:p>
                      <a:pPr marL="0" marR="0" lvl="0" indent="0" algn="l" defTabSz="151765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771525">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300" b="0" i="0" u="none" strike="noStrike" cap="none" normalizeH="0" baseline="0">
                        <a:ln>
                          <a:noFill/>
                        </a:ln>
                        <a:solidFill>
                          <a:srgbClr val="1F3A4E"/>
                        </a:solidFill>
                        <a:effectLst/>
                        <a:latin typeface="Calibri" pitchFamily="34"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dpi="0" rotWithShape="1">
                      <a:blip r:embed="rId10"/>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560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 2020 PosterPresentations.com</a:t>
                      </a:r>
                      <a:br>
                        <a:rPr kumimoji="0" lang="en-US" sz="1000" b="0" i="0" u="none" strike="noStrike" cap="none" normalizeH="0" baseline="0">
                          <a:ln>
                            <a:noFill/>
                          </a:ln>
                          <a:solidFill>
                            <a:srgbClr val="D9D9D9"/>
                          </a:solidFill>
                          <a:effectLst/>
                          <a:latin typeface="Arial" charset="0"/>
                          <a:cs typeface="Arial" charset="0"/>
                        </a:rPr>
                      </a:br>
                      <a:r>
                        <a:rPr kumimoji="0" lang="en-US" sz="1000" b="0" i="0" u="none" strike="noStrike" cap="none" normalizeH="0" baseline="0">
                          <a:ln>
                            <a:noFill/>
                          </a:ln>
                          <a:solidFill>
                            <a:srgbClr val="D9D9D9"/>
                          </a:solidFill>
                          <a:effectLst/>
                          <a:latin typeface="Arial" charset="0"/>
                          <a:cs typeface="Arial" charset="0"/>
                        </a:rPr>
                        <a:t>2117 Fourth Street , STE C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D9D9D9"/>
                          </a:solidFill>
                          <a:effectLst/>
                          <a:latin typeface="Arial" charset="0"/>
                          <a:cs typeface="Arial" charset="0"/>
                        </a:rPr>
                        <a:t>Berkeley CA 94710 USA</a:t>
                      </a:r>
                    </a:p>
                  </a:txBody>
                  <a:tcPr marL="106881" marR="53440" marT="70140" marB="233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gridSpan="2">
                  <a:txBody>
                    <a:bodyPr/>
                    <a:lstStyle/>
                    <a:p>
                      <a:pPr marL="0" marR="0" lvl="0" indent="0" algn="l" defTabSz="438785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rgbClr val="D0D0D0"/>
                          </a:solidFill>
                          <a:effectLst/>
                          <a:latin typeface="Arial" charset="0"/>
                          <a:cs typeface="Arial" charset="0"/>
                        </a:rPr>
                        <a:t>For poster-making tutorials visit:</a:t>
                      </a:r>
                    </a:p>
                    <a:p>
                      <a:pPr marL="0" marR="0" lvl="0" indent="0" algn="l" defTabSz="438785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rgbClr val="FFC000"/>
                          </a:solidFill>
                          <a:effectLst/>
                          <a:latin typeface="Arial" charset="0"/>
                          <a:cs typeface="Arial" charset="0"/>
                        </a:rPr>
                        <a:t>https://www.posterpresentations.com/helpdesk.html</a:t>
                      </a:r>
                      <a:endParaRPr kumimoji="0" lang="en-US" sz="900" b="0" i="0" u="none" strike="noStrike" cap="none" normalizeH="0" baseline="0">
                        <a:ln>
                          <a:noFill/>
                        </a:ln>
                        <a:solidFill>
                          <a:srgbClr val="D9D9D9"/>
                        </a:solidFill>
                        <a:effectLst/>
                        <a:latin typeface="Arial" charset="0"/>
                        <a:cs typeface="Arial" charset="0"/>
                      </a:endParaRPr>
                    </a:p>
                  </a:txBody>
                  <a:tcPr marL="95264" marR="95264" marT="47632" marB="47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2674938" rtl="0" fontAlgn="base">
        <a:spcBef>
          <a:spcPct val="0"/>
        </a:spcBef>
        <a:spcAft>
          <a:spcPct val="0"/>
        </a:spcAft>
        <a:defRPr sz="5300" kern="1200">
          <a:solidFill>
            <a:schemeClr val="bg1"/>
          </a:solidFill>
          <a:latin typeface="Trebuchet MS" pitchFamily="34" charset="0"/>
          <a:ea typeface="+mj-ea"/>
          <a:cs typeface="+mj-cs"/>
        </a:defRPr>
      </a:lvl1pPr>
      <a:lvl2pPr algn="ctr" defTabSz="2674938" rtl="0" fontAlgn="base">
        <a:spcBef>
          <a:spcPct val="0"/>
        </a:spcBef>
        <a:spcAft>
          <a:spcPct val="0"/>
        </a:spcAft>
        <a:defRPr sz="5300">
          <a:solidFill>
            <a:schemeClr val="bg1"/>
          </a:solidFill>
          <a:latin typeface="Trebuchet MS" pitchFamily="34" charset="0"/>
        </a:defRPr>
      </a:lvl2pPr>
      <a:lvl3pPr algn="ctr" defTabSz="2674938" rtl="0" fontAlgn="base">
        <a:spcBef>
          <a:spcPct val="0"/>
        </a:spcBef>
        <a:spcAft>
          <a:spcPct val="0"/>
        </a:spcAft>
        <a:defRPr sz="5300">
          <a:solidFill>
            <a:schemeClr val="bg1"/>
          </a:solidFill>
          <a:latin typeface="Trebuchet MS" pitchFamily="34" charset="0"/>
        </a:defRPr>
      </a:lvl3pPr>
      <a:lvl4pPr algn="ctr" defTabSz="2674938" rtl="0" fontAlgn="base">
        <a:spcBef>
          <a:spcPct val="0"/>
        </a:spcBef>
        <a:spcAft>
          <a:spcPct val="0"/>
        </a:spcAft>
        <a:defRPr sz="5300">
          <a:solidFill>
            <a:schemeClr val="bg1"/>
          </a:solidFill>
          <a:latin typeface="Trebuchet MS" pitchFamily="34" charset="0"/>
        </a:defRPr>
      </a:lvl4pPr>
      <a:lvl5pPr algn="ctr" defTabSz="2674938" rtl="0" fontAlgn="base">
        <a:spcBef>
          <a:spcPct val="0"/>
        </a:spcBef>
        <a:spcAft>
          <a:spcPct val="0"/>
        </a:spcAft>
        <a:defRPr sz="5300">
          <a:solidFill>
            <a:schemeClr val="bg1"/>
          </a:solidFill>
          <a:latin typeface="Trebuchet MS" pitchFamily="34" charset="0"/>
        </a:defRPr>
      </a:lvl5pPr>
      <a:lvl6pPr marL="457200" algn="ctr" defTabSz="2674938" rtl="0" fontAlgn="base">
        <a:spcBef>
          <a:spcPct val="0"/>
        </a:spcBef>
        <a:spcAft>
          <a:spcPct val="0"/>
        </a:spcAft>
        <a:defRPr sz="5300">
          <a:solidFill>
            <a:schemeClr val="bg1"/>
          </a:solidFill>
          <a:latin typeface="Trebuchet MS" pitchFamily="34" charset="0"/>
        </a:defRPr>
      </a:lvl6pPr>
      <a:lvl7pPr marL="914400" algn="ctr" defTabSz="2674938" rtl="0" fontAlgn="base">
        <a:spcBef>
          <a:spcPct val="0"/>
        </a:spcBef>
        <a:spcAft>
          <a:spcPct val="0"/>
        </a:spcAft>
        <a:defRPr sz="5300">
          <a:solidFill>
            <a:schemeClr val="bg1"/>
          </a:solidFill>
          <a:latin typeface="Trebuchet MS" pitchFamily="34" charset="0"/>
        </a:defRPr>
      </a:lvl7pPr>
      <a:lvl8pPr marL="1371600" algn="ctr" defTabSz="2674938" rtl="0" fontAlgn="base">
        <a:spcBef>
          <a:spcPct val="0"/>
        </a:spcBef>
        <a:spcAft>
          <a:spcPct val="0"/>
        </a:spcAft>
        <a:defRPr sz="5300">
          <a:solidFill>
            <a:schemeClr val="bg1"/>
          </a:solidFill>
          <a:latin typeface="Trebuchet MS" pitchFamily="34" charset="0"/>
        </a:defRPr>
      </a:lvl8pPr>
      <a:lvl9pPr marL="1828800" algn="ctr" defTabSz="2674938" rtl="0" fontAlgn="base">
        <a:spcBef>
          <a:spcPct val="0"/>
        </a:spcBef>
        <a:spcAft>
          <a:spcPct val="0"/>
        </a:spcAft>
        <a:defRPr sz="5300">
          <a:solidFill>
            <a:schemeClr val="bg1"/>
          </a:solidFill>
          <a:latin typeface="Trebuchet MS" pitchFamily="34" charset="0"/>
        </a:defRPr>
      </a:lvl9pPr>
    </p:titleStyle>
    <p:bodyStyle>
      <a:lvl1pPr marL="1001713" indent="-1001713" algn="l" defTabSz="2674938" rtl="0" fontAlgn="base">
        <a:spcBef>
          <a:spcPct val="20000"/>
        </a:spcBef>
        <a:spcAft>
          <a:spcPct val="0"/>
        </a:spcAft>
        <a:buFont typeface="Arial" charset="0"/>
        <a:buChar char="•"/>
        <a:defRPr sz="9300" kern="1200">
          <a:solidFill>
            <a:schemeClr val="tx1"/>
          </a:solidFill>
          <a:latin typeface="+mn-lt"/>
          <a:ea typeface="+mn-ea"/>
          <a:cs typeface="+mn-cs"/>
        </a:defRPr>
      </a:lvl1pPr>
      <a:lvl2pPr marL="2173288" indent="-835025" algn="l" defTabSz="2674938" rtl="0" fontAlgn="base">
        <a:spcBef>
          <a:spcPct val="20000"/>
        </a:spcBef>
        <a:spcAft>
          <a:spcPct val="0"/>
        </a:spcAft>
        <a:buFont typeface="Arial" charset="0"/>
        <a:buChar char="–"/>
        <a:defRPr sz="8200" kern="1200">
          <a:solidFill>
            <a:schemeClr val="tx1"/>
          </a:solidFill>
          <a:latin typeface="+mn-lt"/>
          <a:ea typeface="+mn-ea"/>
          <a:cs typeface="+mn-cs"/>
        </a:defRPr>
      </a:lvl2pPr>
      <a:lvl3pPr marL="3343275" indent="-668338" algn="l" defTabSz="2674938" rtl="0" fontAlgn="base">
        <a:spcBef>
          <a:spcPct val="20000"/>
        </a:spcBef>
        <a:spcAft>
          <a:spcPct val="0"/>
        </a:spcAft>
        <a:buFont typeface="Arial" charset="0"/>
        <a:buChar char="•"/>
        <a:defRPr sz="7000" kern="1200">
          <a:solidFill>
            <a:schemeClr val="tx1"/>
          </a:solidFill>
          <a:latin typeface="+mn-lt"/>
          <a:ea typeface="+mn-ea"/>
          <a:cs typeface="+mn-cs"/>
        </a:defRPr>
      </a:lvl3pPr>
      <a:lvl4pPr marL="4681538"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4pPr>
      <a:lvl5pPr marL="6018213"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479425" y="15932150"/>
            <a:ext cx="2778125" cy="169863"/>
          </a:xfrm>
          <a:prstGeom prst="rect">
            <a:avLst/>
          </a:prstGeom>
          <a:noFill/>
          <a:ln w="9525">
            <a:noFill/>
            <a:miter lim="800000"/>
            <a:headEnd/>
            <a:tailEnd/>
          </a:ln>
          <a:effectLst/>
        </p:spPr>
        <p:txBody>
          <a:bodyPr lIns="97347" tIns="48665" rIns="97347" bIns="48665"/>
          <a:lstStyle/>
          <a:p>
            <a:pPr defTabSz="2507943" eaLnBrk="0" fontAlgn="auto" hangingPunct="0">
              <a:lnSpc>
                <a:spcPct val="65000"/>
              </a:lnSpc>
              <a:spcBef>
                <a:spcPct val="50000"/>
              </a:spcBef>
              <a:spcAft>
                <a:spcPts val="0"/>
              </a:spcAft>
              <a:defRPr/>
            </a:pPr>
            <a:r>
              <a:rPr lang="en-US" sz="533" b="1" dirty="0">
                <a:solidFill>
                  <a:schemeClr val="bg1">
                    <a:lumMod val="75000"/>
                  </a:schemeClr>
                </a:solidFill>
                <a:cs typeface="+mn-cs"/>
              </a:rPr>
              <a:t>RESEARCH POSTER PRESENTATION DESIGN © 2019</a:t>
            </a:r>
          </a:p>
          <a:p>
            <a:pPr defTabSz="2507943" eaLnBrk="0" fontAlgn="auto" hangingPunct="0">
              <a:lnSpc>
                <a:spcPct val="65000"/>
              </a:lnSpc>
              <a:spcBef>
                <a:spcPct val="50000"/>
              </a:spcBef>
              <a:spcAft>
                <a:spcPts val="0"/>
              </a:spcAft>
              <a:defRPr/>
            </a:pPr>
            <a:r>
              <a:rPr lang="en-US" sz="1173" b="1" dirty="0">
                <a:solidFill>
                  <a:schemeClr val="bg1">
                    <a:lumMod val="75000"/>
                  </a:schemeClr>
                </a:solidFill>
                <a:cs typeface="+mn-cs"/>
              </a:rPr>
              <a:t>www.PosterPresentations.com</a:t>
            </a:r>
          </a:p>
        </p:txBody>
      </p:sp>
      <p:cxnSp>
        <p:nvCxnSpPr>
          <p:cNvPr id="11" name="Straight Connector 10"/>
          <p:cNvCxnSpPr>
            <a:cxnSpLocks/>
          </p:cNvCxnSpPr>
          <p:nvPr userDrawn="1"/>
        </p:nvCxnSpPr>
        <p:spPr>
          <a:xfrm>
            <a:off x="0" y="15794038"/>
            <a:ext cx="29260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p:cNvCxnSpPr>
            <a:cxnSpLocks/>
          </p:cNvCxnSpPr>
          <p:nvPr userDrawn="1"/>
        </p:nvCxnSpPr>
        <p:spPr>
          <a:xfrm>
            <a:off x="7273925"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3" name="Straight Connector 12"/>
          <p:cNvCxnSpPr>
            <a:cxnSpLocks/>
          </p:cNvCxnSpPr>
          <p:nvPr userDrawn="1"/>
        </p:nvCxnSpPr>
        <p:spPr>
          <a:xfrm>
            <a:off x="14666913"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a:cxnSpLocks/>
          </p:cNvCxnSpPr>
          <p:nvPr userDrawn="1"/>
        </p:nvCxnSpPr>
        <p:spPr>
          <a:xfrm>
            <a:off x="22059900" y="3189288"/>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2674938" rtl="0" fontAlgn="base">
        <a:spcBef>
          <a:spcPct val="0"/>
        </a:spcBef>
        <a:spcAft>
          <a:spcPct val="0"/>
        </a:spcAft>
        <a:defRPr sz="5300" kern="1200">
          <a:solidFill>
            <a:schemeClr val="bg1"/>
          </a:solidFill>
          <a:latin typeface="Trebuchet MS" pitchFamily="34" charset="0"/>
          <a:ea typeface="+mj-ea"/>
          <a:cs typeface="+mj-cs"/>
        </a:defRPr>
      </a:lvl1pPr>
      <a:lvl2pPr algn="ctr" defTabSz="2674938" rtl="0" fontAlgn="base">
        <a:spcBef>
          <a:spcPct val="0"/>
        </a:spcBef>
        <a:spcAft>
          <a:spcPct val="0"/>
        </a:spcAft>
        <a:defRPr sz="5300">
          <a:solidFill>
            <a:schemeClr val="bg1"/>
          </a:solidFill>
          <a:latin typeface="Trebuchet MS" pitchFamily="34" charset="0"/>
        </a:defRPr>
      </a:lvl2pPr>
      <a:lvl3pPr algn="ctr" defTabSz="2674938" rtl="0" fontAlgn="base">
        <a:spcBef>
          <a:spcPct val="0"/>
        </a:spcBef>
        <a:spcAft>
          <a:spcPct val="0"/>
        </a:spcAft>
        <a:defRPr sz="5300">
          <a:solidFill>
            <a:schemeClr val="bg1"/>
          </a:solidFill>
          <a:latin typeface="Trebuchet MS" pitchFamily="34" charset="0"/>
        </a:defRPr>
      </a:lvl3pPr>
      <a:lvl4pPr algn="ctr" defTabSz="2674938" rtl="0" fontAlgn="base">
        <a:spcBef>
          <a:spcPct val="0"/>
        </a:spcBef>
        <a:spcAft>
          <a:spcPct val="0"/>
        </a:spcAft>
        <a:defRPr sz="5300">
          <a:solidFill>
            <a:schemeClr val="bg1"/>
          </a:solidFill>
          <a:latin typeface="Trebuchet MS" pitchFamily="34" charset="0"/>
        </a:defRPr>
      </a:lvl4pPr>
      <a:lvl5pPr algn="ctr" defTabSz="2674938" rtl="0" fontAlgn="base">
        <a:spcBef>
          <a:spcPct val="0"/>
        </a:spcBef>
        <a:spcAft>
          <a:spcPct val="0"/>
        </a:spcAft>
        <a:defRPr sz="5300">
          <a:solidFill>
            <a:schemeClr val="bg1"/>
          </a:solidFill>
          <a:latin typeface="Trebuchet MS" pitchFamily="34" charset="0"/>
        </a:defRPr>
      </a:lvl5pPr>
      <a:lvl6pPr marL="457200" algn="ctr" defTabSz="2674938" rtl="0" fontAlgn="base">
        <a:spcBef>
          <a:spcPct val="0"/>
        </a:spcBef>
        <a:spcAft>
          <a:spcPct val="0"/>
        </a:spcAft>
        <a:defRPr sz="5300">
          <a:solidFill>
            <a:schemeClr val="bg1"/>
          </a:solidFill>
          <a:latin typeface="Trebuchet MS" pitchFamily="34" charset="0"/>
        </a:defRPr>
      </a:lvl6pPr>
      <a:lvl7pPr marL="914400" algn="ctr" defTabSz="2674938" rtl="0" fontAlgn="base">
        <a:spcBef>
          <a:spcPct val="0"/>
        </a:spcBef>
        <a:spcAft>
          <a:spcPct val="0"/>
        </a:spcAft>
        <a:defRPr sz="5300">
          <a:solidFill>
            <a:schemeClr val="bg1"/>
          </a:solidFill>
          <a:latin typeface="Trebuchet MS" pitchFamily="34" charset="0"/>
        </a:defRPr>
      </a:lvl7pPr>
      <a:lvl8pPr marL="1371600" algn="ctr" defTabSz="2674938" rtl="0" fontAlgn="base">
        <a:spcBef>
          <a:spcPct val="0"/>
        </a:spcBef>
        <a:spcAft>
          <a:spcPct val="0"/>
        </a:spcAft>
        <a:defRPr sz="5300">
          <a:solidFill>
            <a:schemeClr val="bg1"/>
          </a:solidFill>
          <a:latin typeface="Trebuchet MS" pitchFamily="34" charset="0"/>
        </a:defRPr>
      </a:lvl8pPr>
      <a:lvl9pPr marL="1828800" algn="ctr" defTabSz="2674938" rtl="0" fontAlgn="base">
        <a:spcBef>
          <a:spcPct val="0"/>
        </a:spcBef>
        <a:spcAft>
          <a:spcPct val="0"/>
        </a:spcAft>
        <a:defRPr sz="5300">
          <a:solidFill>
            <a:schemeClr val="bg1"/>
          </a:solidFill>
          <a:latin typeface="Trebuchet MS" pitchFamily="34" charset="0"/>
        </a:defRPr>
      </a:lvl9pPr>
    </p:titleStyle>
    <p:bodyStyle>
      <a:lvl1pPr marL="1001713" indent="-1001713" algn="l" defTabSz="2674938" rtl="0" fontAlgn="base">
        <a:spcBef>
          <a:spcPct val="20000"/>
        </a:spcBef>
        <a:spcAft>
          <a:spcPct val="0"/>
        </a:spcAft>
        <a:buFont typeface="Arial" charset="0"/>
        <a:buChar char="•"/>
        <a:defRPr sz="9300" kern="1200">
          <a:solidFill>
            <a:schemeClr val="tx1"/>
          </a:solidFill>
          <a:latin typeface="+mn-lt"/>
          <a:ea typeface="+mn-ea"/>
          <a:cs typeface="+mn-cs"/>
        </a:defRPr>
      </a:lvl1pPr>
      <a:lvl2pPr marL="2173288" indent="-835025" algn="l" defTabSz="2674938" rtl="0" fontAlgn="base">
        <a:spcBef>
          <a:spcPct val="20000"/>
        </a:spcBef>
        <a:spcAft>
          <a:spcPct val="0"/>
        </a:spcAft>
        <a:buFont typeface="Arial" charset="0"/>
        <a:buChar char="–"/>
        <a:defRPr sz="8200" kern="1200">
          <a:solidFill>
            <a:schemeClr val="tx1"/>
          </a:solidFill>
          <a:latin typeface="+mn-lt"/>
          <a:ea typeface="+mn-ea"/>
          <a:cs typeface="+mn-cs"/>
        </a:defRPr>
      </a:lvl2pPr>
      <a:lvl3pPr marL="3343275" indent="-668338" algn="l" defTabSz="2674938" rtl="0" fontAlgn="base">
        <a:spcBef>
          <a:spcPct val="20000"/>
        </a:spcBef>
        <a:spcAft>
          <a:spcPct val="0"/>
        </a:spcAft>
        <a:buFont typeface="Arial" charset="0"/>
        <a:buChar char="•"/>
        <a:defRPr sz="7000" kern="1200">
          <a:solidFill>
            <a:schemeClr val="tx1"/>
          </a:solidFill>
          <a:latin typeface="+mn-lt"/>
          <a:ea typeface="+mn-ea"/>
          <a:cs typeface="+mn-cs"/>
        </a:defRPr>
      </a:lvl3pPr>
      <a:lvl4pPr marL="4681538"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4pPr>
      <a:lvl5pPr marL="6018213"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7" name="Text Placeholder 86"/>
          <p:cNvSpPr>
            <a:spLocks noGrp="1"/>
          </p:cNvSpPr>
          <p:nvPr>
            <p:ph type="body" sz="quarter" idx="20"/>
          </p:nvPr>
        </p:nvSpPr>
        <p:spPr bwMode="auto">
          <a:xfrm>
            <a:off x="497133" y="2361761"/>
            <a:ext cx="5727705" cy="654050"/>
          </a:xfrm>
          <a:solidFill>
            <a:srgbClr val="99CC00"/>
          </a:solidFill>
          <a:ln>
            <a:miter lim="800000"/>
            <a:headEnd/>
            <a:tailEnd/>
          </a:ln>
        </p:spPr>
        <p:txBody>
          <a:bodyPr vert="horz" numCol="1" compatLnSpc="1">
            <a:prstTxWarp prst="textNoShape">
              <a:avLst/>
            </a:prstTxWarp>
          </a:bodyPr>
          <a:lstStyle/>
          <a:p>
            <a:r>
              <a:rPr lang="en-US" sz="3200" dirty="0">
                <a:latin typeface="Helvetica" pitchFamily="34" charset="0"/>
              </a:rPr>
              <a:t>INTRODUCTION</a:t>
            </a:r>
            <a:endParaRPr lang="en-IN" sz="3200" dirty="0">
              <a:latin typeface="Helvetica" pitchFamily="34" charset="0"/>
            </a:endParaRPr>
          </a:p>
        </p:txBody>
      </p:sp>
      <p:sp>
        <p:nvSpPr>
          <p:cNvPr id="88" name="Text Placeholder 87"/>
          <p:cNvSpPr>
            <a:spLocks noGrp="1"/>
          </p:cNvSpPr>
          <p:nvPr>
            <p:ph type="body" sz="quarter" idx="96"/>
          </p:nvPr>
        </p:nvSpPr>
        <p:spPr bwMode="auto">
          <a:xfrm>
            <a:off x="458156" y="2458530"/>
            <a:ext cx="6053137" cy="4825684"/>
          </a:xfrm>
          <a:noFill/>
          <a:ln>
            <a:miter lim="800000"/>
            <a:headEnd/>
            <a:tailEnd/>
          </a:ln>
        </p:spPr>
        <p:txBody>
          <a:bodyPr vert="horz" numCol="1" compatLnSpc="1">
            <a:prstTxWarp prst="textNoShape">
              <a:avLst/>
            </a:prstTxWarp>
          </a:bodyPr>
          <a:lstStyle/>
          <a:p>
            <a:pPr>
              <a:lnSpc>
                <a:spcPct val="80000"/>
              </a:lnSpc>
              <a:buFont typeface="Arial" charset="0"/>
              <a:buChar char="•"/>
            </a:pPr>
            <a:endParaRPr lang="en-IN" sz="3200" dirty="0">
              <a:solidFill>
                <a:schemeClr val="tx1"/>
              </a:solidFill>
              <a:latin typeface="Times New Roman" panose="02020603050405020304" pitchFamily="18" charset="0"/>
            </a:endParaRPr>
          </a:p>
          <a:p>
            <a:pPr>
              <a:lnSpc>
                <a:spcPct val="80000"/>
              </a:lnSpc>
            </a:pPr>
            <a:r>
              <a:rPr lang="en-IN" sz="3600" dirty="0">
                <a:solidFill>
                  <a:schemeClr val="tx1"/>
                </a:solidFill>
                <a:latin typeface="Times New Roman" panose="02020603050405020304" pitchFamily="18" charset="0"/>
              </a:rPr>
              <a:t>Childhood glaucoma also referred to as congenital glaucoma , paediatric or infantile glaucoma . It is usually diagnosed within 1</a:t>
            </a:r>
            <a:r>
              <a:rPr lang="en-IN" sz="3600" baseline="30000" dirty="0">
                <a:solidFill>
                  <a:schemeClr val="tx1"/>
                </a:solidFill>
                <a:latin typeface="Times New Roman" panose="02020603050405020304" pitchFamily="18" charset="0"/>
              </a:rPr>
              <a:t>st</a:t>
            </a:r>
            <a:r>
              <a:rPr lang="en-IN" sz="3600" dirty="0">
                <a:solidFill>
                  <a:schemeClr val="tx1"/>
                </a:solidFill>
                <a:latin typeface="Times New Roman" panose="02020603050405020304" pitchFamily="18" charset="0"/>
              </a:rPr>
              <a:t>  year of life. It is caused by incorrect development of the eye’s drainage system before the birth.</a:t>
            </a:r>
          </a:p>
        </p:txBody>
      </p:sp>
      <p:sp>
        <p:nvSpPr>
          <p:cNvPr id="90" name="Text Placeholder 89"/>
          <p:cNvSpPr>
            <a:spLocks noGrp="1"/>
          </p:cNvSpPr>
          <p:nvPr>
            <p:ph type="body" sz="quarter" idx="151"/>
          </p:nvPr>
        </p:nvSpPr>
        <p:spPr bwMode="auto">
          <a:xfrm>
            <a:off x="7544304" y="917432"/>
            <a:ext cx="33733366" cy="1541098"/>
          </a:xfrm>
          <a:noFill/>
          <a:ln>
            <a:miter lim="800000"/>
            <a:headEnd/>
            <a:tailEnd/>
          </a:ln>
        </p:spPr>
        <p:txBody>
          <a:bodyPr vert="horz" wrap="square" lIns="91440" tIns="45720" rIns="91440" bIns="45720" numCol="1" compatLnSpc="1">
            <a:prstTxWarp prst="textNoShape">
              <a:avLst/>
            </a:prstTxWarp>
            <a:normAutofit lnSpcReduction="10000"/>
          </a:bodyPr>
          <a:lstStyle/>
          <a:p>
            <a:pPr algn="just">
              <a:lnSpc>
                <a:spcPct val="80000"/>
              </a:lnSpc>
            </a:pPr>
            <a:r>
              <a:rPr lang="en-US" sz="3200" b="1" dirty="0">
                <a:solidFill>
                  <a:schemeClr val="tx1"/>
                </a:solidFill>
                <a:latin typeface="Helvetica Light"/>
              </a:rPr>
              <a:t>Author: </a:t>
            </a:r>
            <a:r>
              <a:rPr lang="en-US" sz="3200" b="1" dirty="0" err="1">
                <a:solidFill>
                  <a:schemeClr val="tx1"/>
                </a:solidFill>
                <a:latin typeface="Helvetica Light"/>
              </a:rPr>
              <a:t>Dr.Nidhi</a:t>
            </a:r>
            <a:r>
              <a:rPr lang="en-US" sz="3200" b="1" dirty="0">
                <a:solidFill>
                  <a:schemeClr val="tx1"/>
                </a:solidFill>
                <a:latin typeface="Helvetica Light"/>
              </a:rPr>
              <a:t> Patel</a:t>
            </a:r>
          </a:p>
          <a:p>
            <a:r>
              <a:rPr lang="en-US" sz="3200" b="1" dirty="0">
                <a:solidFill>
                  <a:schemeClr val="tx1"/>
                </a:solidFill>
                <a:latin typeface="Helvetica Light"/>
              </a:rPr>
              <a:t>Associate professor: </a:t>
            </a:r>
            <a:r>
              <a:rPr lang="en-US" sz="3200" b="1" dirty="0" err="1">
                <a:solidFill>
                  <a:schemeClr val="tx1"/>
                </a:solidFill>
                <a:latin typeface="Helvetica Light"/>
              </a:rPr>
              <a:t>Dr.Reema</a:t>
            </a:r>
            <a:r>
              <a:rPr lang="en-US" sz="3200" b="1" dirty="0">
                <a:solidFill>
                  <a:schemeClr val="tx1"/>
                </a:solidFill>
                <a:latin typeface="Helvetica Light"/>
              </a:rPr>
              <a:t> </a:t>
            </a:r>
            <a:r>
              <a:rPr lang="en-US" sz="3200" b="1" dirty="0" err="1">
                <a:solidFill>
                  <a:schemeClr val="tx1"/>
                </a:solidFill>
                <a:latin typeface="Helvetica Light"/>
              </a:rPr>
              <a:t>Raval</a:t>
            </a:r>
            <a:endParaRPr lang="en-US" sz="3200" b="1" dirty="0">
              <a:solidFill>
                <a:schemeClr val="tx1"/>
              </a:solidFill>
              <a:latin typeface="Helvetica Light"/>
            </a:endParaRPr>
          </a:p>
          <a:p>
            <a:r>
              <a:rPr lang="en-US" sz="3200" b="1" dirty="0">
                <a:solidFill>
                  <a:schemeClr val="tx1"/>
                </a:solidFill>
                <a:latin typeface="Helvetica Light"/>
              </a:rPr>
              <a:t>Assistant professor: </a:t>
            </a:r>
            <a:r>
              <a:rPr lang="en-US" sz="3200" b="1" dirty="0" err="1">
                <a:solidFill>
                  <a:schemeClr val="tx1"/>
                </a:solidFill>
                <a:latin typeface="Helvetica Light"/>
              </a:rPr>
              <a:t>Dr.kintu</a:t>
            </a:r>
            <a:r>
              <a:rPr lang="en-US" sz="3200" b="1" dirty="0">
                <a:solidFill>
                  <a:schemeClr val="tx1"/>
                </a:solidFill>
                <a:latin typeface="Helvetica Light"/>
              </a:rPr>
              <a:t> shah</a:t>
            </a:r>
            <a:endParaRPr lang="en-IN" sz="3200" b="1" dirty="0">
              <a:solidFill>
                <a:schemeClr val="tx1"/>
              </a:solidFill>
              <a:latin typeface="Helvetica Light"/>
            </a:endParaRPr>
          </a:p>
          <a:p>
            <a:pPr algn="just">
              <a:lnSpc>
                <a:spcPct val="80000"/>
              </a:lnSpc>
            </a:pPr>
            <a:endParaRPr lang="en-IN" sz="3200" b="1" dirty="0">
              <a:solidFill>
                <a:schemeClr val="tx1"/>
              </a:solidFill>
              <a:latin typeface="Helvetica Light"/>
            </a:endParaRPr>
          </a:p>
        </p:txBody>
      </p:sp>
      <p:sp>
        <p:nvSpPr>
          <p:cNvPr id="91" name="Text Placeholder 90"/>
          <p:cNvSpPr>
            <a:spLocks noGrp="1"/>
          </p:cNvSpPr>
          <p:nvPr>
            <p:ph type="body" sz="quarter" idx="153"/>
          </p:nvPr>
        </p:nvSpPr>
        <p:spPr bwMode="auto">
          <a:xfrm>
            <a:off x="801687" y="333403"/>
            <a:ext cx="27657425" cy="1507335"/>
          </a:xfrm>
          <a:noFill/>
          <a:ln>
            <a:miter lim="800000"/>
            <a:headEnd/>
            <a:tailEnd/>
          </a:ln>
        </p:spPr>
        <p:txBody>
          <a:bodyPr vert="horz" wrap="square" lIns="91440" tIns="45720" rIns="91440" bIns="45720" numCol="1" compatLnSpc="1">
            <a:prstTxWarp prst="textNoShape">
              <a:avLst/>
            </a:prstTxWarp>
            <a:normAutofit/>
          </a:bodyPr>
          <a:lstStyle/>
          <a:p>
            <a:pPr>
              <a:lnSpc>
                <a:spcPct val="90000"/>
              </a:lnSpc>
            </a:pPr>
            <a:r>
              <a:rPr lang="en-US" sz="3600" dirty="0">
                <a:solidFill>
                  <a:schemeClr val="accent1">
                    <a:lumMod val="50000"/>
                  </a:schemeClr>
                </a:solidFill>
                <a:latin typeface="Helvetica Light"/>
              </a:rPr>
              <a:t>HEIDELBERG RETINAL TOMOGRAPHY BASED STUDY OF OPTIC DISC &amp; RETINAL NERVE FIBRE LAYER IN PAEDIATRIC GLAUCOMA</a:t>
            </a:r>
            <a:endParaRPr lang="en-IN" sz="3600" dirty="0">
              <a:solidFill>
                <a:schemeClr val="accent1">
                  <a:lumMod val="50000"/>
                </a:schemeClr>
              </a:solidFill>
              <a:latin typeface="Helvetica Light"/>
            </a:endParaRPr>
          </a:p>
        </p:txBody>
      </p:sp>
      <p:sp>
        <p:nvSpPr>
          <p:cNvPr id="92" name="Text Placeholder 91"/>
          <p:cNvSpPr>
            <a:spLocks noGrp="1"/>
          </p:cNvSpPr>
          <p:nvPr>
            <p:ph type="body" sz="quarter" idx="154"/>
          </p:nvPr>
        </p:nvSpPr>
        <p:spPr bwMode="auto">
          <a:xfrm>
            <a:off x="497133" y="7184159"/>
            <a:ext cx="6051550" cy="654050"/>
          </a:xfrm>
          <a:solidFill>
            <a:srgbClr val="99CC00"/>
          </a:solidFill>
          <a:ln>
            <a:miter lim="800000"/>
            <a:headEnd/>
            <a:tailEnd/>
          </a:ln>
        </p:spPr>
        <p:txBody>
          <a:bodyPr vert="horz" numCol="1" compatLnSpc="1">
            <a:prstTxWarp prst="textNoShape">
              <a:avLst/>
            </a:prstTxWarp>
          </a:bodyPr>
          <a:lstStyle/>
          <a:p>
            <a:r>
              <a:rPr lang="en-US" sz="2800" dirty="0">
                <a:latin typeface="Helvetica" pitchFamily="34" charset="0"/>
              </a:rPr>
              <a:t>AIM</a:t>
            </a:r>
            <a:endParaRPr lang="en-IN" sz="2800" dirty="0">
              <a:latin typeface="Helvetica" pitchFamily="34" charset="0"/>
            </a:endParaRPr>
          </a:p>
        </p:txBody>
      </p:sp>
      <p:sp>
        <p:nvSpPr>
          <p:cNvPr id="93" name="Text Placeholder 92"/>
          <p:cNvSpPr>
            <a:spLocks noGrp="1"/>
          </p:cNvSpPr>
          <p:nvPr>
            <p:ph type="body" sz="quarter" idx="155"/>
          </p:nvPr>
        </p:nvSpPr>
        <p:spPr bwMode="auto">
          <a:xfrm>
            <a:off x="329003" y="7761873"/>
            <a:ext cx="6051550" cy="2987675"/>
          </a:xfrm>
          <a:noFill/>
          <a:ln>
            <a:miter lim="800000"/>
            <a:headEnd/>
            <a:tailEnd/>
          </a:ln>
        </p:spPr>
        <p:txBody>
          <a:bodyPr vert="horz" numCol="1" compatLnSpc="1">
            <a:prstTxWarp prst="textNoShape">
              <a:avLst/>
            </a:prstTxWarp>
          </a:bodyPr>
          <a:lstStyle/>
          <a:p>
            <a:pPr>
              <a:lnSpc>
                <a:spcPct val="80000"/>
              </a:lnSpc>
            </a:pPr>
            <a:r>
              <a:rPr lang="en-IN" sz="3600" dirty="0">
                <a:solidFill>
                  <a:schemeClr val="tx1"/>
                </a:solidFill>
                <a:latin typeface="Times New Roman" panose="02020603050405020304" pitchFamily="18" charset="0"/>
              </a:rPr>
              <a:t>To evaluate the severity of paediatric glaucoma on the basis of disc evaluation and retinal nerve fibre layer with the help of Heidelberg retinal tomography.</a:t>
            </a:r>
          </a:p>
        </p:txBody>
      </p:sp>
      <p:sp>
        <p:nvSpPr>
          <p:cNvPr id="94" name="Text Placeholder 93"/>
          <p:cNvSpPr>
            <a:spLocks noGrp="1"/>
          </p:cNvSpPr>
          <p:nvPr>
            <p:ph type="body" sz="quarter" idx="156"/>
          </p:nvPr>
        </p:nvSpPr>
        <p:spPr bwMode="auto">
          <a:xfrm>
            <a:off x="327415" y="10603833"/>
            <a:ext cx="6053138" cy="703263"/>
          </a:xfrm>
          <a:solidFill>
            <a:srgbClr val="99CC00"/>
          </a:solidFill>
          <a:ln>
            <a:miter lim="800000"/>
            <a:headEnd/>
            <a:tailEnd/>
          </a:ln>
        </p:spPr>
        <p:txBody>
          <a:bodyPr vert="horz" numCol="1" compatLnSpc="1">
            <a:prstTxWarp prst="textNoShape">
              <a:avLst/>
            </a:prstTxWarp>
          </a:bodyPr>
          <a:lstStyle/>
          <a:p>
            <a:r>
              <a:rPr lang="en-US" sz="2800" dirty="0">
                <a:latin typeface="Helvetica" pitchFamily="34" charset="0"/>
              </a:rPr>
              <a:t>METHOD AND MATERIAL</a:t>
            </a:r>
            <a:endParaRPr lang="en-IN" sz="2800" dirty="0">
              <a:latin typeface="Helvetica" pitchFamily="34" charset="0"/>
            </a:endParaRPr>
          </a:p>
        </p:txBody>
      </p:sp>
      <p:sp>
        <p:nvSpPr>
          <p:cNvPr id="95" name="Text Placeholder 94"/>
          <p:cNvSpPr>
            <a:spLocks noGrp="1"/>
          </p:cNvSpPr>
          <p:nvPr>
            <p:ph type="body" sz="quarter" idx="157"/>
          </p:nvPr>
        </p:nvSpPr>
        <p:spPr bwMode="auto">
          <a:xfrm>
            <a:off x="241294" y="11808475"/>
            <a:ext cx="6051550" cy="3489251"/>
          </a:xfrm>
          <a:noFill/>
          <a:ln>
            <a:miter lim="800000"/>
            <a:headEnd/>
            <a:tailEnd/>
          </a:ln>
        </p:spPr>
        <p:txBody>
          <a:bodyPr vert="horz" numCol="1" compatLnSpc="1">
            <a:prstTxWarp prst="textNoShape">
              <a:avLst/>
            </a:prstTxWarp>
          </a:bodyPr>
          <a:lstStyle/>
          <a:p>
            <a:pPr>
              <a:lnSpc>
                <a:spcPct val="80000"/>
              </a:lnSpc>
            </a:pPr>
            <a:r>
              <a:rPr lang="en-IN" sz="3600" b="1" dirty="0">
                <a:solidFill>
                  <a:schemeClr val="tx1"/>
                </a:solidFill>
                <a:latin typeface="Times New Roman" panose="02020603050405020304" pitchFamily="18" charset="0"/>
              </a:rPr>
              <a:t>Study :  </a:t>
            </a:r>
            <a:r>
              <a:rPr lang="en-IN" sz="3600" dirty="0">
                <a:solidFill>
                  <a:schemeClr val="tx1"/>
                </a:solidFill>
                <a:latin typeface="Times New Roman" panose="02020603050405020304" pitchFamily="18" charset="0"/>
              </a:rPr>
              <a:t>Cross sectional </a:t>
            </a:r>
          </a:p>
          <a:p>
            <a:pPr>
              <a:lnSpc>
                <a:spcPct val="80000"/>
              </a:lnSpc>
            </a:pPr>
            <a:r>
              <a:rPr lang="en-IN" sz="3600" b="1" dirty="0">
                <a:solidFill>
                  <a:schemeClr val="tx1"/>
                </a:solidFill>
                <a:latin typeface="Times New Roman" panose="02020603050405020304" pitchFamily="18" charset="0"/>
              </a:rPr>
              <a:t>Sample size :</a:t>
            </a:r>
            <a:r>
              <a:rPr lang="en-IN" sz="3600" dirty="0">
                <a:solidFill>
                  <a:schemeClr val="tx1"/>
                </a:solidFill>
                <a:latin typeface="Times New Roman" panose="02020603050405020304" pitchFamily="18" charset="0"/>
              </a:rPr>
              <a:t>31</a:t>
            </a:r>
          </a:p>
          <a:p>
            <a:pPr>
              <a:lnSpc>
                <a:spcPct val="80000"/>
              </a:lnSpc>
            </a:pPr>
            <a:r>
              <a:rPr lang="en-IN" sz="3600" b="1" dirty="0">
                <a:solidFill>
                  <a:schemeClr val="tx1"/>
                </a:solidFill>
                <a:latin typeface="Times New Roman" panose="02020603050405020304" pitchFamily="18" charset="0"/>
              </a:rPr>
              <a:t>Site:</a:t>
            </a:r>
            <a:r>
              <a:rPr lang="en-IN" sz="3600" dirty="0">
                <a:solidFill>
                  <a:schemeClr val="tx1"/>
                </a:solidFill>
                <a:latin typeface="Times New Roman" panose="02020603050405020304" pitchFamily="18" charset="0"/>
              </a:rPr>
              <a:t> Tertiary care centre </a:t>
            </a:r>
          </a:p>
          <a:p>
            <a:pPr>
              <a:lnSpc>
                <a:spcPct val="80000"/>
              </a:lnSpc>
            </a:pPr>
            <a:r>
              <a:rPr lang="en-IN" sz="3600" dirty="0">
                <a:solidFill>
                  <a:schemeClr val="tx1"/>
                </a:solidFill>
                <a:latin typeface="Times New Roman" panose="02020603050405020304" pitchFamily="18" charset="0"/>
              </a:rPr>
              <a:t>The severity of glaucoma was studied on the basis of HRT parameters which were cup size , cup depth, glaucoma probability score , retinal nerve fibre layer thickness.</a:t>
            </a:r>
          </a:p>
        </p:txBody>
      </p:sp>
      <p:sp>
        <p:nvSpPr>
          <p:cNvPr id="96" name="Text Placeholder 95"/>
          <p:cNvSpPr>
            <a:spLocks noGrp="1"/>
          </p:cNvSpPr>
          <p:nvPr>
            <p:ph type="body" sz="quarter" idx="158"/>
          </p:nvPr>
        </p:nvSpPr>
        <p:spPr bwMode="auto">
          <a:xfrm>
            <a:off x="7261225" y="2455381"/>
            <a:ext cx="6053137" cy="649287"/>
          </a:xfrm>
          <a:solidFill>
            <a:srgbClr val="99CC00"/>
          </a:solidFill>
          <a:ln>
            <a:miter lim="800000"/>
            <a:headEnd/>
            <a:tailEnd/>
          </a:ln>
        </p:spPr>
        <p:txBody>
          <a:bodyPr vert="horz" numCol="1" compatLnSpc="1">
            <a:prstTxWarp prst="textNoShape">
              <a:avLst/>
            </a:prstTxWarp>
          </a:bodyPr>
          <a:lstStyle/>
          <a:p>
            <a:r>
              <a:rPr lang="en-US" sz="2800" dirty="0">
                <a:latin typeface="Helvetica" pitchFamily="34" charset="0"/>
              </a:rPr>
              <a:t>RESULT</a:t>
            </a:r>
            <a:endParaRPr lang="en-IN" sz="2800" dirty="0">
              <a:latin typeface="Helvetica" pitchFamily="34" charset="0"/>
            </a:endParaRPr>
          </a:p>
        </p:txBody>
      </p:sp>
      <p:sp>
        <p:nvSpPr>
          <p:cNvPr id="97" name="Text Placeholder 96"/>
          <p:cNvSpPr>
            <a:spLocks noGrp="1"/>
          </p:cNvSpPr>
          <p:nvPr>
            <p:ph type="body" sz="quarter" idx="159"/>
          </p:nvPr>
        </p:nvSpPr>
        <p:spPr bwMode="auto">
          <a:xfrm>
            <a:off x="7310617" y="3631846"/>
            <a:ext cx="6761383" cy="8585199"/>
          </a:xfrm>
          <a:noFill/>
          <a:ln>
            <a:miter lim="800000"/>
            <a:headEnd/>
            <a:tailEnd/>
          </a:ln>
        </p:spPr>
        <p:txBody>
          <a:bodyPr vert="horz" numCol="1" compatLnSpc="1">
            <a:prstTxWarp prst="textNoShape">
              <a:avLst/>
            </a:prstTxWarp>
          </a:bodyPr>
          <a:lstStyle/>
          <a:p>
            <a:pPr>
              <a:lnSpc>
                <a:spcPct val="80000"/>
              </a:lnSpc>
            </a:pPr>
            <a:r>
              <a:rPr lang="en-IN" sz="3600" dirty="0">
                <a:solidFill>
                  <a:schemeClr val="tx1"/>
                </a:solidFill>
                <a:latin typeface="Times New Roman" panose="02020603050405020304" pitchFamily="18" charset="0"/>
              </a:rPr>
              <a:t>Out of the 31 children with diagnosed congenita glaucoma, 17 children had cup size between 0.70 mm to 0.80 mm with glaucoma probability score more than 85%. And mean RNFL thickness was reduced. Out of 31 children, 10 children having bilaterally cup size was between 0.70 mm to 0.90 mm. most of the children between the age of 8 to 14 years presented with cup size between 0.6 to 0.9 mm. The average of cup size and cup depth of RE is 0.85mm &amp; 0.80mm respectively and in LE it is 0.77mm and 0.73mm respectively. According to the bar chart mentioned here most of children with 0.93mm cup size have age group of 15 to 16years.</a:t>
            </a:r>
          </a:p>
        </p:txBody>
      </p:sp>
      <p:sp>
        <p:nvSpPr>
          <p:cNvPr id="98" name="Text Placeholder 97"/>
          <p:cNvSpPr>
            <a:spLocks noGrp="1"/>
          </p:cNvSpPr>
          <p:nvPr>
            <p:ph type="body" sz="quarter" idx="160"/>
          </p:nvPr>
        </p:nvSpPr>
        <p:spPr bwMode="auto">
          <a:xfrm>
            <a:off x="22049872" y="1454980"/>
            <a:ext cx="6053138" cy="796925"/>
          </a:xfrm>
          <a:solidFill>
            <a:srgbClr val="99CC00"/>
          </a:solidFill>
          <a:ln>
            <a:solidFill>
              <a:srgbClr val="99CC00"/>
            </a:solidFill>
            <a:miter lim="800000"/>
            <a:headEnd/>
            <a:tailEnd/>
          </a:ln>
        </p:spPr>
        <p:txBody>
          <a:bodyPr vert="horz" numCol="1" compatLnSpc="1">
            <a:prstTxWarp prst="textNoShape">
              <a:avLst/>
            </a:prstTxWarp>
          </a:bodyPr>
          <a:lstStyle/>
          <a:p>
            <a:r>
              <a:rPr lang="en-US" sz="2800" dirty="0">
                <a:latin typeface="Helvetica" pitchFamily="34" charset="0"/>
              </a:rPr>
              <a:t>CONCLUSION</a:t>
            </a:r>
            <a:endParaRPr lang="en-IN" sz="2800" dirty="0">
              <a:latin typeface="Helvetica" pitchFamily="34" charset="0"/>
            </a:endParaRPr>
          </a:p>
        </p:txBody>
      </p:sp>
      <p:sp>
        <p:nvSpPr>
          <p:cNvPr id="99" name="Text Placeholder 98"/>
          <p:cNvSpPr>
            <a:spLocks noGrp="1"/>
          </p:cNvSpPr>
          <p:nvPr>
            <p:ph type="body" sz="quarter" idx="161"/>
          </p:nvPr>
        </p:nvSpPr>
        <p:spPr bwMode="auto">
          <a:xfrm>
            <a:off x="22021800" y="1475933"/>
            <a:ext cx="6030913" cy="3514812"/>
          </a:xfrm>
          <a:noFill/>
          <a:ln>
            <a:miter lim="800000"/>
            <a:headEnd/>
            <a:tailEnd/>
          </a:ln>
        </p:spPr>
        <p:txBody>
          <a:bodyPr vert="horz" numCol="1" compatLnSpc="1">
            <a:prstTxWarp prst="textNoShape">
              <a:avLst/>
            </a:prstTxWarp>
          </a:bodyPr>
          <a:lstStyle/>
          <a:p>
            <a:pPr>
              <a:lnSpc>
                <a:spcPct val="80000"/>
              </a:lnSpc>
              <a:buFont typeface="Arial" charset="0"/>
              <a:buChar char="•"/>
            </a:pPr>
            <a:r>
              <a:rPr lang="en-IN" sz="3600" dirty="0">
                <a:solidFill>
                  <a:schemeClr val="tx1"/>
                </a:solidFill>
                <a:latin typeface="Times New Roman" panose="02020603050405020304" pitchFamily="18" charset="0"/>
              </a:rPr>
              <a:t>HRT based study suggest that paediatric glaucoma mostly present in advanced stage of disease.</a:t>
            </a:r>
          </a:p>
        </p:txBody>
      </p:sp>
      <p:sp>
        <p:nvSpPr>
          <p:cNvPr id="24" name="TextBox 23">
            <a:extLst>
              <a:ext uri="{FF2B5EF4-FFF2-40B4-BE49-F238E27FC236}">
                <a16:creationId xmlns:a16="http://schemas.microsoft.com/office/drawing/2014/main" xmlns="" id="{EE6CDD98-CA7B-4509-9E02-AB691415EA62}"/>
              </a:ext>
            </a:extLst>
          </p:cNvPr>
          <p:cNvSpPr txBox="1"/>
          <p:nvPr/>
        </p:nvSpPr>
        <p:spPr>
          <a:xfrm>
            <a:off x="21999575" y="4831292"/>
            <a:ext cx="5644356" cy="6186309"/>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Early </a:t>
            </a:r>
            <a:r>
              <a:rPr lang="en-IN" sz="3600" dirty="0">
                <a:solidFill>
                  <a:schemeClr val="tx1"/>
                </a:solidFill>
                <a:latin typeface="Times New Roman" panose="02020603050405020304" pitchFamily="18" charset="0"/>
                <a:cs typeface="Times New Roman" panose="02020603050405020304" pitchFamily="18" charset="0"/>
              </a:rPr>
              <a:t>comprehensive eye examination can reduce the national burden of paediatric blindness. School health programme including comprehensive eye check-up can als</a:t>
            </a:r>
            <a:r>
              <a:rPr lang="en-IN" sz="3600" dirty="0">
                <a:latin typeface="Times New Roman" panose="02020603050405020304" pitchFamily="18" charset="0"/>
                <a:cs typeface="Times New Roman" panose="02020603050405020304" pitchFamily="18" charset="0"/>
              </a:rPr>
              <a:t>o help to detect early diagnosis of paediatric glaucoma. Screening can aid in early detection ,referral and intervention.</a:t>
            </a:r>
          </a:p>
        </p:txBody>
      </p:sp>
      <p:sp>
        <p:nvSpPr>
          <p:cNvPr id="30" name="TextBox 29">
            <a:extLst>
              <a:ext uri="{FF2B5EF4-FFF2-40B4-BE49-F238E27FC236}">
                <a16:creationId xmlns:a16="http://schemas.microsoft.com/office/drawing/2014/main" xmlns="" id="{29C8F61B-68B6-4C3D-8274-92CAE1069C81}"/>
              </a:ext>
            </a:extLst>
          </p:cNvPr>
          <p:cNvSpPr txBox="1"/>
          <p:nvPr/>
        </p:nvSpPr>
        <p:spPr>
          <a:xfrm>
            <a:off x="21766375" y="11853269"/>
            <a:ext cx="6771943" cy="3724096"/>
          </a:xfrm>
          <a:prstGeom prst="rect">
            <a:avLst/>
          </a:prstGeom>
          <a:noFill/>
        </p:spPr>
        <p:txBody>
          <a:bodyPr wrap="square">
            <a:spAutoFit/>
          </a:bodyPr>
          <a:lstStyle/>
          <a:p>
            <a:r>
              <a:rPr lang="en-IN" sz="9600" b="0" i="0" dirty="0">
                <a:solidFill>
                  <a:srgbClr val="000000"/>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Harwerth</a:t>
            </a:r>
            <a:r>
              <a:rPr lang="en-US" sz="2000" dirty="0">
                <a:latin typeface="Times New Roman" panose="02020603050405020304" pitchFamily="18" charset="0"/>
                <a:cs typeface="Times New Roman" panose="02020603050405020304" pitchFamily="18" charset="0"/>
              </a:rPr>
              <a:t> RS, Carter-Dawson L, Shen F, Smith EL III Crawford ML. Ganglion cell losses underlying visual field defects from experimental glaucoma. Invest </a:t>
            </a:r>
            <a:r>
              <a:rPr lang="en-US" sz="2000" dirty="0" err="1">
                <a:latin typeface="Times New Roman" panose="02020603050405020304" pitchFamily="18" charset="0"/>
                <a:cs typeface="Times New Roman" panose="02020603050405020304" pitchFamily="18" charset="0"/>
              </a:rPr>
              <a:t>Ophthalmoogy</a:t>
            </a:r>
            <a:r>
              <a:rPr lang="en-US" sz="2000" dirty="0">
                <a:latin typeface="Times New Roman" panose="02020603050405020304" pitchFamily="18" charset="0"/>
                <a:cs typeface="Times New Roman" panose="02020603050405020304" pitchFamily="18" charset="0"/>
              </a:rPr>
              <a:t> Vis Sci. 1999;40:2242-2250.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 Sommer A, Katz J, Quigley HA, et al. Clinically detectable nerve fiber atrophy precedes the onset of glaucomatous field loss. Arch Ophthalmology 1991;109:77-83.</a:t>
            </a:r>
            <a:endParaRPr lang="en-IN" sz="6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xmlns="" id="{9A65FCA2-C2D9-4E6B-ABBA-3C867176B059}"/>
              </a:ext>
            </a:extLst>
          </p:cNvPr>
          <p:cNvSpPr txBox="1"/>
          <p:nvPr/>
        </p:nvSpPr>
        <p:spPr>
          <a:xfrm>
            <a:off x="21845581" y="14420687"/>
            <a:ext cx="6877050" cy="523220"/>
          </a:xfrm>
          <a:prstGeom prst="rect">
            <a:avLst/>
          </a:prstGeom>
          <a:noFill/>
        </p:spPr>
        <p:txBody>
          <a:bodyPr wrap="square">
            <a:spAutoFit/>
          </a:bodyPr>
          <a:lstStyle/>
          <a:p>
            <a:pPr algn="l" fontAlgn="base"/>
            <a:endParaRPr lang="en-US" sz="2800" b="0" i="0" dirty="0">
              <a:solidFill>
                <a:srgbClr val="222222"/>
              </a:solidFill>
              <a:effectLst/>
              <a:latin typeface="elsevierdisplaylight"/>
            </a:endParaRPr>
          </a:p>
        </p:txBody>
      </p:sp>
      <p:graphicFrame>
        <p:nvGraphicFramePr>
          <p:cNvPr id="25" name="Chart 24">
            <a:extLst>
              <a:ext uri="{FF2B5EF4-FFF2-40B4-BE49-F238E27FC236}">
                <a16:creationId xmlns:a16="http://schemas.microsoft.com/office/drawing/2014/main" xmlns="" id="{9A6EAD4F-8377-4A28-AA29-278E9F272911}"/>
              </a:ext>
            </a:extLst>
          </p:cNvPr>
          <p:cNvGraphicFramePr>
            <a:graphicFrameLocks/>
          </p:cNvGraphicFramePr>
          <p:nvPr>
            <p:extLst>
              <p:ext uri="{D42A27DB-BD31-4B8C-83A1-F6EECF244321}">
                <p14:modId xmlns:p14="http://schemas.microsoft.com/office/powerpoint/2010/main" val="1145344856"/>
              </p:ext>
            </p:extLst>
          </p:nvPr>
        </p:nvGraphicFramePr>
        <p:xfrm>
          <a:off x="14696619" y="12793595"/>
          <a:ext cx="6051550" cy="37774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xmlns="" id="{B4069C98-E07D-49DC-99BF-32152B3E996B}"/>
              </a:ext>
            </a:extLst>
          </p:cNvPr>
          <p:cNvGraphicFramePr>
            <a:graphicFrameLocks/>
          </p:cNvGraphicFramePr>
          <p:nvPr>
            <p:extLst>
              <p:ext uri="{D42A27DB-BD31-4B8C-83A1-F6EECF244321}">
                <p14:modId xmlns:p14="http://schemas.microsoft.com/office/powerpoint/2010/main" val="1918294896"/>
              </p:ext>
            </p:extLst>
          </p:nvPr>
        </p:nvGraphicFramePr>
        <p:xfrm>
          <a:off x="7544304" y="12988636"/>
          <a:ext cx="5798127" cy="3470564"/>
        </p:xfrm>
        <a:graphic>
          <a:graphicData uri="http://schemas.openxmlformats.org/drawingml/2006/chart">
            <c:chart xmlns:c="http://schemas.openxmlformats.org/drawingml/2006/chart" xmlns:r="http://schemas.openxmlformats.org/officeDocument/2006/relationships" r:id="rId4"/>
          </a:graphicData>
        </a:graphic>
      </p:graphicFrame>
      <p:sp>
        <p:nvSpPr>
          <p:cNvPr id="28" name="TextBox 27">
            <a:extLst>
              <a:ext uri="{FF2B5EF4-FFF2-40B4-BE49-F238E27FC236}">
                <a16:creationId xmlns:a16="http://schemas.microsoft.com/office/drawing/2014/main" xmlns="" id="{D0951DE2-0067-4D07-A58D-BEEDCBAB080F}"/>
              </a:ext>
            </a:extLst>
          </p:cNvPr>
          <p:cNvSpPr txBox="1"/>
          <p:nvPr/>
        </p:nvSpPr>
        <p:spPr>
          <a:xfrm>
            <a:off x="22215276" y="10958284"/>
            <a:ext cx="6613531" cy="923330"/>
          </a:xfrm>
          <a:prstGeom prst="rect">
            <a:avLst/>
          </a:prstGeom>
          <a:noFill/>
        </p:spPr>
        <p:txBody>
          <a:bodyPr wrap="square">
            <a:spAutoFit/>
          </a:bodyPr>
          <a:lstStyle/>
          <a:p>
            <a:r>
              <a:rPr lang="en-IN" sz="5400" b="0" i="0" dirty="0">
                <a:solidFill>
                  <a:srgbClr val="000000"/>
                </a:solidFill>
                <a:effectLst/>
                <a:latin typeface="Times New Roman" panose="02020603050405020304" pitchFamily="18" charset="0"/>
                <a:cs typeface="Times New Roman" panose="02020603050405020304" pitchFamily="18" charset="0"/>
              </a:rPr>
              <a:t> </a:t>
            </a:r>
            <a:r>
              <a:rPr lang="en-IN" sz="3600" b="0" i="0" dirty="0">
                <a:solidFill>
                  <a:srgbClr val="000000"/>
                </a:solidFill>
                <a:effectLst/>
                <a:latin typeface="Times New Roman" panose="02020603050405020304" pitchFamily="18" charset="0"/>
                <a:cs typeface="Times New Roman" panose="02020603050405020304" pitchFamily="18" charset="0"/>
              </a:rPr>
              <a:t>S</a:t>
            </a:r>
            <a:r>
              <a:rPr lang="en-IN" sz="3600" dirty="0">
                <a:solidFill>
                  <a:srgbClr val="000000"/>
                </a:solidFill>
                <a:latin typeface="Times New Roman" panose="02020603050405020304" pitchFamily="18" charset="0"/>
                <a:cs typeface="Times New Roman" panose="02020603050405020304" pitchFamily="18" charset="0"/>
              </a:rPr>
              <a:t>mall sample size</a:t>
            </a:r>
            <a:endParaRPr lang="en-IN" sz="3600" dirty="0">
              <a:latin typeface="Times New Roman" panose="02020603050405020304" pitchFamily="18" charset="0"/>
              <a:cs typeface="Times New Roman" panose="02020603050405020304" pitchFamily="18" charset="0"/>
            </a:endParaRPr>
          </a:p>
        </p:txBody>
      </p:sp>
      <p:graphicFrame>
        <p:nvGraphicFramePr>
          <p:cNvPr id="29" name="Chart 28">
            <a:extLst>
              <a:ext uri="{FF2B5EF4-FFF2-40B4-BE49-F238E27FC236}">
                <a16:creationId xmlns:a16="http://schemas.microsoft.com/office/drawing/2014/main" xmlns="" id="{A64FB776-79B4-4EB2-891F-59BA9231D2F9}"/>
              </a:ext>
            </a:extLst>
          </p:cNvPr>
          <p:cNvGraphicFramePr>
            <a:graphicFrameLocks/>
          </p:cNvGraphicFramePr>
          <p:nvPr>
            <p:extLst>
              <p:ext uri="{D42A27DB-BD31-4B8C-83A1-F6EECF244321}">
                <p14:modId xmlns:p14="http://schemas.microsoft.com/office/powerpoint/2010/main" val="1495248520"/>
              </p:ext>
            </p:extLst>
          </p:nvPr>
        </p:nvGraphicFramePr>
        <p:xfrm>
          <a:off x="13984291" y="7047765"/>
          <a:ext cx="7476207" cy="4760710"/>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 Placeholder 97">
            <a:extLst>
              <a:ext uri="{FF2B5EF4-FFF2-40B4-BE49-F238E27FC236}">
                <a16:creationId xmlns:a16="http://schemas.microsoft.com/office/drawing/2014/main" xmlns="" id="{AF25D073-9555-497D-8556-82F1AB0BEB59}"/>
              </a:ext>
            </a:extLst>
          </p:cNvPr>
          <p:cNvSpPr txBox="1">
            <a:spLocks/>
          </p:cNvSpPr>
          <p:nvPr/>
        </p:nvSpPr>
        <p:spPr bwMode="auto">
          <a:xfrm>
            <a:off x="22059101" y="10371378"/>
            <a:ext cx="6053138" cy="796925"/>
          </a:xfrm>
          <a:prstGeom prst="rect">
            <a:avLst/>
          </a:prstGeom>
          <a:solidFill>
            <a:srgbClr val="99CC00"/>
          </a:solidFill>
          <a:ln>
            <a:solidFill>
              <a:srgbClr val="99CC00"/>
            </a:solidFill>
            <a:miter lim="800000"/>
            <a:headEnd/>
            <a:tailEnd/>
          </a:ln>
        </p:spPr>
        <p:txBody>
          <a:bodyPr vert="horz" wrap="square" lIns="91436" tIns="91436" rIns="91436" bIns="91436" numCol="1" anchor="ctr" anchorCtr="0" compatLnSpc="1">
            <a:prstTxWarp prst="textNoShape">
              <a:avLst/>
            </a:prstTxWarp>
            <a:noAutofit/>
          </a:bodyPr>
          <a:lstStyle>
            <a:lvl1pPr marL="0" indent="0" algn="l" defTabSz="2674938" rtl="0" fontAlgn="base">
              <a:spcBef>
                <a:spcPct val="20000"/>
              </a:spcBef>
              <a:spcAft>
                <a:spcPct val="0"/>
              </a:spcAft>
              <a:buFont typeface="Arial" charset="0"/>
              <a:buNone/>
              <a:defRPr sz="1707" b="1" u="none" kern="1200" baseline="0">
                <a:solidFill>
                  <a:schemeClr val="bg1"/>
                </a:solidFill>
                <a:latin typeface="Helvetica" pitchFamily="2" charset="0"/>
                <a:ea typeface="+mn-ea"/>
                <a:cs typeface="+mn-cs"/>
              </a:defRPr>
            </a:lvl1pPr>
            <a:lvl2pPr marL="2173288" indent="-835025" algn="l" defTabSz="2674938" rtl="0" fontAlgn="base">
              <a:spcBef>
                <a:spcPct val="20000"/>
              </a:spcBef>
              <a:spcAft>
                <a:spcPct val="0"/>
              </a:spcAft>
              <a:buFont typeface="Arial" charset="0"/>
              <a:buChar char="–"/>
              <a:defRPr sz="8200" kern="1200">
                <a:solidFill>
                  <a:schemeClr val="tx1"/>
                </a:solidFill>
                <a:latin typeface="+mn-lt"/>
                <a:ea typeface="+mn-ea"/>
                <a:cs typeface="+mn-cs"/>
              </a:defRPr>
            </a:lvl2pPr>
            <a:lvl3pPr marL="3343275" indent="-668338" algn="l" defTabSz="2674938" rtl="0" fontAlgn="base">
              <a:spcBef>
                <a:spcPct val="20000"/>
              </a:spcBef>
              <a:spcAft>
                <a:spcPct val="0"/>
              </a:spcAft>
              <a:buFont typeface="Arial" charset="0"/>
              <a:buChar char="•"/>
              <a:defRPr sz="7000" kern="1200">
                <a:solidFill>
                  <a:schemeClr val="tx1"/>
                </a:solidFill>
                <a:latin typeface="+mn-lt"/>
                <a:ea typeface="+mn-ea"/>
                <a:cs typeface="+mn-cs"/>
              </a:defRPr>
            </a:lvl3pPr>
            <a:lvl4pPr marL="4681538"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4pPr>
            <a:lvl5pPr marL="6018213"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latin typeface="Helvetica" pitchFamily="34" charset="0"/>
              </a:rPr>
              <a:t>LIMITATION</a:t>
            </a:r>
            <a:endParaRPr lang="en-IN" sz="2800" dirty="0">
              <a:latin typeface="Helvetica" pitchFamily="34" charset="0"/>
            </a:endParaRPr>
          </a:p>
        </p:txBody>
      </p:sp>
      <p:sp>
        <p:nvSpPr>
          <p:cNvPr id="33" name="Text Placeholder 97">
            <a:extLst>
              <a:ext uri="{FF2B5EF4-FFF2-40B4-BE49-F238E27FC236}">
                <a16:creationId xmlns:a16="http://schemas.microsoft.com/office/drawing/2014/main" xmlns="" id="{73F52DDA-1DCF-48D1-9D57-D0D9B1F1507F}"/>
              </a:ext>
            </a:extLst>
          </p:cNvPr>
          <p:cNvSpPr txBox="1">
            <a:spLocks/>
          </p:cNvSpPr>
          <p:nvPr/>
        </p:nvSpPr>
        <p:spPr bwMode="auto">
          <a:xfrm>
            <a:off x="22034133" y="11898419"/>
            <a:ext cx="6053138" cy="796925"/>
          </a:xfrm>
          <a:prstGeom prst="rect">
            <a:avLst/>
          </a:prstGeom>
          <a:solidFill>
            <a:srgbClr val="99CC00"/>
          </a:solidFill>
          <a:ln>
            <a:solidFill>
              <a:srgbClr val="99CC00"/>
            </a:solidFill>
            <a:miter lim="800000"/>
            <a:headEnd/>
            <a:tailEnd/>
          </a:ln>
        </p:spPr>
        <p:txBody>
          <a:bodyPr vert="horz" wrap="square" lIns="91436" tIns="91436" rIns="91436" bIns="91436" numCol="1" anchor="ctr" anchorCtr="0" compatLnSpc="1">
            <a:prstTxWarp prst="textNoShape">
              <a:avLst/>
            </a:prstTxWarp>
            <a:noAutofit/>
          </a:bodyPr>
          <a:lstStyle>
            <a:lvl1pPr marL="0" indent="0" algn="l" defTabSz="2674938" rtl="0" fontAlgn="base">
              <a:spcBef>
                <a:spcPct val="20000"/>
              </a:spcBef>
              <a:spcAft>
                <a:spcPct val="0"/>
              </a:spcAft>
              <a:buFont typeface="Arial" charset="0"/>
              <a:buNone/>
              <a:defRPr sz="1707" b="1" u="none" kern="1200" baseline="0">
                <a:solidFill>
                  <a:schemeClr val="bg1"/>
                </a:solidFill>
                <a:latin typeface="Helvetica" pitchFamily="2" charset="0"/>
                <a:ea typeface="+mn-ea"/>
                <a:cs typeface="+mn-cs"/>
              </a:defRPr>
            </a:lvl1pPr>
            <a:lvl2pPr marL="2173288" indent="-835025" algn="l" defTabSz="2674938" rtl="0" fontAlgn="base">
              <a:spcBef>
                <a:spcPct val="20000"/>
              </a:spcBef>
              <a:spcAft>
                <a:spcPct val="0"/>
              </a:spcAft>
              <a:buFont typeface="Arial" charset="0"/>
              <a:buChar char="–"/>
              <a:defRPr sz="8200" kern="1200">
                <a:solidFill>
                  <a:schemeClr val="tx1"/>
                </a:solidFill>
                <a:latin typeface="+mn-lt"/>
                <a:ea typeface="+mn-ea"/>
                <a:cs typeface="+mn-cs"/>
              </a:defRPr>
            </a:lvl2pPr>
            <a:lvl3pPr marL="3343275" indent="-668338" algn="l" defTabSz="2674938" rtl="0" fontAlgn="base">
              <a:spcBef>
                <a:spcPct val="20000"/>
              </a:spcBef>
              <a:spcAft>
                <a:spcPct val="0"/>
              </a:spcAft>
              <a:buFont typeface="Arial" charset="0"/>
              <a:buChar char="•"/>
              <a:defRPr sz="7000" kern="1200">
                <a:solidFill>
                  <a:schemeClr val="tx1"/>
                </a:solidFill>
                <a:latin typeface="+mn-lt"/>
                <a:ea typeface="+mn-ea"/>
                <a:cs typeface="+mn-cs"/>
              </a:defRPr>
            </a:lvl3pPr>
            <a:lvl4pPr marL="4681538"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4pPr>
            <a:lvl5pPr marL="6018213"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latin typeface="Helvetica" pitchFamily="34" charset="0"/>
              </a:rPr>
              <a:t>REFERENCE</a:t>
            </a:r>
            <a:endParaRPr lang="en-IN" sz="2800" dirty="0">
              <a:latin typeface="Helvetica" pitchFamily="34" charset="0"/>
            </a:endParaRPr>
          </a:p>
        </p:txBody>
      </p:sp>
      <p:sp>
        <p:nvSpPr>
          <p:cNvPr id="34" name="Text Placeholder 97">
            <a:extLst>
              <a:ext uri="{FF2B5EF4-FFF2-40B4-BE49-F238E27FC236}">
                <a16:creationId xmlns:a16="http://schemas.microsoft.com/office/drawing/2014/main" xmlns="" id="{73D7F989-C9F8-4195-A470-6291F7FF10B1}"/>
              </a:ext>
            </a:extLst>
          </p:cNvPr>
          <p:cNvSpPr txBox="1">
            <a:spLocks/>
          </p:cNvSpPr>
          <p:nvPr/>
        </p:nvSpPr>
        <p:spPr bwMode="auto">
          <a:xfrm>
            <a:off x="21927053" y="4036565"/>
            <a:ext cx="6053138" cy="796925"/>
          </a:xfrm>
          <a:prstGeom prst="rect">
            <a:avLst/>
          </a:prstGeom>
          <a:solidFill>
            <a:srgbClr val="99CC00"/>
          </a:solidFill>
          <a:ln>
            <a:solidFill>
              <a:srgbClr val="99CC00"/>
            </a:solidFill>
            <a:miter lim="800000"/>
            <a:headEnd/>
            <a:tailEnd/>
          </a:ln>
        </p:spPr>
        <p:txBody>
          <a:bodyPr vert="horz" wrap="square" lIns="91436" tIns="91436" rIns="91436" bIns="91436" numCol="1" anchor="ctr" anchorCtr="0" compatLnSpc="1">
            <a:prstTxWarp prst="textNoShape">
              <a:avLst/>
            </a:prstTxWarp>
            <a:noAutofit/>
          </a:bodyPr>
          <a:lstStyle>
            <a:lvl1pPr marL="0" indent="0" algn="l" defTabSz="2674938" rtl="0" fontAlgn="base">
              <a:spcBef>
                <a:spcPct val="20000"/>
              </a:spcBef>
              <a:spcAft>
                <a:spcPct val="0"/>
              </a:spcAft>
              <a:buFont typeface="Arial" charset="0"/>
              <a:buNone/>
              <a:defRPr sz="1707" b="1" u="none" kern="1200" baseline="0">
                <a:solidFill>
                  <a:schemeClr val="bg1"/>
                </a:solidFill>
                <a:latin typeface="Helvetica" pitchFamily="2" charset="0"/>
                <a:ea typeface="+mn-ea"/>
                <a:cs typeface="+mn-cs"/>
              </a:defRPr>
            </a:lvl1pPr>
            <a:lvl2pPr marL="2173288" indent="-835025" algn="l" defTabSz="2674938" rtl="0" fontAlgn="base">
              <a:spcBef>
                <a:spcPct val="20000"/>
              </a:spcBef>
              <a:spcAft>
                <a:spcPct val="0"/>
              </a:spcAft>
              <a:buFont typeface="Arial" charset="0"/>
              <a:buChar char="–"/>
              <a:defRPr sz="8200" kern="1200">
                <a:solidFill>
                  <a:schemeClr val="tx1"/>
                </a:solidFill>
                <a:latin typeface="+mn-lt"/>
                <a:ea typeface="+mn-ea"/>
                <a:cs typeface="+mn-cs"/>
              </a:defRPr>
            </a:lvl2pPr>
            <a:lvl3pPr marL="3343275" indent="-668338" algn="l" defTabSz="2674938" rtl="0" fontAlgn="base">
              <a:spcBef>
                <a:spcPct val="20000"/>
              </a:spcBef>
              <a:spcAft>
                <a:spcPct val="0"/>
              </a:spcAft>
              <a:buFont typeface="Arial" charset="0"/>
              <a:buChar char="•"/>
              <a:defRPr sz="7000" kern="1200">
                <a:solidFill>
                  <a:schemeClr val="tx1"/>
                </a:solidFill>
                <a:latin typeface="+mn-lt"/>
                <a:ea typeface="+mn-ea"/>
                <a:cs typeface="+mn-cs"/>
              </a:defRPr>
            </a:lvl3pPr>
            <a:lvl4pPr marL="4681538"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4pPr>
            <a:lvl5pPr marL="6018213" indent="-668338" algn="l" defTabSz="2674938" rtl="0" fontAlgn="base">
              <a:spcBef>
                <a:spcPct val="20000"/>
              </a:spcBef>
              <a:spcAft>
                <a:spcPct val="0"/>
              </a:spcAft>
              <a:buFont typeface="Arial" charset="0"/>
              <a:buChar char="»"/>
              <a:defRPr sz="580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latin typeface="Helvetica" pitchFamily="34" charset="0"/>
              </a:rPr>
              <a:t>TAKE HOME MESSAGE</a:t>
            </a:r>
            <a:endParaRPr lang="en-IN" sz="2800" dirty="0">
              <a:latin typeface="Helvetica" pitchFamily="34" charset="0"/>
            </a:endParaRPr>
          </a:p>
        </p:txBody>
      </p:sp>
      <p:pic>
        <p:nvPicPr>
          <p:cNvPr id="5" name="Picture 4">
            <a:extLst>
              <a:ext uri="{FF2B5EF4-FFF2-40B4-BE49-F238E27FC236}">
                <a16:creationId xmlns:a16="http://schemas.microsoft.com/office/drawing/2014/main" xmlns="" id="{E2AE3193-63F6-4466-9FD4-2E36939035ED}"/>
              </a:ext>
            </a:extLst>
          </p:cNvPr>
          <p:cNvPicPr>
            <a:picLocks noChangeAspect="1"/>
          </p:cNvPicPr>
          <p:nvPr/>
        </p:nvPicPr>
        <p:blipFill rotWithShape="1">
          <a:blip r:embed="rId6"/>
          <a:srcRect r="50837"/>
          <a:stretch/>
        </p:blipFill>
        <p:spPr>
          <a:xfrm>
            <a:off x="15345906" y="1840738"/>
            <a:ext cx="4345592" cy="5078230"/>
          </a:xfrm>
          <a:prstGeom prst="rect">
            <a:avLst/>
          </a:prstGeom>
        </p:spPr>
      </p:pic>
      <p:graphicFrame>
        <p:nvGraphicFramePr>
          <p:cNvPr id="36" name="Chart 35">
            <a:extLst>
              <a:ext uri="{FF2B5EF4-FFF2-40B4-BE49-F238E27FC236}">
                <a16:creationId xmlns:a16="http://schemas.microsoft.com/office/drawing/2014/main" xmlns="" id="{4971AE38-21FF-4BA9-8B02-F09B2C5C5509}"/>
              </a:ext>
            </a:extLst>
          </p:cNvPr>
          <p:cNvGraphicFramePr>
            <a:graphicFrameLocks/>
          </p:cNvGraphicFramePr>
          <p:nvPr>
            <p:extLst>
              <p:ext uri="{D42A27DB-BD31-4B8C-83A1-F6EECF244321}">
                <p14:modId xmlns:p14="http://schemas.microsoft.com/office/powerpoint/2010/main" val="2995480143"/>
              </p:ext>
            </p:extLst>
          </p:nvPr>
        </p:nvGraphicFramePr>
        <p:xfrm>
          <a:off x="13984291" y="7377158"/>
          <a:ext cx="6919318" cy="442751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2101</TotalTime>
  <Words>361</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Arial</vt:lpstr>
      <vt:lpstr>Arial Black</vt:lpstr>
      <vt:lpstr>Calibri</vt:lpstr>
      <vt:lpstr>elsevierdisplaylight</vt:lpstr>
      <vt:lpstr>Helvetica</vt:lpstr>
      <vt:lpstr>Helvetica Light</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Microsoft account</cp:lastModifiedBy>
  <cp:revision>75</cp:revision>
  <dcterms:created xsi:type="dcterms:W3CDTF">2012-02-06T18:46:22Z</dcterms:created>
  <dcterms:modified xsi:type="dcterms:W3CDTF">2020-12-09T13:14:27Z</dcterms:modified>
  <cp:category>Research poster templates</cp:category>
</cp:coreProperties>
</file>