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5" r:id="rId6"/>
    <p:sldId id="264" r:id="rId7"/>
    <p:sldId id="259" r:id="rId8"/>
    <p:sldId id="260"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2203404-E2E2-4924-91F1-B16F95C368C5}" type="datetimeFigureOut">
              <a:rPr lang="en-US" smtClean="0"/>
              <a:t>12/10/2020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C53CAAA-ECCF-4030-A3D0-4408AB2567C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2203404-E2E2-4924-91F1-B16F95C368C5}"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2203404-E2E2-4924-91F1-B16F95C368C5}"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2203404-E2E2-4924-91F1-B16F95C368C5}"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3CAAA-ECCF-4030-A3D0-4408AB2567C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CAAA-ECCF-4030-A3D0-4408AB2567C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2203404-E2E2-4924-91F1-B16F95C368C5}" type="datetimeFigureOut">
              <a:rPr lang="en-US" smtClean="0"/>
              <a:t>12/10/2020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C53CAAA-ECCF-4030-A3D0-4408AB2567C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09600"/>
            <a:ext cx="5715000" cy="1219200"/>
          </a:xfrm>
        </p:spPr>
        <p:txBody>
          <a:bodyPr>
            <a:normAutofit/>
          </a:bodyPr>
          <a:lstStyle/>
          <a:p>
            <a:r>
              <a:rPr lang="en-US" sz="2400" b="1" dirty="0">
                <a:latin typeface="Times New Roman" pitchFamily="18" charset="0"/>
                <a:cs typeface="Times New Roman" pitchFamily="18" charset="0"/>
              </a:rPr>
              <a:t>Improvement of stereo acuity following squint correction in children of different variety of squint</a:t>
            </a:r>
            <a:endParaRPr lang="en-US" sz="2400" dirty="0">
              <a:latin typeface="Times New Roman" pitchFamily="18" charset="0"/>
              <a:cs typeface="Times New Roman" pitchFamily="18" charset="0"/>
            </a:endParaRPr>
          </a:p>
        </p:txBody>
      </p:sp>
      <p:sp>
        <p:nvSpPr>
          <p:cNvPr id="5" name="Subtitle 4"/>
          <p:cNvSpPr>
            <a:spLocks noGrp="1"/>
          </p:cNvSpPr>
          <p:nvPr>
            <p:ph type="subTitle" idx="1"/>
          </p:nvPr>
        </p:nvSpPr>
        <p:spPr>
          <a:xfrm>
            <a:off x="5173388" y="3078843"/>
            <a:ext cx="2819400" cy="2209800"/>
          </a:xfrm>
        </p:spPr>
        <p:txBody>
          <a:bodyPr>
            <a:normAutofit/>
          </a:bodyPr>
          <a:lstStyle/>
          <a:p>
            <a:r>
              <a:rPr lang="en-US" sz="1800" dirty="0">
                <a:latin typeface="Times New Roman" pitchFamily="18" charset="0"/>
                <a:cs typeface="Times New Roman" pitchFamily="18" charset="0"/>
              </a:rPr>
              <a:t>PRESENTING AUTHOR-</a:t>
            </a:r>
          </a:p>
          <a:p>
            <a:r>
              <a:rPr lang="en-US" sz="1800" dirty="0">
                <a:latin typeface="Times New Roman" pitchFamily="18" charset="0"/>
                <a:cs typeface="Times New Roman" pitchFamily="18" charset="0"/>
              </a:rPr>
              <a:t>Dr </a:t>
            </a:r>
            <a:r>
              <a:rPr lang="en-US" sz="1800" dirty="0" err="1">
                <a:latin typeface="Times New Roman" pitchFamily="18" charset="0"/>
                <a:cs typeface="Times New Roman" pitchFamily="18" charset="0"/>
              </a:rPr>
              <a:t>Rupali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Barnwal</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CO AUTHORS-</a:t>
            </a:r>
          </a:p>
          <a:p>
            <a:r>
              <a:rPr lang="en-US" sz="1800" dirty="0">
                <a:latin typeface="Times New Roman" pitchFamily="18" charset="0"/>
                <a:cs typeface="Times New Roman" pitchFamily="18" charset="0"/>
              </a:rPr>
              <a:t>Dr </a:t>
            </a:r>
            <a:r>
              <a:rPr lang="en-US" sz="1800" dirty="0" err="1">
                <a:latin typeface="Times New Roman" pitchFamily="18" charset="0"/>
                <a:cs typeface="Times New Roman" pitchFamily="18" charset="0"/>
              </a:rPr>
              <a:t>Shreya</a:t>
            </a:r>
            <a:r>
              <a:rPr lang="en-US" sz="1800" dirty="0">
                <a:latin typeface="Times New Roman" pitchFamily="18" charset="0"/>
                <a:cs typeface="Times New Roman" pitchFamily="18" charset="0"/>
              </a:rPr>
              <a:t> Shah</a:t>
            </a:r>
          </a:p>
          <a:p>
            <a:r>
              <a:rPr lang="en-US" sz="1800" dirty="0">
                <a:latin typeface="Times New Roman" pitchFamily="18" charset="0"/>
                <a:cs typeface="Times New Roman" pitchFamily="18" charset="0"/>
              </a:rPr>
              <a:t>Dr </a:t>
            </a:r>
            <a:r>
              <a:rPr lang="en-US" sz="1800" dirty="0" err="1">
                <a:latin typeface="Times New Roman" pitchFamily="18" charset="0"/>
                <a:cs typeface="Times New Roman" pitchFamily="18" charset="0"/>
              </a:rPr>
              <a:t>Mehul</a:t>
            </a:r>
            <a:r>
              <a:rPr lang="en-US" sz="1800" dirty="0">
                <a:latin typeface="Times New Roman" pitchFamily="18" charset="0"/>
                <a:cs typeface="Times New Roman" pitchFamily="18" charset="0"/>
              </a:rPr>
              <a:t> Shah</a:t>
            </a:r>
          </a:p>
          <a:p>
            <a:r>
              <a:rPr lang="en-US" sz="1800" dirty="0">
                <a:latin typeface="Times New Roman" pitchFamily="18" charset="0"/>
                <a:cs typeface="Times New Roman" pitchFamily="18" charset="0"/>
              </a:rPr>
              <a:t>Dr </a:t>
            </a:r>
            <a:r>
              <a:rPr lang="en-US" sz="1800" dirty="0" err="1">
                <a:latin typeface="Times New Roman" pitchFamily="18" charset="0"/>
                <a:cs typeface="Times New Roman" pitchFamily="18" charset="0"/>
              </a:rPr>
              <a:t>Ruhi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Gunay</a:t>
            </a:r>
            <a:endParaRPr lang="en-US" sz="1800" dirty="0">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854575" y="0"/>
            <a:ext cx="1289425" cy="1295401"/>
          </a:xfrm>
          <a:prstGeom prst="rect">
            <a:avLst/>
          </a:prstGeom>
        </p:spPr>
      </p:pic>
      <p:pic>
        <p:nvPicPr>
          <p:cNvPr id="6" name="Picture 5" descr="nabh.jpg"/>
          <p:cNvPicPr>
            <a:picLocks noChangeAspect="1"/>
          </p:cNvPicPr>
          <p:nvPr/>
        </p:nvPicPr>
        <p:blipFill>
          <a:blip r:embed="rId3" cstate="print"/>
          <a:stretch>
            <a:fillRect/>
          </a:stretch>
        </p:blipFill>
        <p:spPr>
          <a:xfrm>
            <a:off x="1" y="1"/>
            <a:ext cx="1295400" cy="1295400"/>
          </a:xfrm>
          <a:prstGeom prst="rect">
            <a:avLst/>
          </a:prstGeom>
        </p:spPr>
      </p:pic>
      <p:pic>
        <p:nvPicPr>
          <p:cNvPr id="7" name="Picture 6" descr="DRASHTI.jpg"/>
          <p:cNvPicPr>
            <a:picLocks noChangeAspect="1"/>
          </p:cNvPicPr>
          <p:nvPr/>
        </p:nvPicPr>
        <p:blipFill>
          <a:blip r:embed="rId4"/>
          <a:stretch>
            <a:fillRect/>
          </a:stretch>
        </p:blipFill>
        <p:spPr>
          <a:xfrm>
            <a:off x="228600" y="3048000"/>
            <a:ext cx="4729898" cy="3542858"/>
          </a:xfrm>
          <a:prstGeom prst="rect">
            <a:avLst/>
          </a:prstGeom>
        </p:spPr>
      </p:pic>
      <p:pic>
        <p:nvPicPr>
          <p:cNvPr id="8" name="Picture 7" descr="WhatsApp Image 2020-12-08 at 6.33.55 PM.jpeg"/>
          <p:cNvPicPr>
            <a:picLocks noChangeAspect="1"/>
          </p:cNvPicPr>
          <p:nvPr/>
        </p:nvPicPr>
        <p:blipFill>
          <a:blip r:embed="rId5"/>
          <a:stretch>
            <a:fillRect/>
          </a:stretch>
        </p:blipFill>
        <p:spPr>
          <a:xfrm>
            <a:off x="7227437" y="4876800"/>
            <a:ext cx="1916563" cy="2007829"/>
          </a:xfrm>
          <a:prstGeom prst="rect">
            <a:avLst/>
          </a:prstGeom>
        </p:spPr>
      </p:pic>
      <p:sp>
        <p:nvSpPr>
          <p:cNvPr id="3" name="TextBox 2">
            <a:extLst>
              <a:ext uri="{FF2B5EF4-FFF2-40B4-BE49-F238E27FC236}">
                <a16:creationId xmlns:a16="http://schemas.microsoft.com/office/drawing/2014/main" id="{715D0AC5-5422-4876-968F-330D984EF7AD}"/>
              </a:ext>
            </a:extLst>
          </p:cNvPr>
          <p:cNvSpPr txBox="1"/>
          <p:nvPr/>
        </p:nvSpPr>
        <p:spPr>
          <a:xfrm>
            <a:off x="381000" y="1896070"/>
            <a:ext cx="883920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There is no financial interest of any of the authors behind conducting this study and no financial assistance was provided by any institution or organization and there are no competing interests, conducted after approval of ethical committee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Aim: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2057400"/>
            <a:ext cx="7498080" cy="4800600"/>
          </a:xfrm>
        </p:spPr>
        <p:txBody>
          <a:bodyPr/>
          <a:lstStyle/>
          <a:p>
            <a:pPr>
              <a:buNone/>
            </a:pPr>
            <a:r>
              <a:rPr lang="en-US" dirty="0">
                <a:latin typeface="Times New Roman" pitchFamily="18" charset="0"/>
                <a:cs typeface="Times New Roman" pitchFamily="18" charset="0"/>
              </a:rPr>
              <a:t>   To evaluate whether stereo acuity improved following strabismus correction and what is impact of correction in variety of strabismus in pediatric patients</a:t>
            </a:r>
          </a:p>
        </p:txBody>
      </p:sp>
      <p:pic>
        <p:nvPicPr>
          <p:cNvPr id="4" name="Picture 3" descr="WhatsApp Image 2020-12-08 at 5.02.20 PM.jpeg"/>
          <p:cNvPicPr>
            <a:picLocks noChangeAspect="1"/>
          </p:cNvPicPr>
          <p:nvPr/>
        </p:nvPicPr>
        <p:blipFill>
          <a:blip r:embed="rId2" cstate="print"/>
          <a:stretch>
            <a:fillRect/>
          </a:stretch>
        </p:blipFill>
        <p:spPr>
          <a:xfrm>
            <a:off x="8006272" y="0"/>
            <a:ext cx="1137728"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371600"/>
            <a:ext cx="7498080" cy="5105400"/>
          </a:xfrm>
        </p:spPr>
        <p:txBody>
          <a:bodyPr>
            <a:normAutofit lnSpcReduction="10000"/>
          </a:bodyPr>
          <a:lstStyle/>
          <a:p>
            <a:r>
              <a:rPr lang="en-IN" dirty="0">
                <a:latin typeface="Times New Roman" pitchFamily="18" charset="0"/>
                <a:cs typeface="Times New Roman" pitchFamily="18" charset="0"/>
              </a:rPr>
              <a:t>Study was conducted after obtaining ethical committee </a:t>
            </a:r>
            <a:r>
              <a:rPr lang="en-IN">
                <a:latin typeface="Times New Roman" pitchFamily="18" charset="0"/>
                <a:cs typeface="Times New Roman" pitchFamily="18" charset="0"/>
              </a:rPr>
              <a:t>clearance.</a:t>
            </a:r>
          </a:p>
          <a:p>
            <a:r>
              <a:rPr lang="en-IN">
                <a:latin typeface="Times New Roman" pitchFamily="18" charset="0"/>
                <a:cs typeface="Times New Roman" pitchFamily="18" charset="0"/>
              </a:rPr>
              <a:t>No </a:t>
            </a:r>
            <a:r>
              <a:rPr lang="en-IN" dirty="0">
                <a:latin typeface="Times New Roman" pitchFamily="18" charset="0"/>
                <a:cs typeface="Times New Roman" pitchFamily="18" charset="0"/>
              </a:rPr>
              <a:t>financial interest is involved</a:t>
            </a:r>
          </a:p>
          <a:p>
            <a:r>
              <a:rPr lang="en-US" dirty="0">
                <a:latin typeface="Times New Roman" pitchFamily="18" charset="0"/>
                <a:cs typeface="Times New Roman" pitchFamily="18" charset="0"/>
              </a:rPr>
              <a:t>We enrolled children having  strabismus. Anterior and posterior segment examinations were done with stereo acuity evaluated. </a:t>
            </a:r>
          </a:p>
          <a:p>
            <a:r>
              <a:rPr lang="en-US" dirty="0">
                <a:latin typeface="Times New Roman" pitchFamily="18" charset="0"/>
                <a:cs typeface="Times New Roman" pitchFamily="18" charset="0"/>
              </a:rPr>
              <a:t>After appropriate treatment, stereo acuity were evaluated again after three months.</a:t>
            </a:r>
          </a:p>
          <a:p>
            <a:r>
              <a:rPr lang="en-US" dirty="0">
                <a:latin typeface="Times New Roman" pitchFamily="18" charset="0"/>
                <a:cs typeface="Times New Roman" pitchFamily="18" charset="0"/>
              </a:rPr>
              <a:t>P value (&lt;0.05) considered significant</a:t>
            </a:r>
          </a:p>
        </p:txBody>
      </p:sp>
      <p:pic>
        <p:nvPicPr>
          <p:cNvPr id="4" name="Picture 3" descr="WhatsApp Image 2020-12-08 at 5.02.20 PM.jpeg"/>
          <p:cNvPicPr>
            <a:picLocks noChangeAspect="1"/>
          </p:cNvPicPr>
          <p:nvPr/>
        </p:nvPicPr>
        <p:blipFill>
          <a:blip r:embed="rId2" cstate="print"/>
          <a:stretch>
            <a:fillRect/>
          </a:stretch>
        </p:blipFill>
        <p:spPr>
          <a:xfrm>
            <a:off x="8006272" y="1"/>
            <a:ext cx="1137728" cy="114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0-04-30 at 11.32.58 PM.jpeg"/>
          <p:cNvPicPr>
            <a:picLocks noGrp="1" noChangeAspect="1"/>
          </p:cNvPicPr>
          <p:nvPr>
            <p:ph idx="1"/>
          </p:nvPr>
        </p:nvPicPr>
        <p:blipFill>
          <a:blip r:embed="rId2"/>
          <a:stretch>
            <a:fillRect/>
          </a:stretch>
        </p:blipFill>
        <p:spPr>
          <a:xfrm>
            <a:off x="2362200" y="1066800"/>
            <a:ext cx="4323605" cy="5486400"/>
          </a:xfrm>
          <a:prstGeom prst="rect">
            <a:avLst/>
          </a:prstGeom>
        </p:spPr>
      </p:pic>
      <p:pic>
        <p:nvPicPr>
          <p:cNvPr id="5" name="Picture 4" descr="WhatsApp Image 2020-12-08 at 5.02.20 PM.jpeg"/>
          <p:cNvPicPr>
            <a:picLocks noChangeAspect="1"/>
          </p:cNvPicPr>
          <p:nvPr/>
        </p:nvPicPr>
        <p:blipFill>
          <a:blip r:embed="rId3" cstate="print"/>
          <a:stretch>
            <a:fillRect/>
          </a:stretch>
        </p:blipFill>
        <p:spPr>
          <a:xfrm>
            <a:off x="8082120" y="0"/>
            <a:ext cx="1061879" cy="106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4EBB-5CB1-45CA-8C9E-E5FE3FB6374E}"/>
              </a:ext>
            </a:extLst>
          </p:cNvPr>
          <p:cNvSpPr>
            <a:spLocks noGrp="1"/>
          </p:cNvSpPr>
          <p:nvPr>
            <p:ph type="ctr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OBSERVATION TABLE</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631B405-6624-47C1-9ECD-9F67F282A33B}"/>
              </a:ext>
            </a:extLst>
          </p:cNvPr>
          <p:cNvGraphicFramePr>
            <a:graphicFrameLocks noGrp="1"/>
          </p:cNvGraphicFramePr>
          <p:nvPr>
            <p:ph idx="4294967295"/>
            <p:extLst>
              <p:ext uri="{D42A27DB-BD31-4B8C-83A1-F6EECF244321}">
                <p14:modId xmlns:p14="http://schemas.microsoft.com/office/powerpoint/2010/main" val="3878710820"/>
              </p:ext>
            </p:extLst>
          </p:nvPr>
        </p:nvGraphicFramePr>
        <p:xfrm>
          <a:off x="1447800" y="2057400"/>
          <a:ext cx="7315200" cy="382524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4018715403"/>
                    </a:ext>
                  </a:extLst>
                </a:gridCol>
                <a:gridCol w="3657600">
                  <a:extLst>
                    <a:ext uri="{9D8B030D-6E8A-4147-A177-3AD203B41FA5}">
                      <a16:colId xmlns:a16="http://schemas.microsoft.com/office/drawing/2014/main" val="3918559410"/>
                    </a:ext>
                  </a:extLst>
                </a:gridCol>
              </a:tblGrid>
              <a:tr h="678672">
                <a:tc>
                  <a:txBody>
                    <a:bodyPr/>
                    <a:lstStyle/>
                    <a:p>
                      <a:r>
                        <a:rPr lang="en-US" sz="2400" dirty="0">
                          <a:latin typeface="Times New Roman" panose="02020603050405020304" pitchFamily="18" charset="0"/>
                          <a:cs typeface="Times New Roman" panose="02020603050405020304" pitchFamily="18" charset="0"/>
                        </a:rPr>
                        <a:t>SAMPLE SIZE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69 CHILDREN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6125918"/>
                  </a:ext>
                </a:extLst>
              </a:tr>
              <a:tr h="678672">
                <a:tc>
                  <a:txBody>
                    <a:bodyPr/>
                    <a:lstStyle/>
                    <a:p>
                      <a:r>
                        <a:rPr lang="en-US" sz="2400" dirty="0">
                          <a:latin typeface="Times New Roman" panose="02020603050405020304" pitchFamily="18" charset="0"/>
                          <a:cs typeface="Times New Roman" panose="02020603050405020304" pitchFamily="18" charset="0"/>
                        </a:rPr>
                        <a:t>MALES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28 (26%)</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0416367"/>
                  </a:ext>
                </a:extLst>
              </a:tr>
              <a:tr h="678672">
                <a:tc>
                  <a:txBody>
                    <a:bodyPr/>
                    <a:lstStyle/>
                    <a:p>
                      <a:r>
                        <a:rPr lang="en-US" sz="2400" dirty="0">
                          <a:latin typeface="Times New Roman" panose="02020603050405020304" pitchFamily="18" charset="0"/>
                          <a:cs typeface="Times New Roman" panose="02020603050405020304" pitchFamily="18" charset="0"/>
                        </a:rPr>
                        <a:t>FEMALES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50 (64%)</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4242060"/>
                  </a:ext>
                </a:extLst>
              </a:tr>
              <a:tr h="1110554">
                <a:tc>
                  <a:txBody>
                    <a:bodyPr/>
                    <a:lstStyle/>
                    <a:p>
                      <a:r>
                        <a:rPr lang="en-US" sz="2400" dirty="0">
                          <a:latin typeface="Times New Roman" panose="02020603050405020304" pitchFamily="18" charset="0"/>
                          <a:cs typeface="Times New Roman" panose="02020603050405020304" pitchFamily="18" charset="0"/>
                        </a:rPr>
                        <a:t>MEAN AGE </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10 +/- 4.7 YEARS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821729"/>
                  </a:ext>
                </a:extLst>
              </a:tr>
              <a:tr h="678672">
                <a:tc>
                  <a:txBody>
                    <a:bodyPr/>
                    <a:lstStyle/>
                    <a:p>
                      <a:r>
                        <a:rPr lang="en-US" sz="2400" dirty="0">
                          <a:latin typeface="Times New Roman" panose="02020603050405020304" pitchFamily="18" charset="0"/>
                          <a:cs typeface="Times New Roman" panose="02020603050405020304" pitchFamily="18" charset="0"/>
                        </a:rPr>
                        <a:t>ESOTROPIA</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40 PATIENTS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6994894"/>
                  </a:ext>
                </a:extLst>
              </a:tr>
            </a:tbl>
          </a:graphicData>
        </a:graphic>
      </p:graphicFrame>
      <p:pic>
        <p:nvPicPr>
          <p:cNvPr id="3" name="Picture 2" descr="WhatsApp Image 2020-12-08 at 5.02.20 PM.jpeg">
            <a:extLst>
              <a:ext uri="{FF2B5EF4-FFF2-40B4-BE49-F238E27FC236}">
                <a16:creationId xmlns:a16="http://schemas.microsoft.com/office/drawing/2014/main" id="{E6F2A79E-040B-4B9D-BA32-F596C9F94643}"/>
              </a:ext>
            </a:extLst>
          </p:cNvPr>
          <p:cNvPicPr>
            <a:picLocks noChangeAspect="1"/>
          </p:cNvPicPr>
          <p:nvPr/>
        </p:nvPicPr>
        <p:blipFill>
          <a:blip r:embed="rId2" cstate="print"/>
          <a:stretch>
            <a:fillRect/>
          </a:stretch>
        </p:blipFill>
        <p:spPr>
          <a:xfrm>
            <a:off x="8157968" y="0"/>
            <a:ext cx="986031" cy="990600"/>
          </a:xfrm>
          <a:prstGeom prst="rect">
            <a:avLst/>
          </a:prstGeom>
        </p:spPr>
      </p:pic>
    </p:spTree>
    <p:extLst>
      <p:ext uri="{BB962C8B-B14F-4D97-AF65-F5344CB8AC3E}">
        <p14:creationId xmlns:p14="http://schemas.microsoft.com/office/powerpoint/2010/main" val="343532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2438400" y="990600"/>
            <a:ext cx="4876800" cy="685800"/>
          </a:xfrm>
        </p:spPr>
        <p:txBody>
          <a:bodyPr>
            <a:normAutofit/>
          </a:bodyPr>
          <a:lstStyle/>
          <a:p>
            <a:r>
              <a:rPr lang="en-US" sz="2400" dirty="0">
                <a:latin typeface="Times New Roman" pitchFamily="18" charset="0"/>
                <a:cs typeface="Times New Roman" pitchFamily="18" charset="0"/>
              </a:rPr>
              <a:t>OBSERVATION TABLE</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54222648"/>
              </p:ext>
            </p:extLst>
          </p:nvPr>
        </p:nvGraphicFramePr>
        <p:xfrm>
          <a:off x="1447800" y="1905000"/>
          <a:ext cx="7086600" cy="4661824"/>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662536">
                <a:tc>
                  <a:txBody>
                    <a:bodyPr/>
                    <a:lstStyle/>
                    <a:p>
                      <a:r>
                        <a:rPr lang="en-US" sz="2400" dirty="0">
                          <a:latin typeface="Times New Roman" pitchFamily="18" charset="0"/>
                          <a:cs typeface="Times New Roman" pitchFamily="18" charset="0"/>
                        </a:rPr>
                        <a:t>EXOTROPIA</a:t>
                      </a:r>
                    </a:p>
                  </a:txBody>
                  <a:tcPr/>
                </a:tc>
                <a:tc>
                  <a:txBody>
                    <a:bodyPr/>
                    <a:lstStyle/>
                    <a:p>
                      <a:r>
                        <a:rPr lang="en-US" sz="2400" dirty="0">
                          <a:latin typeface="Times New Roman" pitchFamily="18" charset="0"/>
                          <a:cs typeface="Times New Roman" pitchFamily="18" charset="0"/>
                        </a:rPr>
                        <a:t>27 PATIENTS</a:t>
                      </a:r>
                    </a:p>
                  </a:txBody>
                  <a:tcPr/>
                </a:tc>
                <a:extLst>
                  <a:ext uri="{0D108BD9-81ED-4DB2-BD59-A6C34878D82A}">
                    <a16:rowId xmlns:a16="http://schemas.microsoft.com/office/drawing/2014/main" val="10000"/>
                  </a:ext>
                </a:extLst>
              </a:tr>
              <a:tr h="662536">
                <a:tc>
                  <a:txBody>
                    <a:bodyPr/>
                    <a:lstStyle/>
                    <a:p>
                      <a:r>
                        <a:rPr lang="en-US" sz="2400" dirty="0">
                          <a:latin typeface="Times New Roman" pitchFamily="18" charset="0"/>
                          <a:cs typeface="Times New Roman" pitchFamily="18" charset="0"/>
                        </a:rPr>
                        <a:t>PARALYTIC SQUINT</a:t>
                      </a:r>
                    </a:p>
                  </a:txBody>
                  <a:tcPr/>
                </a:tc>
                <a:tc>
                  <a:txBody>
                    <a:bodyPr/>
                    <a:lstStyle/>
                    <a:p>
                      <a:r>
                        <a:rPr lang="en-US" sz="2400" dirty="0">
                          <a:latin typeface="Times New Roman" pitchFamily="18" charset="0"/>
                          <a:cs typeface="Times New Roman" pitchFamily="18" charset="0"/>
                        </a:rPr>
                        <a:t>2 PATIENTS</a:t>
                      </a:r>
                    </a:p>
                  </a:txBody>
                  <a:tcPr/>
                </a:tc>
                <a:extLst>
                  <a:ext uri="{0D108BD9-81ED-4DB2-BD59-A6C34878D82A}">
                    <a16:rowId xmlns:a16="http://schemas.microsoft.com/office/drawing/2014/main" val="10001"/>
                  </a:ext>
                </a:extLst>
              </a:tr>
              <a:tr h="662536">
                <a:tc>
                  <a:txBody>
                    <a:bodyPr/>
                    <a:lstStyle/>
                    <a:p>
                      <a:r>
                        <a:rPr lang="en-US" sz="2400" dirty="0">
                          <a:latin typeface="Times New Roman" pitchFamily="18" charset="0"/>
                          <a:cs typeface="Times New Roman" pitchFamily="18" charset="0"/>
                        </a:rPr>
                        <a:t>p VALUE</a:t>
                      </a:r>
                    </a:p>
                  </a:txBody>
                  <a:tcPr/>
                </a:tc>
                <a:tc>
                  <a:txBody>
                    <a:bodyPr/>
                    <a:lstStyle/>
                    <a:p>
                      <a:r>
                        <a:rPr lang="en-US" sz="2400" dirty="0">
                          <a:latin typeface="Times New Roman" pitchFamily="18" charset="0"/>
                          <a:cs typeface="Times New Roman" pitchFamily="18" charset="0"/>
                        </a:rPr>
                        <a:t>0.00</a:t>
                      </a:r>
                    </a:p>
                  </a:txBody>
                  <a:tcPr/>
                </a:tc>
                <a:extLst>
                  <a:ext uri="{0D108BD9-81ED-4DB2-BD59-A6C34878D82A}">
                    <a16:rowId xmlns:a16="http://schemas.microsoft.com/office/drawing/2014/main" val="10002"/>
                  </a:ext>
                </a:extLst>
              </a:tr>
              <a:tr h="780588">
                <a:tc>
                  <a:txBody>
                    <a:bodyPr/>
                    <a:lstStyle/>
                    <a:p>
                      <a:r>
                        <a:rPr lang="en-US" sz="2400" dirty="0">
                          <a:latin typeface="Times New Roman" pitchFamily="18" charset="0"/>
                          <a:cs typeface="Times New Roman" pitchFamily="18" charset="0"/>
                        </a:rPr>
                        <a:t>MEAN PRE</a:t>
                      </a:r>
                      <a:r>
                        <a:rPr lang="en-US" sz="2400" baseline="0" dirty="0">
                          <a:latin typeface="Times New Roman" pitchFamily="18" charset="0"/>
                          <a:cs typeface="Times New Roman" pitchFamily="18" charset="0"/>
                        </a:rPr>
                        <a:t> OPERATIVE STEREOPSIS</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800 SECONDS OF ARC</a:t>
                      </a:r>
                    </a:p>
                  </a:txBody>
                  <a:tcPr/>
                </a:tc>
                <a:extLst>
                  <a:ext uri="{0D108BD9-81ED-4DB2-BD59-A6C34878D82A}">
                    <a16:rowId xmlns:a16="http://schemas.microsoft.com/office/drawing/2014/main" val="10003"/>
                  </a:ext>
                </a:extLst>
              </a:tr>
              <a:tr h="780588">
                <a:tc>
                  <a:txBody>
                    <a:bodyPr/>
                    <a:lstStyle/>
                    <a:p>
                      <a:r>
                        <a:rPr lang="en-US" sz="2400" dirty="0">
                          <a:latin typeface="Times New Roman" pitchFamily="18" charset="0"/>
                          <a:cs typeface="Times New Roman" pitchFamily="18" charset="0"/>
                        </a:rPr>
                        <a:t>MEAN POST OPERATIVE STEREOPSIS</a:t>
                      </a:r>
                    </a:p>
                  </a:txBody>
                  <a:tcPr/>
                </a:tc>
                <a:tc>
                  <a:txBody>
                    <a:bodyPr/>
                    <a:lstStyle/>
                    <a:p>
                      <a:r>
                        <a:rPr lang="en-US" sz="2400" dirty="0">
                          <a:latin typeface="Times New Roman" pitchFamily="18" charset="0"/>
                          <a:cs typeface="Times New Roman" pitchFamily="18" charset="0"/>
                        </a:rPr>
                        <a:t>400 SECONDS OF ARC</a:t>
                      </a:r>
                    </a:p>
                  </a:txBody>
                  <a:tcPr/>
                </a:tc>
                <a:extLst>
                  <a:ext uri="{0D108BD9-81ED-4DB2-BD59-A6C34878D82A}">
                    <a16:rowId xmlns:a16="http://schemas.microsoft.com/office/drawing/2014/main" val="10004"/>
                  </a:ext>
                </a:extLst>
              </a:tr>
              <a:tr h="662536">
                <a:tc>
                  <a:txBody>
                    <a:bodyPr/>
                    <a:lstStyle/>
                    <a:p>
                      <a:r>
                        <a:rPr lang="en-US" sz="2400" dirty="0">
                          <a:latin typeface="Times New Roman" pitchFamily="18" charset="0"/>
                          <a:cs typeface="Times New Roman" pitchFamily="18" charset="0"/>
                        </a:rPr>
                        <a:t>FOLLOW UP</a:t>
                      </a:r>
                      <a:r>
                        <a:rPr lang="en-US" sz="2400" baseline="0" dirty="0">
                          <a:latin typeface="Times New Roman" pitchFamily="18" charset="0"/>
                          <a:cs typeface="Times New Roman" pitchFamily="18" charset="0"/>
                        </a:rPr>
                        <a:t> DURATION</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3 MONTHS</a:t>
                      </a:r>
                    </a:p>
                  </a:txBody>
                  <a:tcPr/>
                </a:tc>
                <a:extLst>
                  <a:ext uri="{0D108BD9-81ED-4DB2-BD59-A6C34878D82A}">
                    <a16:rowId xmlns:a16="http://schemas.microsoft.com/office/drawing/2014/main" val="10005"/>
                  </a:ext>
                </a:extLst>
              </a:tr>
            </a:tbl>
          </a:graphicData>
        </a:graphic>
      </p:graphicFrame>
      <p:pic>
        <p:nvPicPr>
          <p:cNvPr id="9" name="Picture 8" descr="WhatsApp Image 2020-12-08 at 5.02.20 PM.jpeg"/>
          <p:cNvPicPr>
            <a:picLocks noChangeAspect="1"/>
          </p:cNvPicPr>
          <p:nvPr/>
        </p:nvPicPr>
        <p:blipFill>
          <a:blip r:embed="rId2" cstate="print"/>
          <a:stretch>
            <a:fillRect/>
          </a:stretch>
        </p:blipFill>
        <p:spPr>
          <a:xfrm>
            <a:off x="8006272" y="0"/>
            <a:ext cx="1137728" cy="114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Result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828800"/>
            <a:ext cx="7498080" cy="4800600"/>
          </a:xfrm>
        </p:spPr>
        <p:txBody>
          <a:bodyPr/>
          <a:lstStyle/>
          <a:p>
            <a:r>
              <a:rPr lang="en-US" dirty="0">
                <a:latin typeface="Times New Roman" pitchFamily="18" charset="0"/>
                <a:cs typeface="Times New Roman" pitchFamily="18" charset="0"/>
              </a:rPr>
              <a:t>Here we enrolled 69 children with mean age 10.1 ± 4.5 and found significant improvement in vision and stereo acuity after treatment (p=0.00) in children with  squint. Mean stereopsis pre and post correction was 800 and 400.</a:t>
            </a:r>
          </a:p>
        </p:txBody>
      </p:sp>
      <p:pic>
        <p:nvPicPr>
          <p:cNvPr id="4" name="Picture 3" descr="WhatsApp Image 2020-12-08 at 5.02.20 PM.jpeg"/>
          <p:cNvPicPr>
            <a:picLocks noChangeAspect="1"/>
          </p:cNvPicPr>
          <p:nvPr/>
        </p:nvPicPr>
        <p:blipFill>
          <a:blip r:embed="rId2" cstate="print"/>
          <a:stretch>
            <a:fillRect/>
          </a:stretch>
        </p:blipFill>
        <p:spPr>
          <a:xfrm>
            <a:off x="8006272" y="0"/>
            <a:ext cx="1137728"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Appropriate treatment makes functional changes in terms of </a:t>
            </a:r>
            <a:r>
              <a:rPr lang="en-IN" dirty="0">
                <a:latin typeface="Times New Roman" pitchFamily="18" charset="0"/>
                <a:cs typeface="Times New Roman" pitchFamily="18" charset="0"/>
              </a:rPr>
              <a:t>stereo acuity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Significant difference found when compared with pre operative finding  children following  squint correction.</a:t>
            </a:r>
          </a:p>
          <a:p>
            <a:r>
              <a:rPr lang="en-US" dirty="0">
                <a:latin typeface="Times New Roman" pitchFamily="18" charset="0"/>
                <a:cs typeface="Times New Roman" pitchFamily="18" charset="0"/>
              </a:rPr>
              <a:t> Significant difference documented in constant variety not in alternate type.</a:t>
            </a:r>
          </a:p>
        </p:txBody>
      </p:sp>
      <p:pic>
        <p:nvPicPr>
          <p:cNvPr id="4" name="Picture 3" descr="WhatsApp Image 2020-12-08 at 5.02.20 PM.jpeg"/>
          <p:cNvPicPr>
            <a:picLocks noChangeAspect="1"/>
          </p:cNvPicPr>
          <p:nvPr/>
        </p:nvPicPr>
        <p:blipFill>
          <a:blip r:embed="rId2" cstate="print"/>
          <a:stretch>
            <a:fillRect/>
          </a:stretch>
        </p:blipFill>
        <p:spPr>
          <a:xfrm>
            <a:off x="8006272" y="1"/>
            <a:ext cx="1137728" cy="114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pic>
        <p:nvPicPr>
          <p:cNvPr id="4" name="Content Placeholder 3" descr="WhatsApp Image 2020-12-08 at 5.02.20 PM.jpeg"/>
          <p:cNvPicPr>
            <a:picLocks noGrp="1" noChangeAspect="1"/>
          </p:cNvPicPr>
          <p:nvPr>
            <p:ph idx="1"/>
          </p:nvPr>
        </p:nvPicPr>
        <p:blipFill>
          <a:blip r:embed="rId2"/>
          <a:stretch>
            <a:fillRect/>
          </a:stretch>
        </p:blipFill>
        <p:spPr>
          <a:xfrm>
            <a:off x="2795546" y="1447800"/>
            <a:ext cx="4778457" cy="4800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146</TotalTime>
  <Words>287</Words>
  <Application>Microsoft Office PowerPoint</Application>
  <PresentationFormat>On-screen Show (4:3)</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Gill Sans MT</vt:lpstr>
      <vt:lpstr>Times New Roman</vt:lpstr>
      <vt:lpstr>Verdana</vt:lpstr>
      <vt:lpstr>Wingdings 2</vt:lpstr>
      <vt:lpstr>Solstice</vt:lpstr>
      <vt:lpstr>Improvement of stereo acuity following squint correction in children of different variety of squint</vt:lpstr>
      <vt:lpstr>Aim:</vt:lpstr>
      <vt:lpstr>Method</vt:lpstr>
      <vt:lpstr>PowerPoint Presentation</vt:lpstr>
      <vt:lpstr>OBSERVATION TABLE</vt:lpstr>
      <vt:lpstr>OBSERVATION TABLE</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Improvement of stereo acuity following squint correction in children of different variety</dc:title>
  <dc:creator>Global</dc:creator>
  <cp:lastModifiedBy>Rupali Barnwal</cp:lastModifiedBy>
  <cp:revision>20</cp:revision>
  <dcterms:created xsi:type="dcterms:W3CDTF">2020-12-08T11:52:19Z</dcterms:created>
  <dcterms:modified xsi:type="dcterms:W3CDTF">2020-12-10T06:52:29Z</dcterms:modified>
</cp:coreProperties>
</file>