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65" r:id="rId5"/>
    <p:sldId id="264" r:id="rId6"/>
    <p:sldId id="259" r:id="rId7"/>
    <p:sldId id="260"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38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E2203404-E2E2-4924-91F1-B16F95C368C5}" type="datetimeFigureOut">
              <a:rPr lang="en-US" smtClean="0"/>
              <a:t>12/10/2020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8C53CAAA-ECCF-4030-A3D0-4408AB2567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2203404-E2E2-4924-91F1-B16F95C368C5}" type="datetimeFigureOut">
              <a:rPr lang="en-US" smtClean="0"/>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53CAAA-ECCF-4030-A3D0-4408AB2567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2203404-E2E2-4924-91F1-B16F95C368C5}" type="datetimeFigureOut">
              <a:rPr lang="en-US" smtClean="0"/>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53CAAA-ECCF-4030-A3D0-4408AB2567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2203404-E2E2-4924-91F1-B16F95C368C5}" type="datetimeFigureOut">
              <a:rPr lang="en-US" smtClean="0"/>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53CAAA-ECCF-4030-A3D0-4408AB2567CE}" type="slidenum">
              <a:rPr lang="en-US" smtClean="0"/>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E2203404-E2E2-4924-91F1-B16F95C368C5}" type="datetimeFigureOut">
              <a:rPr lang="en-US" smtClean="0"/>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53CAAA-ECCF-4030-A3D0-4408AB2567CE}"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2203404-E2E2-4924-91F1-B16F95C368C5}" type="datetimeFigureOut">
              <a:rPr lang="en-US" smtClean="0"/>
              <a:t>12/10/2020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53CAAA-ECCF-4030-A3D0-4408AB2567CE}" type="slidenum">
              <a:rPr lang="en-US" smtClean="0"/>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2203404-E2E2-4924-91F1-B16F95C368C5}" type="datetimeFigureOut">
              <a:rPr lang="en-US" smtClean="0"/>
              <a:t>12/10/2020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53CAAA-ECCF-4030-A3D0-4408AB2567CE}"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2203404-E2E2-4924-91F1-B16F95C368C5}" type="datetimeFigureOut">
              <a:rPr lang="en-US" smtClean="0"/>
              <a:t>12/10/2020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53CAAA-ECCF-4030-A3D0-4408AB2567CE}" type="slidenum">
              <a:rPr lang="en-US" smtClean="0"/>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203404-E2E2-4924-91F1-B16F95C368C5}" type="datetimeFigureOut">
              <a:rPr lang="en-US" smtClean="0"/>
              <a:t>12/10/2020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53CAAA-ECCF-4030-A3D0-4408AB2567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E2203404-E2E2-4924-91F1-B16F95C368C5}" type="datetimeFigureOut">
              <a:rPr lang="en-US" smtClean="0"/>
              <a:t>12/10/2020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53CAAA-ECCF-4030-A3D0-4408AB2567CE}"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E2203404-E2E2-4924-91F1-B16F95C368C5}" type="datetimeFigureOut">
              <a:rPr lang="en-US" smtClean="0"/>
              <a:t>12/10/2020</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8C53CAAA-ECCF-4030-A3D0-4408AB2567CE}"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E2203404-E2E2-4924-91F1-B16F95C368C5}" type="datetimeFigureOut">
              <a:rPr lang="en-US" smtClean="0"/>
              <a:t>12/10/2020</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8C53CAAA-ECCF-4030-A3D0-4408AB2567C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609600"/>
            <a:ext cx="5715000" cy="1219200"/>
          </a:xfrm>
        </p:spPr>
        <p:txBody>
          <a:bodyPr>
            <a:normAutofit fontScale="90000"/>
          </a:bodyPr>
          <a:lstStyle/>
          <a:p>
            <a:r>
              <a:rPr lang="en-IN" sz="2400" dirty="0"/>
              <a:t>ARE BINOCULAR AND MONOCULAR SCREENING DEVICES (PLUSOPTIX) AS EFFECTIVE AS STANDARD AUTOREFRECTOMETER?</a:t>
            </a:r>
            <a:endParaRPr lang="en-US" sz="2400" dirty="0">
              <a:latin typeface="Times New Roman" pitchFamily="18" charset="0"/>
              <a:cs typeface="Times New Roman" pitchFamily="18" charset="0"/>
            </a:endParaRPr>
          </a:p>
        </p:txBody>
      </p:sp>
      <p:sp>
        <p:nvSpPr>
          <p:cNvPr id="5" name="Subtitle 4"/>
          <p:cNvSpPr>
            <a:spLocks noGrp="1"/>
          </p:cNvSpPr>
          <p:nvPr>
            <p:ph type="subTitle" idx="1"/>
          </p:nvPr>
        </p:nvSpPr>
        <p:spPr>
          <a:xfrm>
            <a:off x="4973738" y="3043645"/>
            <a:ext cx="2819400" cy="2209800"/>
          </a:xfrm>
        </p:spPr>
        <p:txBody>
          <a:bodyPr>
            <a:normAutofit/>
          </a:bodyPr>
          <a:lstStyle/>
          <a:p>
            <a:r>
              <a:rPr lang="en-US" sz="1800" dirty="0">
                <a:solidFill>
                  <a:schemeClr val="tx1"/>
                </a:solidFill>
                <a:latin typeface="Times New Roman" pitchFamily="18" charset="0"/>
                <a:cs typeface="Times New Roman" pitchFamily="18" charset="0"/>
              </a:rPr>
              <a:t>PRESENTING AUTHOR-</a:t>
            </a:r>
          </a:p>
          <a:p>
            <a:r>
              <a:rPr lang="en-US" sz="1800" dirty="0">
                <a:solidFill>
                  <a:schemeClr val="tx1"/>
                </a:solidFill>
                <a:latin typeface="Times New Roman" pitchFamily="18" charset="0"/>
                <a:cs typeface="Times New Roman" pitchFamily="18" charset="0"/>
              </a:rPr>
              <a:t>Dr </a:t>
            </a:r>
            <a:r>
              <a:rPr lang="en-US" sz="1800" dirty="0" err="1">
                <a:solidFill>
                  <a:schemeClr val="tx1"/>
                </a:solidFill>
                <a:latin typeface="Times New Roman" pitchFamily="18" charset="0"/>
                <a:cs typeface="Times New Roman" pitchFamily="18" charset="0"/>
              </a:rPr>
              <a:t>Sakshi</a:t>
            </a:r>
            <a:r>
              <a:rPr lang="en-US" sz="1800" dirty="0">
                <a:solidFill>
                  <a:schemeClr val="tx1"/>
                </a:solidFill>
                <a:latin typeface="Times New Roman" pitchFamily="18" charset="0"/>
                <a:cs typeface="Times New Roman" pitchFamily="18" charset="0"/>
              </a:rPr>
              <a:t> </a:t>
            </a:r>
            <a:r>
              <a:rPr lang="en-US" sz="1800" dirty="0" err="1">
                <a:solidFill>
                  <a:schemeClr val="tx1"/>
                </a:solidFill>
                <a:latin typeface="Times New Roman" pitchFamily="18" charset="0"/>
                <a:cs typeface="Times New Roman" pitchFamily="18" charset="0"/>
              </a:rPr>
              <a:t>Makhloga</a:t>
            </a:r>
            <a:endParaRPr lang="en-US" sz="1800" dirty="0">
              <a:solidFill>
                <a:schemeClr val="tx1"/>
              </a:solidFill>
              <a:latin typeface="Times New Roman" pitchFamily="18" charset="0"/>
              <a:cs typeface="Times New Roman" pitchFamily="18" charset="0"/>
            </a:endParaRPr>
          </a:p>
          <a:p>
            <a:r>
              <a:rPr lang="en-US" sz="1800" dirty="0">
                <a:solidFill>
                  <a:schemeClr val="tx1"/>
                </a:solidFill>
                <a:latin typeface="Times New Roman" pitchFamily="18" charset="0"/>
                <a:cs typeface="Times New Roman" pitchFamily="18" charset="0"/>
              </a:rPr>
              <a:t>CO AUTHORS-</a:t>
            </a:r>
          </a:p>
          <a:p>
            <a:r>
              <a:rPr lang="en-US" sz="1800" dirty="0">
                <a:solidFill>
                  <a:schemeClr val="tx1"/>
                </a:solidFill>
                <a:latin typeface="Times New Roman" pitchFamily="18" charset="0"/>
                <a:cs typeface="Times New Roman" pitchFamily="18" charset="0"/>
              </a:rPr>
              <a:t>Dr </a:t>
            </a:r>
            <a:r>
              <a:rPr lang="en-US" sz="1800" dirty="0" err="1">
                <a:solidFill>
                  <a:schemeClr val="tx1"/>
                </a:solidFill>
                <a:latin typeface="Times New Roman" pitchFamily="18" charset="0"/>
                <a:cs typeface="Times New Roman" pitchFamily="18" charset="0"/>
              </a:rPr>
              <a:t>Shreya</a:t>
            </a:r>
            <a:r>
              <a:rPr lang="en-US" sz="1800" dirty="0">
                <a:solidFill>
                  <a:schemeClr val="tx1"/>
                </a:solidFill>
                <a:latin typeface="Times New Roman" pitchFamily="18" charset="0"/>
                <a:cs typeface="Times New Roman" pitchFamily="18" charset="0"/>
              </a:rPr>
              <a:t> Shah</a:t>
            </a:r>
          </a:p>
          <a:p>
            <a:r>
              <a:rPr lang="en-US" sz="1800" dirty="0">
                <a:solidFill>
                  <a:schemeClr val="tx1"/>
                </a:solidFill>
                <a:latin typeface="Times New Roman" pitchFamily="18" charset="0"/>
                <a:cs typeface="Times New Roman" pitchFamily="18" charset="0"/>
              </a:rPr>
              <a:t>Dr </a:t>
            </a:r>
            <a:r>
              <a:rPr lang="en-US" sz="1800" dirty="0" err="1">
                <a:solidFill>
                  <a:schemeClr val="tx1"/>
                </a:solidFill>
                <a:latin typeface="Times New Roman" pitchFamily="18" charset="0"/>
                <a:cs typeface="Times New Roman" pitchFamily="18" charset="0"/>
              </a:rPr>
              <a:t>Mehul</a:t>
            </a:r>
            <a:r>
              <a:rPr lang="en-US" sz="1800" dirty="0">
                <a:solidFill>
                  <a:schemeClr val="tx1"/>
                </a:solidFill>
                <a:latin typeface="Times New Roman" pitchFamily="18" charset="0"/>
                <a:cs typeface="Times New Roman" pitchFamily="18" charset="0"/>
              </a:rPr>
              <a:t> Shah</a:t>
            </a:r>
          </a:p>
          <a:p>
            <a:r>
              <a:rPr lang="en-US" sz="1800" dirty="0">
                <a:solidFill>
                  <a:schemeClr val="tx1"/>
                </a:solidFill>
                <a:latin typeface="Times New Roman" pitchFamily="18" charset="0"/>
                <a:cs typeface="Times New Roman" pitchFamily="18" charset="0"/>
              </a:rPr>
              <a:t>Dr </a:t>
            </a:r>
            <a:r>
              <a:rPr lang="en-US" sz="1800" dirty="0" err="1">
                <a:solidFill>
                  <a:schemeClr val="tx1"/>
                </a:solidFill>
                <a:latin typeface="Times New Roman" pitchFamily="18" charset="0"/>
                <a:cs typeface="Times New Roman" pitchFamily="18" charset="0"/>
              </a:rPr>
              <a:t>Pradeep</a:t>
            </a:r>
            <a:r>
              <a:rPr lang="en-US" sz="1800" dirty="0">
                <a:solidFill>
                  <a:schemeClr val="tx1"/>
                </a:solidFill>
                <a:latin typeface="Times New Roman" pitchFamily="18" charset="0"/>
                <a:cs typeface="Times New Roman" pitchFamily="18" charset="0"/>
              </a:rPr>
              <a:t> </a:t>
            </a:r>
            <a:r>
              <a:rPr lang="en-US" sz="1800" dirty="0" err="1">
                <a:solidFill>
                  <a:schemeClr val="tx1"/>
                </a:solidFill>
                <a:latin typeface="Times New Roman" pitchFamily="18" charset="0"/>
                <a:cs typeface="Times New Roman" pitchFamily="18" charset="0"/>
              </a:rPr>
              <a:t>Chandane</a:t>
            </a:r>
            <a:endParaRPr lang="en-US" sz="1800" dirty="0">
              <a:solidFill>
                <a:schemeClr val="tx1"/>
              </a:solidFill>
              <a:latin typeface="Times New Roman" pitchFamily="18" charset="0"/>
              <a:cs typeface="Times New Roman" pitchFamily="18" charset="0"/>
            </a:endParaRPr>
          </a:p>
        </p:txBody>
      </p:sp>
      <p:pic>
        <p:nvPicPr>
          <p:cNvPr id="4" name="Picture 3" descr="WhatsApp Image 2020-12-08 at 5.02.20 PM.jpeg"/>
          <p:cNvPicPr>
            <a:picLocks noChangeAspect="1"/>
          </p:cNvPicPr>
          <p:nvPr/>
        </p:nvPicPr>
        <p:blipFill>
          <a:blip r:embed="rId2" cstate="print"/>
          <a:stretch>
            <a:fillRect/>
          </a:stretch>
        </p:blipFill>
        <p:spPr>
          <a:xfrm>
            <a:off x="7551183" y="0"/>
            <a:ext cx="1592817" cy="1600199"/>
          </a:xfrm>
          <a:prstGeom prst="rect">
            <a:avLst/>
          </a:prstGeom>
        </p:spPr>
      </p:pic>
      <p:pic>
        <p:nvPicPr>
          <p:cNvPr id="6" name="Picture 5" descr="nabh.jpg"/>
          <p:cNvPicPr>
            <a:picLocks noChangeAspect="1"/>
          </p:cNvPicPr>
          <p:nvPr/>
        </p:nvPicPr>
        <p:blipFill>
          <a:blip r:embed="rId3" cstate="print"/>
          <a:stretch>
            <a:fillRect/>
          </a:stretch>
        </p:blipFill>
        <p:spPr>
          <a:xfrm>
            <a:off x="1" y="1"/>
            <a:ext cx="1295400" cy="1295400"/>
          </a:xfrm>
          <a:prstGeom prst="rect">
            <a:avLst/>
          </a:prstGeom>
        </p:spPr>
      </p:pic>
      <p:pic>
        <p:nvPicPr>
          <p:cNvPr id="7" name="Picture 6" descr="DRASHTI.jpg"/>
          <p:cNvPicPr>
            <a:picLocks noChangeAspect="1"/>
          </p:cNvPicPr>
          <p:nvPr/>
        </p:nvPicPr>
        <p:blipFill>
          <a:blip r:embed="rId4"/>
          <a:stretch>
            <a:fillRect/>
          </a:stretch>
        </p:blipFill>
        <p:spPr>
          <a:xfrm>
            <a:off x="228600" y="3048000"/>
            <a:ext cx="4729898" cy="3542858"/>
          </a:xfrm>
          <a:prstGeom prst="rect">
            <a:avLst/>
          </a:prstGeom>
        </p:spPr>
      </p:pic>
      <p:pic>
        <p:nvPicPr>
          <p:cNvPr id="8" name="Picture 7" descr="WhatsApp Image 2020-12-08 at 6.33.55 PM.jpeg"/>
          <p:cNvPicPr>
            <a:picLocks noChangeAspect="1"/>
          </p:cNvPicPr>
          <p:nvPr/>
        </p:nvPicPr>
        <p:blipFill>
          <a:blip r:embed="rId5"/>
          <a:stretch>
            <a:fillRect/>
          </a:stretch>
        </p:blipFill>
        <p:spPr>
          <a:xfrm>
            <a:off x="7471064" y="5105400"/>
            <a:ext cx="1672936" cy="1752600"/>
          </a:xfrm>
          <a:prstGeom prst="rect">
            <a:avLst/>
          </a:prstGeom>
        </p:spPr>
      </p:pic>
      <p:sp>
        <p:nvSpPr>
          <p:cNvPr id="3" name="TextBox 2">
            <a:extLst>
              <a:ext uri="{FF2B5EF4-FFF2-40B4-BE49-F238E27FC236}">
                <a16:creationId xmlns:a16="http://schemas.microsoft.com/office/drawing/2014/main" id="{E40046B2-8A3A-4817-8691-98304C3BE0B7}"/>
              </a:ext>
            </a:extLst>
          </p:cNvPr>
          <p:cNvSpPr txBox="1"/>
          <p:nvPr/>
        </p:nvSpPr>
        <p:spPr>
          <a:xfrm>
            <a:off x="152400" y="1836058"/>
            <a:ext cx="8686800" cy="1200329"/>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There is no financial interest of any of the authors behind conducting this study and no financial assistance was provided by any institution or organization and there are no competing interests, conducted after approval of ethical committee </a:t>
            </a:r>
            <a:endParaRPr lang="en-IN" sz="1800"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2209800"/>
            <a:ext cx="7086600" cy="3276600"/>
          </a:xfrm>
        </p:spPr>
        <p:txBody>
          <a:bodyPr>
            <a:normAutofit/>
          </a:bodyPr>
          <a:lstStyle/>
          <a:p>
            <a:pPr>
              <a:buNone/>
            </a:pPr>
            <a:r>
              <a:rPr lang="en-US" sz="3200" dirty="0">
                <a:latin typeface="Times New Roman" pitchFamily="18" charset="0"/>
                <a:cs typeface="Times New Roman" pitchFamily="18" charset="0"/>
              </a:rPr>
              <a:t>   </a:t>
            </a:r>
            <a:r>
              <a:rPr lang="en-IN" sz="3200" b="1" dirty="0">
                <a:latin typeface="Times New Roman" pitchFamily="18" charset="0"/>
                <a:cs typeface="Times New Roman" pitchFamily="18" charset="0"/>
              </a:rPr>
              <a:t>TO COMPARE PLUSOPTIX WITH STANDARD AUTOREFRECTOR FOR EFICACY</a:t>
            </a:r>
            <a:endParaRPr lang="en-US" sz="3200" dirty="0">
              <a:latin typeface="Times New Roman" pitchFamily="18" charset="0"/>
              <a:cs typeface="Times New Roman" pitchFamily="18" charset="0"/>
            </a:endParaRPr>
          </a:p>
        </p:txBody>
      </p:sp>
      <p:sp>
        <p:nvSpPr>
          <p:cNvPr id="2" name="Title 1"/>
          <p:cNvSpPr>
            <a:spLocks noGrp="1"/>
          </p:cNvSpPr>
          <p:nvPr>
            <p:ph type="title"/>
          </p:nvPr>
        </p:nvSpPr>
        <p:spPr>
          <a:xfrm>
            <a:off x="457200" y="609600"/>
            <a:ext cx="8229600" cy="1143000"/>
          </a:xfrm>
        </p:spPr>
        <p:txBody>
          <a:bodyPr/>
          <a:lstStyle/>
          <a:p>
            <a:pPr algn="ctr"/>
            <a:r>
              <a:rPr lang="en-US" b="1" dirty="0">
                <a:latin typeface="Times New Roman" pitchFamily="18" charset="0"/>
                <a:cs typeface="Times New Roman" pitchFamily="18" charset="0"/>
              </a:rPr>
              <a:t>Aim:</a:t>
            </a:r>
            <a:endParaRPr lang="en-US" dirty="0">
              <a:latin typeface="Times New Roman" pitchFamily="18" charset="0"/>
              <a:cs typeface="Times New Roman" pitchFamily="18" charset="0"/>
            </a:endParaRPr>
          </a:p>
        </p:txBody>
      </p:sp>
      <p:pic>
        <p:nvPicPr>
          <p:cNvPr id="4" name="Picture 3" descr="WhatsApp Image 2020-12-08 at 5.02.20 PM.jpeg"/>
          <p:cNvPicPr>
            <a:picLocks noChangeAspect="1"/>
          </p:cNvPicPr>
          <p:nvPr/>
        </p:nvPicPr>
        <p:blipFill>
          <a:blip r:embed="rId2" cstate="print"/>
          <a:stretch>
            <a:fillRect/>
          </a:stretch>
        </p:blipFill>
        <p:spPr>
          <a:xfrm>
            <a:off x="7551181" y="0"/>
            <a:ext cx="1592819" cy="16002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19200"/>
            <a:ext cx="7391400" cy="5029200"/>
          </a:xfrm>
        </p:spPr>
        <p:txBody>
          <a:bodyPr>
            <a:normAutofit/>
          </a:bodyPr>
          <a:lstStyle/>
          <a:p>
            <a:r>
              <a:rPr lang="en-IN" sz="2300" dirty="0">
                <a:latin typeface="Times New Roman" pitchFamily="18" charset="0"/>
                <a:cs typeface="Times New Roman" pitchFamily="18" charset="0"/>
              </a:rPr>
              <a:t>STUDY WAS CONDUCTED AFTER  OBTAINING CONSENT FROM HOSPITAL REVIEW BOARD.</a:t>
            </a:r>
          </a:p>
          <a:p>
            <a:pPr>
              <a:buNone/>
            </a:pPr>
            <a:r>
              <a:rPr lang="en-IN" sz="2300" dirty="0">
                <a:latin typeface="Times New Roman" pitchFamily="18" charset="0"/>
                <a:cs typeface="Times New Roman" pitchFamily="18" charset="0"/>
              </a:rPr>
              <a:t> </a:t>
            </a:r>
          </a:p>
          <a:p>
            <a:r>
              <a:rPr lang="en-IN" sz="2300" dirty="0">
                <a:latin typeface="Times New Roman" pitchFamily="18" charset="0"/>
                <a:cs typeface="Times New Roman" pitchFamily="18" charset="0"/>
              </a:rPr>
              <a:t> THIS WAS A PROSPECTIVE STUDY.</a:t>
            </a:r>
          </a:p>
          <a:p>
            <a:endParaRPr lang="en-IN" sz="2300" dirty="0">
              <a:latin typeface="Times New Roman" pitchFamily="18" charset="0"/>
              <a:cs typeface="Times New Roman" pitchFamily="18" charset="0"/>
            </a:endParaRPr>
          </a:p>
          <a:p>
            <a:r>
              <a:rPr lang="en-IN" sz="2300" dirty="0">
                <a:latin typeface="Times New Roman" pitchFamily="18" charset="0"/>
                <a:cs typeface="Times New Roman" pitchFamily="18" charset="0"/>
              </a:rPr>
              <a:t> WE ENROLLED PATIENTS SUBJECTED TO REFRACTION BY PLUS OPTIX (NO FINANCIAL INTEREST) FOLLOWED BY REFRACTION BY STANDARD AUTOREFRACTOR (TOPCON RM 800, NO FINANCIAL INTEREST)</a:t>
            </a:r>
            <a:endParaRPr lang="en-US" dirty="0">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US" b="1" dirty="0">
                <a:latin typeface="Times New Roman" pitchFamily="18" charset="0"/>
                <a:cs typeface="Times New Roman" pitchFamily="18" charset="0"/>
              </a:rPr>
              <a:t>Method</a:t>
            </a:r>
            <a:endParaRPr lang="en-US" dirty="0">
              <a:latin typeface="Times New Roman" pitchFamily="18" charset="0"/>
              <a:cs typeface="Times New Roman" pitchFamily="18" charset="0"/>
            </a:endParaRPr>
          </a:p>
        </p:txBody>
      </p:sp>
      <p:pic>
        <p:nvPicPr>
          <p:cNvPr id="4" name="Picture 3" descr="WhatsApp Image 2020-12-08 at 5.02.20 PM.jpeg"/>
          <p:cNvPicPr>
            <a:picLocks noChangeAspect="1"/>
          </p:cNvPicPr>
          <p:nvPr/>
        </p:nvPicPr>
        <p:blipFill>
          <a:blip r:embed="rId2" cstate="print"/>
          <a:stretch>
            <a:fillRect/>
          </a:stretch>
        </p:blipFill>
        <p:spPr>
          <a:xfrm>
            <a:off x="7620000" y="0"/>
            <a:ext cx="1524000" cy="153106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762000"/>
            <a:ext cx="8610600" cy="4800600"/>
          </a:xfrm>
        </p:spPr>
        <p:txBody>
          <a:bodyPr>
            <a:normAutofit/>
          </a:bodyPr>
          <a:lstStyle/>
          <a:p>
            <a:r>
              <a:rPr lang="en-IN" sz="2400" dirty="0">
                <a:latin typeface="Times New Roman" pitchFamily="18" charset="0"/>
                <a:cs typeface="Times New Roman" pitchFamily="18" charset="0"/>
              </a:rPr>
              <a:t>DATA COLLECTION DONE IN ONLINE FORMAT WHICH WAS EXPORTED IN EXCEL SHEET. </a:t>
            </a:r>
          </a:p>
          <a:p>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DATA WAS ANALYSED WITH SPSS-22 UNIVARIATE AND MULTI VARIATE ANALYSIS DONE.</a:t>
            </a:r>
          </a:p>
          <a:p>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COMPARATIVE STUDY DONE WITH CROSS TABULATION AND STUDENT T TEST.</a:t>
            </a:r>
          </a:p>
          <a:p>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 P&lt;0.05 CONSIDERED STASTICALLY SIGNIFICANT</a:t>
            </a:r>
            <a:r>
              <a:rPr lang="en-IN" sz="2800" dirty="0">
                <a:latin typeface="Times New Roman" pitchFamily="18" charset="0"/>
                <a:cs typeface="Times New Roman" pitchFamily="18" charset="0"/>
              </a:rPr>
              <a:t>.</a:t>
            </a:r>
            <a:endParaRPr lang="en-US" sz="28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ctrTitle"/>
          </p:nvPr>
        </p:nvSpPr>
        <p:spPr>
          <a:xfrm>
            <a:off x="2438400" y="990600"/>
            <a:ext cx="4876800" cy="685800"/>
          </a:xfrm>
        </p:spPr>
        <p:txBody>
          <a:bodyPr>
            <a:normAutofit/>
          </a:bodyPr>
          <a:lstStyle/>
          <a:p>
            <a:r>
              <a:rPr lang="en-US" sz="2400" dirty="0">
                <a:latin typeface="Times New Roman" pitchFamily="18" charset="0"/>
                <a:cs typeface="Times New Roman" pitchFamily="18" charset="0"/>
              </a:rPr>
              <a:t>OBSERVATION TABLE</a:t>
            </a:r>
          </a:p>
        </p:txBody>
      </p:sp>
      <p:graphicFrame>
        <p:nvGraphicFramePr>
          <p:cNvPr id="8" name="Content Placeholder 7"/>
          <p:cNvGraphicFramePr>
            <a:graphicFrameLocks noGrp="1"/>
          </p:cNvGraphicFramePr>
          <p:nvPr>
            <p:ph idx="4294967295"/>
          </p:nvPr>
        </p:nvGraphicFramePr>
        <p:xfrm>
          <a:off x="1219200" y="1981200"/>
          <a:ext cx="7086600" cy="4371744"/>
        </p:xfrm>
        <a:graphic>
          <a:graphicData uri="http://schemas.openxmlformats.org/drawingml/2006/table">
            <a:tbl>
              <a:tblPr firstRow="1" bandRow="1">
                <a:tableStyleId>{5C22544A-7EE6-4342-B048-85BDC9FD1C3A}</a:tableStyleId>
              </a:tblPr>
              <a:tblGrid>
                <a:gridCol w="3543300">
                  <a:extLst>
                    <a:ext uri="{9D8B030D-6E8A-4147-A177-3AD203B41FA5}">
                      <a16:colId xmlns:a16="http://schemas.microsoft.com/office/drawing/2014/main" val="20000"/>
                    </a:ext>
                  </a:extLst>
                </a:gridCol>
                <a:gridCol w="3543300">
                  <a:extLst>
                    <a:ext uri="{9D8B030D-6E8A-4147-A177-3AD203B41FA5}">
                      <a16:colId xmlns:a16="http://schemas.microsoft.com/office/drawing/2014/main" val="20001"/>
                    </a:ext>
                  </a:extLst>
                </a:gridCol>
              </a:tblGrid>
              <a:tr h="662536">
                <a:tc>
                  <a:txBody>
                    <a:bodyPr/>
                    <a:lstStyle/>
                    <a:p>
                      <a:r>
                        <a:rPr lang="en-US" sz="2400" dirty="0">
                          <a:latin typeface="Times New Roman" pitchFamily="18" charset="0"/>
                          <a:cs typeface="Times New Roman" pitchFamily="18" charset="0"/>
                        </a:rPr>
                        <a:t>SAMPLE</a:t>
                      </a:r>
                      <a:r>
                        <a:rPr lang="en-US" sz="2400" baseline="0" dirty="0">
                          <a:latin typeface="Times New Roman" pitchFamily="18" charset="0"/>
                          <a:cs typeface="Times New Roman" pitchFamily="18" charset="0"/>
                        </a:rPr>
                        <a:t> SIZE</a:t>
                      </a:r>
                      <a:endParaRPr lang="en-US" sz="2400" dirty="0">
                        <a:latin typeface="Times New Roman" pitchFamily="18" charset="0"/>
                        <a:cs typeface="Times New Roman" pitchFamily="18" charset="0"/>
                      </a:endParaRPr>
                    </a:p>
                  </a:txBody>
                  <a:tcPr/>
                </a:tc>
                <a:tc>
                  <a:txBody>
                    <a:bodyPr/>
                    <a:lstStyle/>
                    <a:p>
                      <a:r>
                        <a:rPr lang="en-US" sz="2400" dirty="0">
                          <a:latin typeface="Times New Roman" pitchFamily="18" charset="0"/>
                          <a:cs typeface="Times New Roman" pitchFamily="18" charset="0"/>
                        </a:rPr>
                        <a:t>75 CHILDREN</a:t>
                      </a:r>
                    </a:p>
                  </a:txBody>
                  <a:tcPr/>
                </a:tc>
                <a:extLst>
                  <a:ext uri="{0D108BD9-81ED-4DB2-BD59-A6C34878D82A}">
                    <a16:rowId xmlns:a16="http://schemas.microsoft.com/office/drawing/2014/main" val="10000"/>
                  </a:ext>
                </a:extLst>
              </a:tr>
              <a:tr h="662536">
                <a:tc>
                  <a:txBody>
                    <a:bodyPr/>
                    <a:lstStyle/>
                    <a:p>
                      <a:r>
                        <a:rPr lang="en-US" sz="2400" dirty="0">
                          <a:latin typeface="Times New Roman" pitchFamily="18" charset="0"/>
                          <a:cs typeface="Times New Roman" pitchFamily="18" charset="0"/>
                        </a:rPr>
                        <a:t>MALES</a:t>
                      </a:r>
                    </a:p>
                  </a:txBody>
                  <a:tcPr/>
                </a:tc>
                <a:tc>
                  <a:txBody>
                    <a:bodyPr/>
                    <a:lstStyle/>
                    <a:p>
                      <a:r>
                        <a:rPr lang="en-US" sz="2400" dirty="0">
                          <a:latin typeface="Times New Roman" pitchFamily="18" charset="0"/>
                          <a:cs typeface="Times New Roman" pitchFamily="18" charset="0"/>
                        </a:rPr>
                        <a:t>42</a:t>
                      </a:r>
                    </a:p>
                  </a:txBody>
                  <a:tcPr/>
                </a:tc>
                <a:extLst>
                  <a:ext uri="{0D108BD9-81ED-4DB2-BD59-A6C34878D82A}">
                    <a16:rowId xmlns:a16="http://schemas.microsoft.com/office/drawing/2014/main" val="10001"/>
                  </a:ext>
                </a:extLst>
              </a:tr>
              <a:tr h="662536">
                <a:tc>
                  <a:txBody>
                    <a:bodyPr/>
                    <a:lstStyle/>
                    <a:p>
                      <a:r>
                        <a:rPr lang="en-US" sz="2400" dirty="0">
                          <a:latin typeface="Times New Roman" pitchFamily="18" charset="0"/>
                          <a:cs typeface="Times New Roman" pitchFamily="18" charset="0"/>
                        </a:rPr>
                        <a:t>FEMALES</a:t>
                      </a:r>
                    </a:p>
                  </a:txBody>
                  <a:tcPr/>
                </a:tc>
                <a:tc>
                  <a:txBody>
                    <a:bodyPr/>
                    <a:lstStyle/>
                    <a:p>
                      <a:r>
                        <a:rPr lang="en-US" sz="2400" dirty="0">
                          <a:latin typeface="Times New Roman" pitchFamily="18" charset="0"/>
                          <a:cs typeface="Times New Roman" pitchFamily="18" charset="0"/>
                        </a:rPr>
                        <a:t>33</a:t>
                      </a:r>
                    </a:p>
                  </a:txBody>
                  <a:tcPr/>
                </a:tc>
                <a:extLst>
                  <a:ext uri="{0D108BD9-81ED-4DB2-BD59-A6C34878D82A}">
                    <a16:rowId xmlns:a16="http://schemas.microsoft.com/office/drawing/2014/main" val="10002"/>
                  </a:ext>
                </a:extLst>
              </a:tr>
              <a:tr h="780588">
                <a:tc>
                  <a:txBody>
                    <a:bodyPr/>
                    <a:lstStyle/>
                    <a:p>
                      <a:r>
                        <a:rPr lang="en-US" sz="2400" dirty="0">
                          <a:latin typeface="Times New Roman" pitchFamily="18" charset="0"/>
                          <a:cs typeface="Times New Roman" pitchFamily="18" charset="0"/>
                        </a:rPr>
                        <a:t>MEAN</a:t>
                      </a:r>
                      <a:r>
                        <a:rPr lang="en-US" sz="2400" baseline="0" dirty="0">
                          <a:latin typeface="Times New Roman" pitchFamily="18" charset="0"/>
                          <a:cs typeface="Times New Roman" pitchFamily="18" charset="0"/>
                        </a:rPr>
                        <a:t> AGE</a:t>
                      </a:r>
                      <a:endParaRPr lang="en-US" sz="2400" dirty="0">
                        <a:latin typeface="Times New Roman" pitchFamily="18" charset="0"/>
                        <a:cs typeface="Times New Roman" pitchFamily="18" charset="0"/>
                      </a:endParaRPr>
                    </a:p>
                  </a:txBody>
                  <a:tcPr/>
                </a:tc>
                <a:tc>
                  <a:txBody>
                    <a:bodyPr/>
                    <a:lstStyle/>
                    <a:p>
                      <a:r>
                        <a:rPr lang="en-US" sz="2400" dirty="0">
                          <a:latin typeface="Times New Roman" pitchFamily="18" charset="0"/>
                          <a:cs typeface="Times New Roman" pitchFamily="18" charset="0"/>
                        </a:rPr>
                        <a:t>9.5 YEARS</a:t>
                      </a:r>
                    </a:p>
                  </a:txBody>
                  <a:tcPr/>
                </a:tc>
                <a:extLst>
                  <a:ext uri="{0D108BD9-81ED-4DB2-BD59-A6C34878D82A}">
                    <a16:rowId xmlns:a16="http://schemas.microsoft.com/office/drawing/2014/main" val="10003"/>
                  </a:ext>
                </a:extLst>
              </a:tr>
              <a:tr h="780588">
                <a:tc>
                  <a:txBody>
                    <a:bodyPr/>
                    <a:lstStyle/>
                    <a:p>
                      <a:r>
                        <a:rPr lang="en-US" sz="2400" baseline="0" dirty="0">
                          <a:latin typeface="Times New Roman" pitchFamily="18" charset="0"/>
                          <a:cs typeface="Times New Roman" pitchFamily="18" charset="0"/>
                        </a:rPr>
                        <a:t>p VALUE (PLUSOPTIX)</a:t>
                      </a:r>
                      <a:endParaRPr lang="en-US" sz="2400" dirty="0">
                        <a:latin typeface="Times New Roman" pitchFamily="18" charset="0"/>
                        <a:cs typeface="Times New Roman" pitchFamily="18" charset="0"/>
                      </a:endParaRPr>
                    </a:p>
                  </a:txBody>
                  <a:tcPr/>
                </a:tc>
                <a:tc>
                  <a:txBody>
                    <a:bodyPr/>
                    <a:lstStyle/>
                    <a:p>
                      <a:r>
                        <a:rPr lang="en-US" sz="2400" dirty="0">
                          <a:latin typeface="Times New Roman" pitchFamily="18" charset="0"/>
                          <a:cs typeface="Times New Roman" pitchFamily="18" charset="0"/>
                        </a:rPr>
                        <a:t>0.115</a:t>
                      </a:r>
                    </a:p>
                  </a:txBody>
                  <a:tcPr/>
                </a:tc>
                <a:extLst>
                  <a:ext uri="{0D108BD9-81ED-4DB2-BD59-A6C34878D82A}">
                    <a16:rowId xmlns:a16="http://schemas.microsoft.com/office/drawing/2014/main" val="10004"/>
                  </a:ext>
                </a:extLst>
              </a:tr>
              <a:tr h="662536">
                <a:tc>
                  <a:txBody>
                    <a:bodyPr/>
                    <a:lstStyle/>
                    <a:p>
                      <a:r>
                        <a:rPr lang="en-US" sz="2400" baseline="0" dirty="0">
                          <a:latin typeface="Times New Roman" pitchFamily="18" charset="0"/>
                          <a:cs typeface="Times New Roman" pitchFamily="18" charset="0"/>
                        </a:rPr>
                        <a:t>p VALUE (AUTOREFRACTORS)</a:t>
                      </a:r>
                      <a:endParaRPr lang="en-US" sz="2400" dirty="0">
                        <a:latin typeface="Times New Roman" pitchFamily="18" charset="0"/>
                        <a:cs typeface="Times New Roman" pitchFamily="18" charset="0"/>
                      </a:endParaRPr>
                    </a:p>
                  </a:txBody>
                  <a:tcPr/>
                </a:tc>
                <a:tc>
                  <a:txBody>
                    <a:bodyPr/>
                    <a:lstStyle/>
                    <a:p>
                      <a:r>
                        <a:rPr lang="en-US" sz="2400" dirty="0">
                          <a:latin typeface="Times New Roman" pitchFamily="18" charset="0"/>
                          <a:cs typeface="Times New Roman" pitchFamily="18" charset="0"/>
                        </a:rPr>
                        <a:t>0.152</a:t>
                      </a:r>
                    </a:p>
                  </a:txBody>
                  <a:tcPr/>
                </a:tc>
                <a:extLst>
                  <a:ext uri="{0D108BD9-81ED-4DB2-BD59-A6C34878D82A}">
                    <a16:rowId xmlns:a16="http://schemas.microsoft.com/office/drawing/2014/main" val="10005"/>
                  </a:ext>
                </a:extLst>
              </a:tr>
            </a:tbl>
          </a:graphicData>
        </a:graphic>
      </p:graphicFrame>
      <p:pic>
        <p:nvPicPr>
          <p:cNvPr id="9" name="Picture 8" descr="WhatsApp Image 2020-12-08 at 5.02.20 PM.jpeg"/>
          <p:cNvPicPr>
            <a:picLocks noChangeAspect="1"/>
          </p:cNvPicPr>
          <p:nvPr/>
        </p:nvPicPr>
        <p:blipFill>
          <a:blip r:embed="rId2" cstate="print"/>
          <a:stretch>
            <a:fillRect/>
          </a:stretch>
        </p:blipFill>
        <p:spPr>
          <a:xfrm>
            <a:off x="7620000" y="0"/>
            <a:ext cx="1524000" cy="153106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2438400"/>
            <a:ext cx="7924800" cy="4038600"/>
          </a:xfrm>
        </p:spPr>
        <p:txBody>
          <a:bodyPr/>
          <a:lstStyle/>
          <a:p>
            <a:r>
              <a:rPr lang="en-IN" dirty="0">
                <a:latin typeface="Times New Roman" pitchFamily="18" charset="0"/>
                <a:cs typeface="Times New Roman" pitchFamily="18" charset="0"/>
              </a:rPr>
              <a:t>WE ENROLLED 75 CHILDREN OUT OF THESE 42 MALE 33 FEMALE WITH MEAN AGE 9.5YRS. </a:t>
            </a:r>
            <a:endParaRPr lang="en-US" dirty="0">
              <a:latin typeface="Times New Roman" pitchFamily="18" charset="0"/>
              <a:cs typeface="Times New Roman" pitchFamily="18" charset="0"/>
            </a:endParaRPr>
          </a:p>
          <a:p>
            <a:r>
              <a:rPr lang="en-IN" dirty="0">
                <a:latin typeface="Times New Roman" pitchFamily="18" charset="0"/>
                <a:cs typeface="Times New Roman" pitchFamily="18" charset="0"/>
              </a:rPr>
              <a:t>ON COMPARATIVE STUDY WE COULD NOT DETECT   SIGNIFICANT DIFFERENCE IN SPHERICAL VALUES AND CYLINDRICAL READINGS  MEASURED BY PLUS OPTIX  AND AUTO REFRACTORS (P= 0.115,p=0.152)</a:t>
            </a: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US" b="1" dirty="0">
                <a:latin typeface="Times New Roman" pitchFamily="18" charset="0"/>
                <a:cs typeface="Times New Roman" pitchFamily="18" charset="0"/>
              </a:rPr>
              <a:t>Result</a:t>
            </a:r>
            <a:endParaRPr lang="en-US" dirty="0">
              <a:latin typeface="Times New Roman" pitchFamily="18" charset="0"/>
              <a:cs typeface="Times New Roman" pitchFamily="18" charset="0"/>
            </a:endParaRPr>
          </a:p>
        </p:txBody>
      </p:sp>
      <p:pic>
        <p:nvPicPr>
          <p:cNvPr id="4" name="Picture 3" descr="WhatsApp Image 2020-12-08 at 5.02.20 PM.jpeg"/>
          <p:cNvPicPr>
            <a:picLocks noChangeAspect="1"/>
          </p:cNvPicPr>
          <p:nvPr/>
        </p:nvPicPr>
        <p:blipFill>
          <a:blip r:embed="rId2" cstate="print"/>
          <a:stretch>
            <a:fillRect/>
          </a:stretch>
        </p:blipFill>
        <p:spPr>
          <a:xfrm>
            <a:off x="7696200" y="0"/>
            <a:ext cx="1447800" cy="145450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362200"/>
            <a:ext cx="8077200" cy="3645091"/>
          </a:xfrm>
        </p:spPr>
        <p:txBody>
          <a:bodyPr/>
          <a:lstStyle/>
          <a:p>
            <a:r>
              <a:rPr lang="en-IN" b="1" dirty="0">
                <a:latin typeface="Times New Roman" pitchFamily="18" charset="0"/>
                <a:cs typeface="Times New Roman" pitchFamily="18" charset="0"/>
              </a:rPr>
              <a:t>PLUS OPTIX </a:t>
            </a:r>
            <a:r>
              <a:rPr lang="en-IN" dirty="0">
                <a:latin typeface="Times New Roman" pitchFamily="18" charset="0"/>
                <a:cs typeface="Times New Roman" pitchFamily="18" charset="0"/>
              </a:rPr>
              <a:t>IS RELIABLE METHOD OF OBJECTIVE REFRACTION AND SCREENING</a:t>
            </a: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US" b="1" dirty="0"/>
              <a:t>Conclusion</a:t>
            </a:r>
            <a:endParaRPr lang="en-US" dirty="0">
              <a:latin typeface="Times New Roman" pitchFamily="18" charset="0"/>
              <a:cs typeface="Times New Roman" pitchFamily="18" charset="0"/>
            </a:endParaRPr>
          </a:p>
        </p:txBody>
      </p:sp>
      <p:pic>
        <p:nvPicPr>
          <p:cNvPr id="4" name="Picture 3" descr="WhatsApp Image 2020-12-08 at 5.02.20 PM.jpeg"/>
          <p:cNvPicPr>
            <a:picLocks noChangeAspect="1"/>
          </p:cNvPicPr>
          <p:nvPr/>
        </p:nvPicPr>
        <p:blipFill>
          <a:blip r:embed="rId2" cstate="print"/>
          <a:stretch>
            <a:fillRect/>
          </a:stretch>
        </p:blipFill>
        <p:spPr>
          <a:xfrm>
            <a:off x="7772400" y="1"/>
            <a:ext cx="1371600" cy="137795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WhatsApp Image 2020-12-08 at 5.02.20 PM.jpeg"/>
          <p:cNvPicPr>
            <a:picLocks noGrp="1" noChangeAspect="1"/>
          </p:cNvPicPr>
          <p:nvPr>
            <p:ph idx="1"/>
          </p:nvPr>
        </p:nvPicPr>
        <p:blipFill>
          <a:blip r:embed="rId2"/>
          <a:stretch>
            <a:fillRect/>
          </a:stretch>
        </p:blipFill>
        <p:spPr>
          <a:xfrm>
            <a:off x="2319457" y="1481138"/>
            <a:ext cx="4505086" cy="4525962"/>
          </a:xfrm>
        </p:spPr>
      </p:pic>
      <p:sp>
        <p:nvSpPr>
          <p:cNvPr id="2" name="Title 1"/>
          <p:cNvSpPr>
            <a:spLocks noGrp="1"/>
          </p:cNvSpPr>
          <p:nvPr>
            <p:ph type="title"/>
          </p:nvPr>
        </p:nvSpPr>
        <p:spPr/>
        <p:txBody>
          <a:bodyPr/>
          <a:lstStyle/>
          <a:p>
            <a:pPr algn="ctr"/>
            <a:r>
              <a:rPr lang="en-US" dirty="0"/>
              <a:t>THANK YOU</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118</TotalTime>
  <Words>261</Words>
  <Application>Microsoft Office PowerPoint</Application>
  <PresentationFormat>On-screen Show (4:3)</PresentationFormat>
  <Paragraphs>42</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Lucida Sans Unicode</vt:lpstr>
      <vt:lpstr>Times New Roman</vt:lpstr>
      <vt:lpstr>Verdana</vt:lpstr>
      <vt:lpstr>Wingdings 2</vt:lpstr>
      <vt:lpstr>Wingdings 3</vt:lpstr>
      <vt:lpstr>Concourse</vt:lpstr>
      <vt:lpstr>ARE BINOCULAR AND MONOCULAR SCREENING DEVICES (PLUSOPTIX) AS EFFECTIVE AS STANDARD AUTOREFRECTOMETER?</vt:lpstr>
      <vt:lpstr>Aim:</vt:lpstr>
      <vt:lpstr>Method</vt:lpstr>
      <vt:lpstr>PowerPoint Presentation</vt:lpstr>
      <vt:lpstr>OBSERVATION TABLE</vt:lpstr>
      <vt:lpstr>Result</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Improvement of stereo acuity following squint correction in children of different variety</dc:title>
  <dc:creator>Global</dc:creator>
  <cp:lastModifiedBy>Rupali Barnwal</cp:lastModifiedBy>
  <cp:revision>12</cp:revision>
  <dcterms:created xsi:type="dcterms:W3CDTF">2020-12-08T11:52:19Z</dcterms:created>
  <dcterms:modified xsi:type="dcterms:W3CDTF">2020-12-10T06:53:08Z</dcterms:modified>
</cp:coreProperties>
</file>