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3716000" cy="19513550"/>
  <p:notesSz cx="6858000" cy="9144000"/>
  <p:defaultTextStyle>
    <a:defPPr>
      <a:defRPr lang="en-US"/>
    </a:defPPr>
    <a:lvl1pPr marL="0" algn="l" defTabSz="199284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6422" algn="l" defTabSz="199284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92843" algn="l" defTabSz="199284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89265" algn="l" defTabSz="199284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85687" algn="l" defTabSz="199284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82108" algn="l" defTabSz="199284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78530" algn="l" defTabSz="199284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74952" algn="l" defTabSz="199284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71373" algn="l" defTabSz="199284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46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9" d="100"/>
          <a:sy n="19" d="100"/>
        </p:scale>
        <p:origin x="2059" y="72"/>
      </p:cViewPr>
      <p:guideLst>
        <p:guide orient="horz" pos="6146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061861"/>
            <a:ext cx="11658600" cy="41827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1057679"/>
            <a:ext cx="9601200" cy="49867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9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92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8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85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82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78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74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71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26BF-F713-425A-8471-4BF0EFECA0B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1373-2D73-4338-BB7E-BB1DD8760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26BF-F713-425A-8471-4BF0EFECA0B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1373-2D73-4338-BB7E-BB1DD8760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4" y="1043435"/>
            <a:ext cx="2314576" cy="22196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7" y="1043435"/>
            <a:ext cx="6715126" cy="22196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26BF-F713-425A-8471-4BF0EFECA0B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1373-2D73-4338-BB7E-BB1DD8760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26BF-F713-425A-8471-4BF0EFECA0B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1373-2D73-4338-BB7E-BB1DD8760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12539264"/>
            <a:ext cx="11658600" cy="3875608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8270686"/>
            <a:ext cx="11658600" cy="4268587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996422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92843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8926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398568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4982108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597853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697495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797137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26BF-F713-425A-8471-4BF0EFECA0B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1373-2D73-4338-BB7E-BB1DD8760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5" y="6070886"/>
            <a:ext cx="4514850" cy="17169216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5" y="6070886"/>
            <a:ext cx="4514850" cy="17169216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26BF-F713-425A-8471-4BF0EFECA0B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1373-2D73-4338-BB7E-BB1DD8760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81448"/>
            <a:ext cx="12344400" cy="325225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5" y="4367965"/>
            <a:ext cx="6060282" cy="1820359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6422" indent="0">
              <a:buNone/>
              <a:defRPr sz="4400" b="1"/>
            </a:lvl2pPr>
            <a:lvl3pPr marL="1992843" indent="0">
              <a:buNone/>
              <a:defRPr sz="3900" b="1"/>
            </a:lvl3pPr>
            <a:lvl4pPr marL="2989265" indent="0">
              <a:buNone/>
              <a:defRPr sz="3500" b="1"/>
            </a:lvl4pPr>
            <a:lvl5pPr marL="3985687" indent="0">
              <a:buNone/>
              <a:defRPr sz="3500" b="1"/>
            </a:lvl5pPr>
            <a:lvl6pPr marL="4982108" indent="0">
              <a:buNone/>
              <a:defRPr sz="3500" b="1"/>
            </a:lvl6pPr>
            <a:lvl7pPr marL="5978530" indent="0">
              <a:buNone/>
              <a:defRPr sz="3500" b="1"/>
            </a:lvl7pPr>
            <a:lvl8pPr marL="6974952" indent="0">
              <a:buNone/>
              <a:defRPr sz="3500" b="1"/>
            </a:lvl8pPr>
            <a:lvl9pPr marL="7971373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5" y="6188324"/>
            <a:ext cx="6060282" cy="11242878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5" y="4367965"/>
            <a:ext cx="6062662" cy="1820359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6422" indent="0">
              <a:buNone/>
              <a:defRPr sz="4400" b="1"/>
            </a:lvl2pPr>
            <a:lvl3pPr marL="1992843" indent="0">
              <a:buNone/>
              <a:defRPr sz="3900" b="1"/>
            </a:lvl3pPr>
            <a:lvl4pPr marL="2989265" indent="0">
              <a:buNone/>
              <a:defRPr sz="3500" b="1"/>
            </a:lvl4pPr>
            <a:lvl5pPr marL="3985687" indent="0">
              <a:buNone/>
              <a:defRPr sz="3500" b="1"/>
            </a:lvl5pPr>
            <a:lvl6pPr marL="4982108" indent="0">
              <a:buNone/>
              <a:defRPr sz="3500" b="1"/>
            </a:lvl6pPr>
            <a:lvl7pPr marL="5978530" indent="0">
              <a:buNone/>
              <a:defRPr sz="3500" b="1"/>
            </a:lvl7pPr>
            <a:lvl8pPr marL="6974952" indent="0">
              <a:buNone/>
              <a:defRPr sz="3500" b="1"/>
            </a:lvl8pPr>
            <a:lvl9pPr marL="7971373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5" y="6188324"/>
            <a:ext cx="6062662" cy="11242878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26BF-F713-425A-8471-4BF0EFECA0B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1373-2D73-4338-BB7E-BB1DD8760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26BF-F713-425A-8471-4BF0EFECA0B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1373-2D73-4338-BB7E-BB1DD8760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26BF-F713-425A-8471-4BF0EFECA0B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1373-2D73-4338-BB7E-BB1DD8760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7" y="776930"/>
            <a:ext cx="4512470" cy="3306463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81" y="776939"/>
            <a:ext cx="7667626" cy="16654275"/>
          </a:xfrm>
        </p:spPr>
        <p:txBody>
          <a:bodyPr/>
          <a:lstStyle>
            <a:lvl1pPr>
              <a:defRPr sz="7000"/>
            </a:lvl1pPr>
            <a:lvl2pPr>
              <a:defRPr sz="6100"/>
            </a:lvl2pPr>
            <a:lvl3pPr>
              <a:defRPr sz="52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7" y="4083402"/>
            <a:ext cx="4512470" cy="13347812"/>
          </a:xfrm>
        </p:spPr>
        <p:txBody>
          <a:bodyPr/>
          <a:lstStyle>
            <a:lvl1pPr marL="0" indent="0">
              <a:buNone/>
              <a:defRPr sz="3100"/>
            </a:lvl1pPr>
            <a:lvl2pPr marL="996422" indent="0">
              <a:buNone/>
              <a:defRPr sz="2600"/>
            </a:lvl2pPr>
            <a:lvl3pPr marL="1992843" indent="0">
              <a:buNone/>
              <a:defRPr sz="2200"/>
            </a:lvl3pPr>
            <a:lvl4pPr marL="2989265" indent="0">
              <a:buNone/>
              <a:defRPr sz="2000"/>
            </a:lvl4pPr>
            <a:lvl5pPr marL="3985687" indent="0">
              <a:buNone/>
              <a:defRPr sz="2000"/>
            </a:lvl5pPr>
            <a:lvl6pPr marL="4982108" indent="0">
              <a:buNone/>
              <a:defRPr sz="2000"/>
            </a:lvl6pPr>
            <a:lvl7pPr marL="5978530" indent="0">
              <a:buNone/>
              <a:defRPr sz="2000"/>
            </a:lvl7pPr>
            <a:lvl8pPr marL="6974952" indent="0">
              <a:buNone/>
              <a:defRPr sz="2000"/>
            </a:lvl8pPr>
            <a:lvl9pPr marL="7971373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26BF-F713-425A-8471-4BF0EFECA0B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1373-2D73-4338-BB7E-BB1DD8760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13659488"/>
            <a:ext cx="8229600" cy="161258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1743571"/>
            <a:ext cx="8229600" cy="11708130"/>
          </a:xfrm>
        </p:spPr>
        <p:txBody>
          <a:bodyPr/>
          <a:lstStyle>
            <a:lvl1pPr marL="0" indent="0">
              <a:buNone/>
              <a:defRPr sz="7000"/>
            </a:lvl1pPr>
            <a:lvl2pPr marL="996422" indent="0">
              <a:buNone/>
              <a:defRPr sz="6100"/>
            </a:lvl2pPr>
            <a:lvl3pPr marL="1992843" indent="0">
              <a:buNone/>
              <a:defRPr sz="5200"/>
            </a:lvl3pPr>
            <a:lvl4pPr marL="2989265" indent="0">
              <a:buNone/>
              <a:defRPr sz="4400"/>
            </a:lvl4pPr>
            <a:lvl5pPr marL="3985687" indent="0">
              <a:buNone/>
              <a:defRPr sz="4400"/>
            </a:lvl5pPr>
            <a:lvl6pPr marL="4982108" indent="0">
              <a:buNone/>
              <a:defRPr sz="4400"/>
            </a:lvl6pPr>
            <a:lvl7pPr marL="5978530" indent="0">
              <a:buNone/>
              <a:defRPr sz="4400"/>
            </a:lvl7pPr>
            <a:lvl8pPr marL="6974952" indent="0">
              <a:buNone/>
              <a:defRPr sz="4400"/>
            </a:lvl8pPr>
            <a:lvl9pPr marL="7971373" indent="0">
              <a:buNone/>
              <a:defRPr sz="4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15272069"/>
            <a:ext cx="8229600" cy="2290130"/>
          </a:xfrm>
        </p:spPr>
        <p:txBody>
          <a:bodyPr/>
          <a:lstStyle>
            <a:lvl1pPr marL="0" indent="0">
              <a:buNone/>
              <a:defRPr sz="3100"/>
            </a:lvl1pPr>
            <a:lvl2pPr marL="996422" indent="0">
              <a:buNone/>
              <a:defRPr sz="2600"/>
            </a:lvl2pPr>
            <a:lvl3pPr marL="1992843" indent="0">
              <a:buNone/>
              <a:defRPr sz="2200"/>
            </a:lvl3pPr>
            <a:lvl4pPr marL="2989265" indent="0">
              <a:buNone/>
              <a:defRPr sz="2000"/>
            </a:lvl4pPr>
            <a:lvl5pPr marL="3985687" indent="0">
              <a:buNone/>
              <a:defRPr sz="2000"/>
            </a:lvl5pPr>
            <a:lvl6pPr marL="4982108" indent="0">
              <a:buNone/>
              <a:defRPr sz="2000"/>
            </a:lvl6pPr>
            <a:lvl7pPr marL="5978530" indent="0">
              <a:buNone/>
              <a:defRPr sz="2000"/>
            </a:lvl7pPr>
            <a:lvl8pPr marL="6974952" indent="0">
              <a:buNone/>
              <a:defRPr sz="2000"/>
            </a:lvl8pPr>
            <a:lvl9pPr marL="7971373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26BF-F713-425A-8471-4BF0EFECA0B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1373-2D73-4338-BB7E-BB1DD8760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781448"/>
            <a:ext cx="12344400" cy="3252258"/>
          </a:xfrm>
          <a:prstGeom prst="rect">
            <a:avLst/>
          </a:prstGeom>
        </p:spPr>
        <p:txBody>
          <a:bodyPr vert="horz" lIns="199284" tIns="99642" rIns="199284" bIns="9964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3174"/>
            <a:ext cx="12344400" cy="12878040"/>
          </a:xfrm>
          <a:prstGeom prst="rect">
            <a:avLst/>
          </a:prstGeom>
        </p:spPr>
        <p:txBody>
          <a:bodyPr vert="horz" lIns="199284" tIns="99642" rIns="199284" bIns="9964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18086181"/>
            <a:ext cx="3200400" cy="1038915"/>
          </a:xfrm>
          <a:prstGeom prst="rect">
            <a:avLst/>
          </a:prstGeom>
        </p:spPr>
        <p:txBody>
          <a:bodyPr vert="horz" lIns="199284" tIns="99642" rIns="199284" bIns="99642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426BF-F713-425A-8471-4BF0EFECA0B7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18086181"/>
            <a:ext cx="4343400" cy="1038915"/>
          </a:xfrm>
          <a:prstGeom prst="rect">
            <a:avLst/>
          </a:prstGeom>
        </p:spPr>
        <p:txBody>
          <a:bodyPr vert="horz" lIns="199284" tIns="99642" rIns="199284" bIns="99642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18086181"/>
            <a:ext cx="3200400" cy="1038915"/>
          </a:xfrm>
          <a:prstGeom prst="rect">
            <a:avLst/>
          </a:prstGeom>
        </p:spPr>
        <p:txBody>
          <a:bodyPr vert="horz" lIns="199284" tIns="99642" rIns="199284" bIns="99642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81373-2D73-4338-BB7E-BB1DD8760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992843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7316" indent="-747316" algn="l" defTabSz="1992843" rtl="0" eaLnBrk="1" latinLnBrk="0" hangingPunct="1">
        <a:spcBef>
          <a:spcPct val="20000"/>
        </a:spcBef>
        <a:buFont typeface="Arial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619185" indent="-622764" algn="l" defTabSz="1992843" rtl="0" eaLnBrk="1" latinLnBrk="0" hangingPunct="1">
        <a:spcBef>
          <a:spcPct val="20000"/>
        </a:spcBef>
        <a:buFont typeface="Arial" pitchFamily="34" charset="0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91054" indent="-498211" algn="l" defTabSz="1992843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87476" indent="-498211" algn="l" defTabSz="1992843" rtl="0" eaLnBrk="1" latinLnBrk="0" hangingPunct="1">
        <a:spcBef>
          <a:spcPct val="20000"/>
        </a:spcBef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3898" indent="-498211" algn="l" defTabSz="1992843" rtl="0" eaLnBrk="1" latinLnBrk="0" hangingPunct="1">
        <a:spcBef>
          <a:spcPct val="20000"/>
        </a:spcBef>
        <a:buFont typeface="Arial" pitchFamily="34" charset="0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480319" indent="-498211" algn="l" defTabSz="1992843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476741" indent="-498211" algn="l" defTabSz="1992843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473163" indent="-498211" algn="l" defTabSz="1992843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469584" indent="-498211" algn="l" defTabSz="1992843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92843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96422" algn="l" defTabSz="1992843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2843" algn="l" defTabSz="1992843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89265" algn="l" defTabSz="1992843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85687" algn="l" defTabSz="1992843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82108" algn="l" defTabSz="1992843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78530" algn="l" defTabSz="1992843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74952" algn="l" defTabSz="1992843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71373" algn="l" defTabSz="1992843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13716000" cy="11861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99284" tIns="99642" rIns="199284" bIns="99642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study of amblyopia and its cause in paediatric patients visiting tertiary care centre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21600000">
            <a:off x="0" y="1298575"/>
            <a:ext cx="13716000" cy="1432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99284" tIns="99642" rIns="199284" bIns="99642">
            <a:spAutoFit/>
          </a:bodyPr>
          <a:lstStyle/>
          <a:p>
            <a:pPr algn="ctr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Author: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Rutuja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Brahmbhatt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(2</a:t>
            </a:r>
            <a:r>
              <a:rPr lang="en-GB" sz="20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Year Resident, C.H.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Nagri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Eye Hospital)</a:t>
            </a:r>
          </a:p>
          <a:p>
            <a:pPr algn="ctr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Co-author: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Anuja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Bhatt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GB" sz="20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Year Resident),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Jayadatt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Patel 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(Cornea Fellow),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Reema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Raval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(Associate Professor),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Kintu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Shah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(Assistant Professor)</a:t>
            </a:r>
          </a:p>
          <a:p>
            <a:pPr algn="ctr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C. H.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Nagri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Eye Hospital,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Ahmedabad</a:t>
            </a:r>
            <a:endParaRPr lang="en-GB" sz="2000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04800" y="4041775"/>
            <a:ext cx="3962400" cy="4801314"/>
          </a:xfrm>
          <a:prstGeom prst="rect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1800" b="1" u="sng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Amblyopia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is a form of cortical visual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impairment which can result from any</a:t>
            </a:r>
            <a:endParaRPr lang="en-US" sz="1800" baseline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condition that prevents normal visual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stimulation in the first few years of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life.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Most amblyopia arises as a result of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difference in refractive errors between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the two eyes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anisometropia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), ocular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misalignment (strabismus or squint) or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a combination of these two factors.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usually unilateral and may 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unnoticed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by the children and parents 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These conditions may co-exist but</a:t>
            </a:r>
            <a:endParaRPr lang="en-US" sz="1800" baseline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treatments should be considered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separately.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3127375"/>
            <a:ext cx="33528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57200" y="9985375"/>
            <a:ext cx="350520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Aims and objectives</a:t>
            </a:r>
            <a:endParaRPr kumimoji="0" lang="en-US" sz="2400" b="0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04800" y="10975975"/>
            <a:ext cx="3962400" cy="1200329"/>
          </a:xfrm>
          <a:prstGeom prst="rect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To determine the age specific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prevalence of amblyopia in children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aged 3 to 12 years and its associate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causes.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6400" y="12957175"/>
            <a:ext cx="121058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Method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04800" y="13871575"/>
            <a:ext cx="4038600" cy="3970318"/>
          </a:xfrm>
          <a:prstGeom prst="rect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cross-sectional study of 750 patients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visiting tertiary care center was carried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out for any cause of amblyopia and its</a:t>
            </a:r>
            <a:endParaRPr lang="en-US" sz="1800" baseline="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associated morbidities.</a:t>
            </a:r>
            <a:endParaRPr lang="en-US" sz="18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examination included evaluation of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ocular alignment, refractive error,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ocular structures,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orthoptic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evaluation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as well as determination of visual acuity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 children.</a:t>
            </a:r>
            <a:endParaRPr lang="en-US" sz="18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study was done to delineate age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specific prevalence of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amblyopia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its associated causes.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77000" y="3127375"/>
            <a:ext cx="1023037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041775"/>
            <a:ext cx="3657601" cy="2819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7470775"/>
            <a:ext cx="4343401" cy="26781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29200" y="7165975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Distribution according to pathology</a:t>
            </a:r>
            <a:endParaRPr lang="en-US" sz="16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800600" y="10594975"/>
            <a:ext cx="4572000" cy="3970318"/>
          </a:xfrm>
          <a:prstGeom prst="rect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30 patients were found to be amblyopic of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which 21 were unilateral and 9 were cases of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bilateral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amblyopia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Strabismus remains to be the commonest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cause.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Refractive error was found to be an important</a:t>
            </a:r>
          </a:p>
          <a:p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cause.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10 year age group was found to be the most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vulnerable group, but the possibility of school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health program referrals cannot be ruled out.</a:t>
            </a:r>
          </a:p>
          <a:p>
            <a:pPr>
              <a:buFont typeface="Arial" pitchFamily="34" charset="0"/>
              <a:buChar char="•"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Prevalence is low in pre-school possibly due</a:t>
            </a:r>
          </a:p>
          <a:p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to poor referral by family physicians.</a:t>
            </a:r>
          </a:p>
          <a:p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248400" y="15014575"/>
            <a:ext cx="1571264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Discussion</a:t>
            </a:r>
            <a:endParaRPr kumimoji="0" lang="en-US" sz="2400" b="0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800600" y="15776575"/>
            <a:ext cx="4648200" cy="3416320"/>
          </a:xfrm>
          <a:prstGeom prst="rect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Strabismus prevalence increases with age but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prevalence of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amblyopia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appears to be stable.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An early diagnosis will help in</a:t>
            </a:r>
          </a:p>
          <a:p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reducing the burden of  preventable</a:t>
            </a:r>
          </a:p>
          <a:p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blindness.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distribution of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amblyopia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in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anisometropia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without strabismus and with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strabismus are equal in this age group.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Prevalence of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Amblyopia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remains relatively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constant with increase in age.</a:t>
            </a:r>
            <a:endParaRPr lang="en-US" sz="18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53600" y="3813175"/>
            <a:ext cx="3657600" cy="4247317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Prevalence of </a:t>
            </a:r>
            <a:r>
              <a:rPr lang="en-US" sz="18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amblyopia</a:t>
            </a: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was found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to be around 4% which has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decreased as compared to some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national studies suggesting more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than 5% of prevalence in this age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group.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School health programs play an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important role in screening and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early detection.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These findings may help to</a:t>
            </a:r>
          </a:p>
          <a:p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optimize the timing and modality of</a:t>
            </a:r>
          </a:p>
          <a:p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preschool and school vision</a:t>
            </a:r>
          </a:p>
          <a:p>
            <a:r>
              <a:rPr lang="en-US" sz="1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screening programs.</a:t>
            </a:r>
          </a:p>
          <a:p>
            <a:endParaRPr 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10363200" y="3127375"/>
            <a:ext cx="23622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20400" y="12271375"/>
            <a:ext cx="161377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829800" y="13033375"/>
            <a:ext cx="3657600" cy="6186309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Attebo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K, Mitchell P, Cumming R, Smith W, Jolly N,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Sparkes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R. Prevalence and causes of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amblyopia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 an adult population. Ophthalmology. 1998;105(1):154–159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Holmes JM, Clarke MP.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Amblyopia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 Lancet. 2006;367 (9519):1343–1351.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Group M-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ePEDS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Prevalence of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amblyopia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strabismus in African American and Hispanic children ages 6 to 72 months: the multi-ethnic pediatric eye disease study. Ophthalmology. 2008;115(7):1229–1236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Friedman DS,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Repka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MX, Katz J, et al. Prevalence of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amblyopia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strabismus in white and African American children aged 6 through 71 months: the Baltimore pediatric eye disease study. Ophthalmology. 2009;116(11):2128–2134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58400" y="8461375"/>
            <a:ext cx="32004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Take home message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29800" y="9223375"/>
            <a:ext cx="3581400" cy="92333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Pre-school screening may help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diagnose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amblyopia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earlier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providing better prognosis.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9400" y="10594975"/>
            <a:ext cx="2286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Limitation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29800" y="11356975"/>
            <a:ext cx="3657600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Small sample size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Long term follow-up not done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677</Words>
  <Application>Microsoft Office PowerPoint</Application>
  <PresentationFormat>Custom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Rutuja</dc:creator>
  <cp:lastModifiedBy>Microsoft account</cp:lastModifiedBy>
  <cp:revision>30</cp:revision>
  <dcterms:created xsi:type="dcterms:W3CDTF">2020-12-06T12:32:25Z</dcterms:created>
  <dcterms:modified xsi:type="dcterms:W3CDTF">2020-12-09T13:11:38Z</dcterms:modified>
</cp:coreProperties>
</file>