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63" r:id="rId5"/>
    <p:sldId id="261" r:id="rId6"/>
    <p:sldId id="264"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66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258E339-9102-4BDD-9847-F7EDD8BBAA67}"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97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8E339-9102-4BDD-9847-F7EDD8BBAA67}" type="slidenum">
              <a:rPr lang="en-US" smtClean="0"/>
              <a:pPr/>
              <a:t>‹#›</a:t>
            </a:fld>
            <a:endParaRPr lang="en-US"/>
          </a:p>
        </p:txBody>
      </p:sp>
    </p:spTree>
    <p:extLst>
      <p:ext uri="{BB962C8B-B14F-4D97-AF65-F5344CB8AC3E}">
        <p14:creationId xmlns:p14="http://schemas.microsoft.com/office/powerpoint/2010/main" val="77839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8E339-9102-4BDD-9847-F7EDD8BBAA67}"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775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8E339-9102-4BDD-9847-F7EDD8BBAA67}"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877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8E339-9102-4BDD-9847-F7EDD8BBAA67}" type="slidenum">
              <a:rPr lang="en-US" smtClean="0"/>
              <a:pPr/>
              <a:t>‹#›</a:t>
            </a:fld>
            <a:endParaRPr lang="en-US"/>
          </a:p>
        </p:txBody>
      </p:sp>
    </p:spTree>
    <p:extLst>
      <p:ext uri="{BB962C8B-B14F-4D97-AF65-F5344CB8AC3E}">
        <p14:creationId xmlns:p14="http://schemas.microsoft.com/office/powerpoint/2010/main" val="2551006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8E339-9102-4BDD-9847-F7EDD8BBAA67}"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5206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8E339-9102-4BDD-9847-F7EDD8BBAA67}"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739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8E339-9102-4BDD-9847-F7EDD8BBAA67}"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29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8E339-9102-4BDD-9847-F7EDD8BBAA67}"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164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8E339-9102-4BDD-9847-F7EDD8BBAA67}" type="slidenum">
              <a:rPr lang="en-US" smtClean="0"/>
              <a:pPr/>
              <a:t>‹#›</a:t>
            </a:fld>
            <a:endParaRPr lang="en-US"/>
          </a:p>
        </p:txBody>
      </p:sp>
    </p:spTree>
    <p:extLst>
      <p:ext uri="{BB962C8B-B14F-4D97-AF65-F5344CB8AC3E}">
        <p14:creationId xmlns:p14="http://schemas.microsoft.com/office/powerpoint/2010/main" val="225679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8E339-9102-4BDD-9847-F7EDD8BBAA67}"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57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8E339-9102-4BDD-9847-F7EDD8BBAA67}" type="slidenum">
              <a:rPr lang="en-US" smtClean="0"/>
              <a:pPr/>
              <a:t>‹#›</a:t>
            </a:fld>
            <a:endParaRPr lang="en-US"/>
          </a:p>
        </p:txBody>
      </p:sp>
    </p:spTree>
    <p:extLst>
      <p:ext uri="{BB962C8B-B14F-4D97-AF65-F5344CB8AC3E}">
        <p14:creationId xmlns:p14="http://schemas.microsoft.com/office/powerpoint/2010/main" val="140870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58E339-9102-4BDD-9847-F7EDD8BBAA67}"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55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58E339-9102-4BDD-9847-F7EDD8BBAA67}"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443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58E339-9102-4BDD-9847-F7EDD8BBAA67}" type="slidenum">
              <a:rPr lang="en-US" smtClean="0"/>
              <a:pPr/>
              <a:t>‹#›</a:t>
            </a:fld>
            <a:endParaRPr lang="en-US"/>
          </a:p>
        </p:txBody>
      </p:sp>
    </p:spTree>
    <p:extLst>
      <p:ext uri="{BB962C8B-B14F-4D97-AF65-F5344CB8AC3E}">
        <p14:creationId xmlns:p14="http://schemas.microsoft.com/office/powerpoint/2010/main" val="82502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8E339-9102-4BDD-9847-F7EDD8BBAA67}"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89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8E74AF-6257-4641-B9AA-C4775E0D40FE}"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8E339-9102-4BDD-9847-F7EDD8BBAA67}" type="slidenum">
              <a:rPr lang="en-US" smtClean="0"/>
              <a:pPr/>
              <a:t>‹#›</a:t>
            </a:fld>
            <a:endParaRPr lang="en-US"/>
          </a:p>
        </p:txBody>
      </p:sp>
    </p:spTree>
    <p:extLst>
      <p:ext uri="{BB962C8B-B14F-4D97-AF65-F5344CB8AC3E}">
        <p14:creationId xmlns:p14="http://schemas.microsoft.com/office/powerpoint/2010/main" val="2239558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8E74AF-6257-4641-B9AA-C4775E0D40FE}" type="datetimeFigureOut">
              <a:rPr lang="en-US" smtClean="0"/>
              <a:pPr/>
              <a:t>12/10/2020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8E339-9102-4BDD-9847-F7EDD8BBAA67}" type="slidenum">
              <a:rPr lang="en-US" smtClean="0"/>
              <a:pPr/>
              <a:t>‹#›</a:t>
            </a:fld>
            <a:endParaRPr lang="en-US"/>
          </a:p>
        </p:txBody>
      </p:sp>
    </p:spTree>
    <p:extLst>
      <p:ext uri="{BB962C8B-B14F-4D97-AF65-F5344CB8AC3E}">
        <p14:creationId xmlns:p14="http://schemas.microsoft.com/office/powerpoint/2010/main" val="12708084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070" y="-182880"/>
            <a:ext cx="11665131" cy="1959429"/>
          </a:xfrm>
        </p:spPr>
        <p:txBody>
          <a:bodyPr>
            <a:normAutofit fontScale="90000"/>
          </a:bodyPr>
          <a:lstStyle/>
          <a:p>
            <a:r>
              <a:rPr lang="en-US" b="1" dirty="0" smtClean="0"/>
              <a:t>Acquired Unilateral Superior Oblique Palsy</a:t>
            </a:r>
            <a:br>
              <a:rPr lang="en-US" b="1" dirty="0" smtClean="0"/>
            </a:br>
            <a:endParaRPr lang="en-US" b="1" dirty="0"/>
          </a:p>
        </p:txBody>
      </p:sp>
      <p:sp>
        <p:nvSpPr>
          <p:cNvPr id="3" name="Subtitle 2"/>
          <p:cNvSpPr>
            <a:spLocks noGrp="1"/>
          </p:cNvSpPr>
          <p:nvPr>
            <p:ph type="subTitle" idx="1"/>
          </p:nvPr>
        </p:nvSpPr>
        <p:spPr>
          <a:xfrm>
            <a:off x="0" y="1489167"/>
            <a:ext cx="11887201" cy="5368834"/>
          </a:xfrm>
        </p:spPr>
        <p:txBody>
          <a:bodyPr>
            <a:noAutofit/>
          </a:bodyPr>
          <a:lstStyle/>
          <a:p>
            <a:r>
              <a:rPr lang="en-US" sz="3200" b="1" dirty="0" err="1" smtClean="0"/>
              <a:t>Presenter:Dr</a:t>
            </a:r>
            <a:r>
              <a:rPr lang="en-US" sz="3200" b="1" dirty="0" smtClean="0"/>
              <a:t> </a:t>
            </a:r>
            <a:r>
              <a:rPr lang="en-US" sz="3200" b="1" dirty="0" err="1" smtClean="0"/>
              <a:t>Vaishali</a:t>
            </a:r>
            <a:r>
              <a:rPr lang="en-US" sz="3200" b="1" dirty="0" smtClean="0"/>
              <a:t> </a:t>
            </a:r>
            <a:r>
              <a:rPr lang="en-US" sz="3200" b="1" dirty="0" err="1" smtClean="0"/>
              <a:t>Prajapati</a:t>
            </a:r>
            <a:endParaRPr lang="en-US" sz="3200" b="1" dirty="0" smtClean="0"/>
          </a:p>
          <a:p>
            <a:endParaRPr lang="en-US" sz="3200" b="1" dirty="0" smtClean="0"/>
          </a:p>
          <a:p>
            <a:r>
              <a:rPr lang="en-US" sz="3200" b="1" dirty="0" smtClean="0"/>
              <a:t>Dr</a:t>
            </a:r>
            <a:r>
              <a:rPr lang="en-US" sz="3200" b="1" dirty="0"/>
              <a:t>. </a:t>
            </a:r>
            <a:r>
              <a:rPr lang="en-US" sz="3200" b="1" dirty="0" err="1"/>
              <a:t>Aneri</a:t>
            </a:r>
            <a:r>
              <a:rPr lang="en-US" sz="3200" b="1" dirty="0"/>
              <a:t> Shah</a:t>
            </a:r>
            <a:endParaRPr lang="en-US" sz="3200" dirty="0" smtClean="0"/>
          </a:p>
          <a:p>
            <a:r>
              <a:rPr lang="en-US" sz="3200" dirty="0" smtClean="0"/>
              <a:t>Dr</a:t>
            </a:r>
            <a:r>
              <a:rPr lang="en-US" sz="3200" dirty="0" smtClean="0"/>
              <a:t>. Lisa Patel</a:t>
            </a:r>
          </a:p>
          <a:p>
            <a:r>
              <a:rPr lang="en-US" sz="3200" dirty="0" smtClean="0"/>
              <a:t>Dr. </a:t>
            </a:r>
            <a:r>
              <a:rPr lang="en-US" sz="3200" dirty="0" err="1" smtClean="0"/>
              <a:t>Darshavi</a:t>
            </a:r>
            <a:r>
              <a:rPr lang="en-US" sz="3200" dirty="0" smtClean="0"/>
              <a:t> Patel</a:t>
            </a:r>
          </a:p>
          <a:p>
            <a:r>
              <a:rPr lang="en-US" sz="3200" dirty="0" smtClean="0"/>
              <a:t>Dr. </a:t>
            </a:r>
            <a:r>
              <a:rPr lang="en-US" sz="3200" dirty="0" err="1" smtClean="0"/>
              <a:t>Dhruvi</a:t>
            </a:r>
            <a:r>
              <a:rPr lang="en-US" sz="3200" dirty="0" smtClean="0"/>
              <a:t> Shah</a:t>
            </a:r>
          </a:p>
          <a:p>
            <a:endParaRPr lang="en-US" sz="3200" b="1" dirty="0" smtClean="0"/>
          </a:p>
          <a:p>
            <a:r>
              <a:rPr lang="en-US" sz="3200" b="1" dirty="0" smtClean="0"/>
              <a:t>GMERS medical College, sola, Ahmedabad</a:t>
            </a:r>
            <a:endParaRPr lang="en-US" sz="3200" b="1" dirty="0"/>
          </a:p>
        </p:txBody>
      </p:sp>
    </p:spTree>
    <p:extLst>
      <p:ext uri="{BB962C8B-B14F-4D97-AF65-F5344CB8AC3E}">
        <p14:creationId xmlns:p14="http://schemas.microsoft.com/office/powerpoint/2010/main" val="223618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03422"/>
          </a:xfrm>
        </p:spPr>
        <p:txBody>
          <a:bodyPr/>
          <a:lstStyle/>
          <a:p>
            <a:r>
              <a:rPr lang="en-US" dirty="0" smtClean="0"/>
              <a:t>History</a:t>
            </a:r>
            <a:endParaRPr lang="en-US" dirty="0"/>
          </a:p>
        </p:txBody>
      </p:sp>
      <p:sp>
        <p:nvSpPr>
          <p:cNvPr id="3" name="Content Placeholder 2"/>
          <p:cNvSpPr>
            <a:spLocks noGrp="1"/>
          </p:cNvSpPr>
          <p:nvPr>
            <p:ph idx="1"/>
          </p:nvPr>
        </p:nvSpPr>
        <p:spPr>
          <a:xfrm>
            <a:off x="979714" y="1724297"/>
            <a:ext cx="10476411" cy="4349932"/>
          </a:xfrm>
        </p:spPr>
        <p:txBody>
          <a:bodyPr>
            <a:normAutofit/>
          </a:bodyPr>
          <a:lstStyle/>
          <a:p>
            <a:r>
              <a:rPr lang="en-US" dirty="0"/>
              <a:t>A 63 year old male presented with </a:t>
            </a:r>
            <a:r>
              <a:rPr lang="en-US" b="1" dirty="0"/>
              <a:t>sudden onset binocular painless </a:t>
            </a:r>
            <a:r>
              <a:rPr lang="en-US" dirty="0"/>
              <a:t>diplopia and </a:t>
            </a:r>
            <a:r>
              <a:rPr lang="en-US" dirty="0" err="1"/>
              <a:t>hyperdeviation</a:t>
            </a:r>
            <a:r>
              <a:rPr lang="en-US" dirty="0"/>
              <a:t> of left eye since 1 week, which was painless and </a:t>
            </a:r>
            <a:r>
              <a:rPr lang="en-US" dirty="0" err="1" smtClean="0"/>
              <a:t>nonprogressive</a:t>
            </a:r>
            <a:r>
              <a:rPr lang="en-US" dirty="0" smtClean="0"/>
              <a:t>.</a:t>
            </a:r>
          </a:p>
          <a:p>
            <a:r>
              <a:rPr lang="en-US" dirty="0" smtClean="0"/>
              <a:t>No history of trauma, surgery, pain, redness, discharge or other systemic complains.</a:t>
            </a:r>
          </a:p>
          <a:p>
            <a:r>
              <a:rPr lang="en-US" dirty="0" smtClean="0"/>
              <a:t> </a:t>
            </a:r>
            <a:r>
              <a:rPr lang="en-US" dirty="0"/>
              <a:t>Patient complained of </a:t>
            </a:r>
            <a:r>
              <a:rPr lang="en-US" b="1" dirty="0"/>
              <a:t>binocular diplopia </a:t>
            </a:r>
            <a:r>
              <a:rPr lang="en-US" dirty="0"/>
              <a:t>which </a:t>
            </a:r>
            <a:r>
              <a:rPr lang="en-US" dirty="0" smtClean="0"/>
              <a:t>was </a:t>
            </a:r>
            <a:r>
              <a:rPr lang="en-US" dirty="0"/>
              <a:t>for both near and far distance and was more appreciated by patient when he looked downwards which caused great problems with reading, eating and going downstairs. It was greatest in right gaze and inferior field of view, in </a:t>
            </a:r>
            <a:r>
              <a:rPr lang="en-US" dirty="0" smtClean="0"/>
              <a:t>dextrodepression</a:t>
            </a:r>
          </a:p>
          <a:p>
            <a:r>
              <a:rPr lang="en-US" dirty="0"/>
              <a:t>Pt was a </a:t>
            </a:r>
            <a:r>
              <a:rPr lang="en-US" b="1" dirty="0"/>
              <a:t>known case of hypertensive on i</a:t>
            </a:r>
            <a:r>
              <a:rPr lang="en-US" b="1" dirty="0" smtClean="0"/>
              <a:t>rregular </a:t>
            </a:r>
            <a:r>
              <a:rPr lang="en-US" b="1" dirty="0"/>
              <a:t>medication</a:t>
            </a:r>
            <a:r>
              <a:rPr lang="en-US" dirty="0"/>
              <a:t>, whose blood pressure on examination was 190/100 mm of Hg. </a:t>
            </a:r>
            <a:endParaRPr lang="en-US" b="1" dirty="0"/>
          </a:p>
        </p:txBody>
      </p:sp>
    </p:spTree>
    <p:extLst>
      <p:ext uri="{BB962C8B-B14F-4D97-AF65-F5344CB8AC3E}">
        <p14:creationId xmlns:p14="http://schemas.microsoft.com/office/powerpoint/2010/main" val="149395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389" y="104502"/>
            <a:ext cx="11364685" cy="10974992"/>
          </a:xfrm>
          <a:prstGeom prst="rect">
            <a:avLst/>
          </a:prstGeom>
        </p:spPr>
        <p:txBody>
          <a:bodyPr wrap="square">
            <a:spAutoFit/>
          </a:bodyPr>
          <a:lstStyle/>
          <a:p>
            <a:pPr marL="285750" indent="-285750" fontAlgn="base">
              <a:lnSpc>
                <a:spcPct val="150000"/>
              </a:lnSpc>
              <a:buFont typeface="Arial" panose="020B0604020202020204" pitchFamily="34" charset="0"/>
              <a:buChar char="•"/>
            </a:pPr>
            <a:endParaRPr lang="en-US" sz="2000" dirty="0" smtClean="0"/>
          </a:p>
          <a:p>
            <a:pPr marL="285750" indent="-285750" fontAlgn="base">
              <a:lnSpc>
                <a:spcPct val="150000"/>
              </a:lnSpc>
              <a:buFont typeface="Arial" panose="020B0604020202020204" pitchFamily="34" charset="0"/>
              <a:buChar char="•"/>
            </a:pPr>
            <a:r>
              <a:rPr lang="en-US" sz="2000" b="1" dirty="0" smtClean="0"/>
              <a:t>General examination </a:t>
            </a:r>
            <a:r>
              <a:rPr lang="en-US" sz="2000" dirty="0" smtClean="0"/>
              <a:t>was normal except high blood pressure</a:t>
            </a:r>
          </a:p>
          <a:p>
            <a:pPr marL="285750" indent="-285750" fontAlgn="base">
              <a:lnSpc>
                <a:spcPct val="150000"/>
              </a:lnSpc>
              <a:buFont typeface="Arial" panose="020B0604020202020204" pitchFamily="34" charset="0"/>
              <a:buChar char="•"/>
            </a:pPr>
            <a:r>
              <a:rPr lang="en-US" sz="2000" b="1" dirty="0" smtClean="0"/>
              <a:t>Ophthalmic Examination</a:t>
            </a:r>
            <a:endParaRPr lang="en-US" sz="2000" b="1" dirty="0"/>
          </a:p>
          <a:p>
            <a:pPr marL="285750" indent="-285750" fontAlgn="base">
              <a:lnSpc>
                <a:spcPct val="150000"/>
              </a:lnSpc>
              <a:buFont typeface="Arial" panose="020B0604020202020204" pitchFamily="34" charset="0"/>
              <a:buChar char="•"/>
            </a:pPr>
            <a:r>
              <a:rPr lang="en-US" sz="2000" dirty="0"/>
              <a:t> B</a:t>
            </a:r>
            <a:r>
              <a:rPr lang="en-US" sz="2000" dirty="0" smtClean="0"/>
              <a:t>est corrected visual </a:t>
            </a:r>
            <a:r>
              <a:rPr lang="en-US" sz="2000" dirty="0" err="1" smtClean="0"/>
              <a:t>acquity</a:t>
            </a:r>
            <a:r>
              <a:rPr lang="en-US" sz="2000" dirty="0" smtClean="0"/>
              <a:t> (BCVA) was 6/9 in right eye and 6/6 in left eye for </a:t>
            </a:r>
            <a:r>
              <a:rPr lang="en-US" sz="2000" dirty="0" err="1" smtClean="0"/>
              <a:t>snellen’s</a:t>
            </a:r>
            <a:r>
              <a:rPr lang="en-US" sz="2000" dirty="0" smtClean="0"/>
              <a:t> chart and N6 </a:t>
            </a:r>
            <a:r>
              <a:rPr lang="en-US" sz="2000" dirty="0" err="1" smtClean="0"/>
              <a:t>snellen’s</a:t>
            </a:r>
            <a:r>
              <a:rPr lang="en-US" sz="2000" dirty="0" smtClean="0"/>
              <a:t> for near in both eyes. </a:t>
            </a:r>
          </a:p>
          <a:p>
            <a:pPr marL="285750" indent="-285750" fontAlgn="base">
              <a:lnSpc>
                <a:spcPct val="150000"/>
              </a:lnSpc>
              <a:buFont typeface="Arial" panose="020B0604020202020204" pitchFamily="34" charset="0"/>
              <a:buChar char="•"/>
            </a:pPr>
            <a:r>
              <a:rPr lang="en-US" sz="2000" dirty="0" smtClean="0"/>
              <a:t>Patient had a compensatory head posture with the chin lifted, face turned towards the right side, and a head tilt to right. Extra ocular movements were full and free in both the eyes with inferior oblique over action in left eye. </a:t>
            </a:r>
          </a:p>
          <a:p>
            <a:pPr marL="285750" indent="-285750">
              <a:lnSpc>
                <a:spcPct val="150000"/>
              </a:lnSpc>
              <a:buFont typeface="Arial" panose="020B0604020202020204" pitchFamily="34" charset="0"/>
              <a:buChar char="•"/>
            </a:pPr>
            <a:r>
              <a:rPr lang="en-US" sz="2000" b="1" dirty="0" smtClean="0"/>
              <a:t>On Hirschberg corneal reflex test(HBCRT</a:t>
            </a:r>
            <a:r>
              <a:rPr lang="en-US" sz="2000" dirty="0" smtClean="0"/>
              <a:t>): left eye hypertropia with 10* exotropia</a:t>
            </a:r>
          </a:p>
          <a:p>
            <a:pPr marL="285750" indent="-285750">
              <a:lnSpc>
                <a:spcPct val="150000"/>
              </a:lnSpc>
              <a:buFont typeface="Arial" panose="020B0604020202020204" pitchFamily="34" charset="0"/>
              <a:buChar char="•"/>
            </a:pPr>
            <a:r>
              <a:rPr lang="en-US" sz="2000" b="1" dirty="0" smtClean="0"/>
              <a:t>Cover test </a:t>
            </a:r>
            <a:r>
              <a:rPr lang="en-US" sz="2000" dirty="0" smtClean="0"/>
              <a:t>after covering right eye, left eye was 10 degrees </a:t>
            </a:r>
            <a:r>
              <a:rPr lang="en-US" sz="2000" dirty="0" err="1" smtClean="0"/>
              <a:t>exotropia</a:t>
            </a:r>
            <a:r>
              <a:rPr lang="en-US" sz="2000" dirty="0" smtClean="0"/>
              <a:t>, which after covering left eye right eye was in 45 degrees </a:t>
            </a:r>
            <a:r>
              <a:rPr lang="en-US" sz="2000" dirty="0" err="1" smtClean="0"/>
              <a:t>exotropia</a:t>
            </a:r>
            <a:r>
              <a:rPr lang="en-US" sz="2000" dirty="0" smtClean="0"/>
              <a:t>. </a:t>
            </a:r>
          </a:p>
          <a:p>
            <a:pPr marL="285750" indent="-285750">
              <a:lnSpc>
                <a:spcPct val="150000"/>
              </a:lnSpc>
              <a:buFont typeface="Arial" panose="020B0604020202020204" pitchFamily="34" charset="0"/>
              <a:buChar char="•"/>
            </a:pPr>
            <a:r>
              <a:rPr lang="en-US" sz="2000" b="1" dirty="0"/>
              <a:t>A</a:t>
            </a:r>
            <a:r>
              <a:rPr lang="en-US" sz="2000" b="1" dirty="0" smtClean="0"/>
              <a:t>lternate </a:t>
            </a:r>
            <a:r>
              <a:rPr lang="en-US" sz="2000" b="1" dirty="0"/>
              <a:t>cover </a:t>
            </a:r>
            <a:r>
              <a:rPr lang="en-US" sz="2000" b="1" dirty="0" smtClean="0"/>
              <a:t>test: </a:t>
            </a:r>
            <a:r>
              <a:rPr lang="en-US" sz="2000" dirty="0" smtClean="0"/>
              <a:t>secondary </a:t>
            </a:r>
            <a:r>
              <a:rPr lang="en-US" sz="2000" dirty="0"/>
              <a:t>deviation was more than primary deviation indicating it as a paralytic </a:t>
            </a:r>
            <a:r>
              <a:rPr lang="en-US" sz="2000" dirty="0" smtClean="0"/>
              <a:t>etiology</a:t>
            </a:r>
          </a:p>
          <a:p>
            <a:pPr marL="285750" indent="-285750">
              <a:lnSpc>
                <a:spcPct val="150000"/>
              </a:lnSpc>
              <a:buFont typeface="Arial" panose="020B0604020202020204" pitchFamily="34" charset="0"/>
              <a:buChar char="•"/>
            </a:pPr>
            <a:r>
              <a:rPr lang="en-US" sz="2000" b="1" dirty="0" smtClean="0"/>
              <a:t>Park-Bielschowski's </a:t>
            </a:r>
            <a:r>
              <a:rPr lang="en-US" sz="2000" b="1" dirty="0"/>
              <a:t>three step </a:t>
            </a:r>
            <a:r>
              <a:rPr lang="en-US" sz="2000" dirty="0"/>
              <a:t>test suggested a left superior oblique (SO) </a:t>
            </a:r>
            <a:r>
              <a:rPr lang="en-US" sz="2000" dirty="0" smtClean="0"/>
              <a:t>palsy .</a:t>
            </a:r>
            <a:endParaRPr lang="en-US" sz="2000" dirty="0"/>
          </a:p>
          <a:p>
            <a:pPr fontAlgn="base"/>
            <a:r>
              <a:rPr lang="en-US" sz="2000" dirty="0"/>
              <a:t> </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endParaRPr lang="en-US" sz="2000" dirty="0" smtClean="0"/>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endParaRPr lang="en-US" sz="2000" dirty="0" smtClean="0"/>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endParaRPr lang="en-US" sz="2000" dirty="0" smtClean="0"/>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endParaRPr lang="en-US" sz="2000" dirty="0" smtClean="0"/>
          </a:p>
          <a:p>
            <a:pPr marL="285750" indent="-28575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3261467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0-10-11 at 3.21.13 PM.jpeg"/>
          <p:cNvPicPr/>
          <p:nvPr/>
        </p:nvPicPr>
        <p:blipFill>
          <a:blip r:embed="rId2"/>
          <a:stretch>
            <a:fillRect/>
          </a:stretch>
        </p:blipFill>
        <p:spPr>
          <a:xfrm>
            <a:off x="796833" y="1028557"/>
            <a:ext cx="5852160" cy="3004457"/>
          </a:xfrm>
          <a:prstGeom prst="rect">
            <a:avLst/>
          </a:prstGeom>
        </p:spPr>
      </p:pic>
      <p:sp>
        <p:nvSpPr>
          <p:cNvPr id="4" name="TextBox 3"/>
          <p:cNvSpPr txBox="1"/>
          <p:nvPr/>
        </p:nvSpPr>
        <p:spPr>
          <a:xfrm>
            <a:off x="755596" y="703089"/>
            <a:ext cx="8516983" cy="646331"/>
          </a:xfrm>
          <a:prstGeom prst="rect">
            <a:avLst/>
          </a:prstGeom>
          <a:noFill/>
        </p:spPr>
        <p:txBody>
          <a:bodyPr wrap="square" rtlCol="0">
            <a:spAutoFit/>
          </a:bodyPr>
          <a:lstStyle/>
          <a:p>
            <a:r>
              <a:rPr lang="en-US" b="1" dirty="0" smtClean="0"/>
              <a:t>Clinical </a:t>
            </a:r>
            <a:r>
              <a:rPr lang="en-US" b="1" dirty="0"/>
              <a:t>Photograph of 9 cardinal gazes at presentation</a:t>
            </a:r>
          </a:p>
          <a:p>
            <a:endParaRPr lang="en-US" b="1" dirty="0"/>
          </a:p>
        </p:txBody>
      </p:sp>
      <p:sp>
        <p:nvSpPr>
          <p:cNvPr id="5" name="Rectangle 4"/>
          <p:cNvSpPr/>
          <p:nvPr/>
        </p:nvSpPr>
        <p:spPr>
          <a:xfrm>
            <a:off x="7419703" y="783770"/>
            <a:ext cx="3844834" cy="646331"/>
          </a:xfrm>
          <a:prstGeom prst="rect">
            <a:avLst/>
          </a:prstGeom>
        </p:spPr>
        <p:txBody>
          <a:bodyPr wrap="square">
            <a:spAutoFit/>
          </a:bodyPr>
          <a:lstStyle/>
          <a:p>
            <a:r>
              <a:rPr lang="en-US" b="1" dirty="0" smtClean="0"/>
              <a:t>Diplopia Charting S/o left </a:t>
            </a:r>
            <a:r>
              <a:rPr lang="en-US" dirty="0" smtClean="0"/>
              <a:t>Superior Oblique &amp; Medial Rectus Under action</a:t>
            </a:r>
            <a:endParaRPr lang="en-US" dirty="0"/>
          </a:p>
        </p:txBody>
      </p:sp>
      <p:pic>
        <p:nvPicPr>
          <p:cNvPr id="6" name="Picture 5" descr="C:\Users\Parshv\Desktop\diplopia charting.png"/>
          <p:cNvPicPr/>
          <p:nvPr/>
        </p:nvPicPr>
        <p:blipFill rotWithShape="1">
          <a:blip r:embed="rId3">
            <a:extLst>
              <a:ext uri="{28A0092B-C50C-407E-A947-70E740481C1C}">
                <a14:useLocalDpi xmlns:a14="http://schemas.microsoft.com/office/drawing/2010/main" val="0"/>
              </a:ext>
            </a:extLst>
          </a:blip>
          <a:srcRect l="42081" t="37119"/>
          <a:stretch/>
        </p:blipFill>
        <p:spPr bwMode="auto">
          <a:xfrm>
            <a:off x="7760364" y="1331489"/>
            <a:ext cx="2259874" cy="2070745"/>
          </a:xfrm>
          <a:prstGeom prst="rect">
            <a:avLst/>
          </a:prstGeom>
          <a:noFill/>
          <a:ln>
            <a:noFill/>
          </a:ln>
          <a:extLst>
            <a:ext uri="{53640926-AAD7-44D8-BBD7-CCE9431645EC}">
              <a14:shadowObscured xmlns:a14="http://schemas.microsoft.com/office/drawing/2010/main"/>
            </a:ext>
          </a:extLst>
        </p:spPr>
      </p:pic>
      <p:pic>
        <p:nvPicPr>
          <p:cNvPr id="7" name="Picture 6" descr="WhatsApp Image 2020-10-11 at 3.39.56 PM.jpeg"/>
          <p:cNvPicPr/>
          <p:nvPr/>
        </p:nvPicPr>
        <p:blipFill rotWithShape="1">
          <a:blip r:embed="rId4"/>
          <a:srcRect b="22451"/>
          <a:stretch/>
        </p:blipFill>
        <p:spPr>
          <a:xfrm>
            <a:off x="7385892" y="3817426"/>
            <a:ext cx="4066903" cy="2442755"/>
          </a:xfrm>
          <a:prstGeom prst="rect">
            <a:avLst/>
          </a:prstGeom>
        </p:spPr>
      </p:pic>
      <p:sp>
        <p:nvSpPr>
          <p:cNvPr id="8" name="TextBox 7"/>
          <p:cNvSpPr txBox="1"/>
          <p:nvPr/>
        </p:nvSpPr>
        <p:spPr>
          <a:xfrm>
            <a:off x="7377439" y="3395648"/>
            <a:ext cx="3696789" cy="646331"/>
          </a:xfrm>
          <a:prstGeom prst="rect">
            <a:avLst/>
          </a:prstGeom>
          <a:noFill/>
        </p:spPr>
        <p:txBody>
          <a:bodyPr wrap="square" rtlCol="0">
            <a:spAutoFit/>
          </a:bodyPr>
          <a:lstStyle/>
          <a:p>
            <a:r>
              <a:rPr lang="en-US" b="1" dirty="0" smtClean="0"/>
              <a:t>CT scan </a:t>
            </a:r>
            <a:r>
              <a:rPr lang="en-US" dirty="0" smtClean="0"/>
              <a:t>S/o Periventricular changes and cerebral cortical atrophy</a:t>
            </a:r>
            <a:endParaRPr lang="en-US" dirty="0"/>
          </a:p>
        </p:txBody>
      </p:sp>
      <p:sp>
        <p:nvSpPr>
          <p:cNvPr id="9" name="Rectangle 8"/>
          <p:cNvSpPr/>
          <p:nvPr/>
        </p:nvSpPr>
        <p:spPr>
          <a:xfrm>
            <a:off x="842683" y="4053285"/>
            <a:ext cx="6042212" cy="2308324"/>
          </a:xfrm>
          <a:prstGeom prst="rect">
            <a:avLst/>
          </a:prstGeom>
        </p:spPr>
        <p:txBody>
          <a:bodyPr wrap="square">
            <a:spAutoFit/>
          </a:bodyPr>
          <a:lstStyle/>
          <a:p>
            <a:r>
              <a:rPr lang="en-US" b="1" dirty="0" smtClean="0"/>
              <a:t>Anterior segment </a:t>
            </a:r>
            <a:r>
              <a:rPr lang="en-US" dirty="0" smtClean="0"/>
              <a:t>: Normal in both eyes</a:t>
            </a:r>
          </a:p>
          <a:p>
            <a:endParaRPr lang="en-US" dirty="0" smtClean="0"/>
          </a:p>
          <a:p>
            <a:r>
              <a:rPr lang="en-US" b="1" dirty="0" smtClean="0"/>
              <a:t>Pupillary reaction</a:t>
            </a:r>
            <a:r>
              <a:rPr lang="en-US" dirty="0" smtClean="0"/>
              <a:t>: Normal in both eyes.</a:t>
            </a:r>
          </a:p>
          <a:p>
            <a:endParaRPr lang="en-US" dirty="0"/>
          </a:p>
          <a:p>
            <a:r>
              <a:rPr lang="en-US" b="1" dirty="0" smtClean="0"/>
              <a:t>Ocular movement</a:t>
            </a:r>
            <a:r>
              <a:rPr lang="en-US" dirty="0" smtClean="0"/>
              <a:t>: Normal except Left eye mild adduction &amp; intortion affected. </a:t>
            </a:r>
          </a:p>
          <a:p>
            <a:r>
              <a:rPr lang="en-US" dirty="0" smtClean="0"/>
              <a:t> </a:t>
            </a:r>
          </a:p>
          <a:p>
            <a:r>
              <a:rPr lang="en-US" b="1" dirty="0" smtClean="0"/>
              <a:t>Fundus examination</a:t>
            </a:r>
            <a:r>
              <a:rPr lang="en-US" dirty="0" smtClean="0"/>
              <a:t>: Normal in both eyes.</a:t>
            </a:r>
            <a:endParaRPr lang="en-US" dirty="0"/>
          </a:p>
        </p:txBody>
      </p:sp>
    </p:spTree>
    <p:extLst>
      <p:ext uri="{BB962C8B-B14F-4D97-AF65-F5344CB8AC3E}">
        <p14:creationId xmlns:p14="http://schemas.microsoft.com/office/powerpoint/2010/main" val="15901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4" y="812316"/>
            <a:ext cx="10578735" cy="911981"/>
          </a:xfrm>
        </p:spPr>
        <p:txBody>
          <a:bodyPr>
            <a:normAutofit/>
          </a:bodyPr>
          <a:lstStyle/>
          <a:p>
            <a:pPr algn="l"/>
            <a:r>
              <a:rPr lang="en-US" sz="2400" b="1" dirty="0" smtClean="0"/>
              <a:t>Diagnosis</a:t>
            </a:r>
            <a:r>
              <a:rPr lang="en-US" sz="2400" dirty="0" smtClean="0"/>
              <a:t> : left eye superior oblique &amp; medial rectus palsy due to microvascular changes of uncontrolled hypertension</a:t>
            </a:r>
            <a:endParaRPr lang="en-US" sz="2400" dirty="0"/>
          </a:p>
        </p:txBody>
      </p:sp>
      <p:sp>
        <p:nvSpPr>
          <p:cNvPr id="3" name="Content Placeholder 2"/>
          <p:cNvSpPr>
            <a:spLocks noGrp="1"/>
          </p:cNvSpPr>
          <p:nvPr>
            <p:ph idx="1"/>
          </p:nvPr>
        </p:nvSpPr>
        <p:spPr>
          <a:xfrm>
            <a:off x="718457" y="1724297"/>
            <a:ext cx="10178140" cy="4151571"/>
          </a:xfrm>
        </p:spPr>
        <p:txBody>
          <a:bodyPr/>
          <a:lstStyle/>
          <a:p>
            <a:pPr marL="0" indent="0">
              <a:buNone/>
            </a:pPr>
            <a:r>
              <a:rPr lang="en-US" b="1" dirty="0" smtClean="0"/>
              <a:t>Treatment :</a:t>
            </a:r>
          </a:p>
          <a:p>
            <a:r>
              <a:rPr lang="en-US" dirty="0" smtClean="0"/>
              <a:t>Strict control of hypertension</a:t>
            </a:r>
          </a:p>
          <a:p>
            <a:r>
              <a:rPr lang="en-US" dirty="0" smtClean="0"/>
              <a:t>Occlusion while climbing, road crossing</a:t>
            </a:r>
            <a:endParaRPr lang="en-US" dirty="0"/>
          </a:p>
          <a:p>
            <a:r>
              <a:rPr lang="en-US" dirty="0" smtClean="0"/>
              <a:t>Supplements: Multi-vitamins</a:t>
            </a:r>
          </a:p>
          <a:p>
            <a:r>
              <a:rPr lang="en-US" dirty="0"/>
              <a:t>T</a:t>
            </a:r>
            <a:r>
              <a:rPr lang="en-US" dirty="0" smtClean="0"/>
              <a:t>emporary </a:t>
            </a:r>
            <a:r>
              <a:rPr lang="en-US" dirty="0"/>
              <a:t>plastic prisms fitted to the patient’s </a:t>
            </a:r>
            <a:r>
              <a:rPr lang="en-US" dirty="0" smtClean="0"/>
              <a:t>glasses if patient wants</a:t>
            </a:r>
          </a:p>
          <a:p>
            <a:r>
              <a:rPr lang="en-US" dirty="0" smtClean="0"/>
              <a:t>We only had 2 months of follow-up, in case it does not improve by 6 months surgery is required.</a:t>
            </a:r>
          </a:p>
          <a:p>
            <a:r>
              <a:rPr lang="en-US" b="1" dirty="0" smtClean="0"/>
              <a:t>Surgical options </a:t>
            </a:r>
            <a:r>
              <a:rPr lang="en-US" dirty="0" smtClean="0"/>
              <a:t>are </a:t>
            </a:r>
            <a:r>
              <a:rPr lang="en-US" dirty="0"/>
              <a:t>inferior oblique myectomy or superior oblique tuck </a:t>
            </a:r>
          </a:p>
        </p:txBody>
      </p:sp>
    </p:spTree>
    <p:extLst>
      <p:ext uri="{BB962C8B-B14F-4D97-AF65-F5344CB8AC3E}">
        <p14:creationId xmlns:p14="http://schemas.microsoft.com/office/powerpoint/2010/main" val="60512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8457" y="561703"/>
            <a:ext cx="10750732" cy="6066957"/>
          </a:xfrm>
          <a:prstGeom prst="rect">
            <a:avLst/>
          </a:prstGeom>
          <a:noFill/>
        </p:spPr>
        <p:txBody>
          <a:bodyPr wrap="square" rtlCol="0">
            <a:spAutoFit/>
          </a:bodyPr>
          <a:lstStyle/>
          <a:p>
            <a:r>
              <a:rPr lang="en-US" sz="2400" b="1" dirty="0" smtClean="0"/>
              <a:t>DISCUSSION:</a:t>
            </a:r>
          </a:p>
          <a:p>
            <a:r>
              <a:rPr lang="en-US" sz="2400" b="1" dirty="0" smtClean="0"/>
              <a:t>Etiology</a:t>
            </a:r>
            <a:r>
              <a:rPr lang="en-US" sz="2400" dirty="0" smtClean="0"/>
              <a:t>: Most </a:t>
            </a:r>
            <a:r>
              <a:rPr lang="en-US" sz="2400" dirty="0"/>
              <a:t>commonly superior rectus palsies are congenital. </a:t>
            </a:r>
          </a:p>
          <a:p>
            <a:pPr marL="285750" lvl="0" indent="-285750">
              <a:buFont typeface="Arial" panose="020B0604020202020204" pitchFamily="34" charset="0"/>
              <a:buChar char="•"/>
            </a:pPr>
            <a:r>
              <a:rPr lang="en-US" sz="2400" dirty="0"/>
              <a:t>Congenital (40%)</a:t>
            </a:r>
          </a:p>
          <a:p>
            <a:pPr marL="285750" lvl="0" indent="-285750">
              <a:buFont typeface="Arial" panose="020B0604020202020204" pitchFamily="34" charset="0"/>
              <a:buChar char="•"/>
            </a:pPr>
            <a:r>
              <a:rPr lang="en-US" sz="2400" dirty="0"/>
              <a:t>Trauma (34%)</a:t>
            </a:r>
          </a:p>
          <a:p>
            <a:pPr marL="285750" lvl="0" indent="-285750">
              <a:buFont typeface="Arial" panose="020B0604020202020204" pitchFamily="34" charset="0"/>
              <a:buChar char="•"/>
            </a:pPr>
            <a:r>
              <a:rPr lang="en-US" sz="2400" dirty="0"/>
              <a:t>Idiopathic</a:t>
            </a:r>
          </a:p>
          <a:p>
            <a:pPr marL="285750" lvl="0" indent="-285750">
              <a:buFont typeface="Arial" panose="020B0604020202020204" pitchFamily="34" charset="0"/>
              <a:buChar char="•"/>
            </a:pPr>
            <a:r>
              <a:rPr lang="en-US" sz="2400" dirty="0"/>
              <a:t>Cavernous sinus and superior orbital fissure syndrome</a:t>
            </a:r>
          </a:p>
          <a:p>
            <a:pPr marL="285750" lvl="0" indent="-285750">
              <a:buFont typeface="Arial" panose="020B0604020202020204" pitchFamily="34" charset="0"/>
              <a:buChar char="•"/>
            </a:pPr>
            <a:r>
              <a:rPr lang="en-US" sz="2400" dirty="0"/>
              <a:t>Pseudo paralysis</a:t>
            </a:r>
          </a:p>
          <a:p>
            <a:pPr marL="285750" lvl="0" indent="-285750">
              <a:buFont typeface="Arial" panose="020B0604020202020204" pitchFamily="34" charset="0"/>
              <a:buChar char="•"/>
            </a:pPr>
            <a:r>
              <a:rPr lang="en-US" sz="2400" dirty="0"/>
              <a:t>Vascular and neurogenic (3-5</a:t>
            </a:r>
            <a:r>
              <a:rPr lang="en-US" sz="2400" dirty="0" smtClean="0"/>
              <a:t>%): Aneurysm, ocular </a:t>
            </a:r>
            <a:r>
              <a:rPr lang="en-US" sz="2400" dirty="0"/>
              <a:t>myasthenia </a:t>
            </a:r>
            <a:r>
              <a:rPr lang="en-US" sz="2400" dirty="0" smtClean="0"/>
              <a:t>gravis, diabetic </a:t>
            </a:r>
            <a:r>
              <a:rPr lang="en-US" sz="2400" dirty="0" err="1" smtClean="0"/>
              <a:t>neuropaty</a:t>
            </a:r>
            <a:r>
              <a:rPr lang="en-US" sz="2400" dirty="0" smtClean="0"/>
              <a:t>, herpes zoster, </a:t>
            </a:r>
            <a:r>
              <a:rPr lang="en-US" sz="2400" dirty="0"/>
              <a:t>Hypertension, High cholesterol, </a:t>
            </a:r>
            <a:r>
              <a:rPr lang="en-US" sz="2400" dirty="0" smtClean="0"/>
              <a:t>Smoking</a:t>
            </a:r>
          </a:p>
          <a:p>
            <a:pPr marL="285750" lvl="0" indent="-285750">
              <a:buFont typeface="Arial" panose="020B0604020202020204" pitchFamily="34" charset="0"/>
              <a:buChar char="•"/>
            </a:pPr>
            <a:endParaRPr lang="en-US" sz="2400" dirty="0" smtClean="0"/>
          </a:p>
          <a:p>
            <a:pPr fontAlgn="base"/>
            <a:r>
              <a:rPr lang="en-US" sz="2400" b="1" dirty="0"/>
              <a:t>Four golden rules</a:t>
            </a:r>
            <a:endParaRPr lang="en-US" sz="2400" dirty="0"/>
          </a:p>
          <a:p>
            <a:pPr marL="285750" lvl="0" indent="-285750" fontAlgn="base">
              <a:buFont typeface="Arial" panose="020B0604020202020204" pitchFamily="34" charset="0"/>
              <a:buChar char="•"/>
            </a:pPr>
            <a:r>
              <a:rPr lang="en-US" sz="2400" dirty="0"/>
              <a:t>Vertical strabismus is caused by superior oblique palsy until proven otherwise</a:t>
            </a:r>
          </a:p>
          <a:p>
            <a:pPr marL="285750" lvl="0" indent="-285750" fontAlgn="base">
              <a:buFont typeface="Arial" panose="020B0604020202020204" pitchFamily="34" charset="0"/>
              <a:buChar char="•"/>
            </a:pPr>
            <a:r>
              <a:rPr lang="en-US" sz="2400" dirty="0"/>
              <a:t>Superior oblique palsy is congenital until proven otherwise</a:t>
            </a:r>
          </a:p>
          <a:p>
            <a:pPr marL="285750" lvl="0" indent="-285750" fontAlgn="base">
              <a:buFont typeface="Arial" panose="020B0604020202020204" pitchFamily="34" charset="0"/>
              <a:buChar char="•"/>
            </a:pPr>
            <a:r>
              <a:rPr lang="en-US" sz="2400" dirty="0"/>
              <a:t>Superior oblique palsy is traumatic if not congenital</a:t>
            </a:r>
          </a:p>
          <a:p>
            <a:pPr marL="285750" indent="-285750">
              <a:buFont typeface="Arial" panose="020B0604020202020204" pitchFamily="34" charset="0"/>
              <a:buChar char="•"/>
            </a:pPr>
            <a:r>
              <a:rPr lang="en-US" sz="2400" dirty="0"/>
              <a:t>If not congenital or traumatic-neurologic consultation</a:t>
            </a:r>
          </a:p>
          <a:p>
            <a:endParaRPr lang="en-US" sz="2400" dirty="0"/>
          </a:p>
        </p:txBody>
      </p:sp>
    </p:spTree>
    <p:extLst>
      <p:ext uri="{BB962C8B-B14F-4D97-AF65-F5344CB8AC3E}">
        <p14:creationId xmlns:p14="http://schemas.microsoft.com/office/powerpoint/2010/main" val="386997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366" y="1340721"/>
            <a:ext cx="9601196" cy="689914"/>
          </a:xfrm>
        </p:spPr>
        <p:txBody>
          <a:bodyPr>
            <a:normAutofit fontScale="90000"/>
          </a:bodyPr>
          <a:lstStyle/>
          <a:p>
            <a:r>
              <a:rPr lang="en-US" sz="4000" dirty="0" smtClean="0">
                <a:latin typeface="+mn-lt"/>
              </a:rPr>
              <a:t>Management</a:t>
            </a:r>
            <a:r>
              <a:rPr lang="en-US" sz="1800" dirty="0" smtClean="0">
                <a:latin typeface="+mn-lt"/>
              </a:rPr>
              <a:t/>
            </a:r>
            <a:br>
              <a:rPr lang="en-US" sz="1800" dirty="0" smtClean="0">
                <a:latin typeface="+mn-lt"/>
              </a:rPr>
            </a:br>
            <a:endParaRPr lang="en-US" sz="1800" dirty="0">
              <a:latin typeface="+mn-lt"/>
            </a:endParaRPr>
          </a:p>
        </p:txBody>
      </p:sp>
      <p:sp>
        <p:nvSpPr>
          <p:cNvPr id="3" name="Content Placeholder 2"/>
          <p:cNvSpPr>
            <a:spLocks noGrp="1"/>
          </p:cNvSpPr>
          <p:nvPr>
            <p:ph idx="1"/>
          </p:nvPr>
        </p:nvSpPr>
        <p:spPr>
          <a:xfrm>
            <a:off x="966651" y="1802674"/>
            <a:ext cx="10502538" cy="4112383"/>
          </a:xfrm>
        </p:spPr>
        <p:txBody>
          <a:bodyPr>
            <a:noAutofit/>
          </a:bodyPr>
          <a:lstStyle/>
          <a:p>
            <a:pPr fontAlgn="base"/>
            <a:r>
              <a:rPr lang="en-US" sz="2000" b="1" dirty="0" smtClean="0">
                <a:solidFill>
                  <a:schemeClr val="tx1"/>
                </a:solidFill>
              </a:rPr>
              <a:t>Non-surgical</a:t>
            </a:r>
            <a:r>
              <a:rPr lang="en-US" sz="2000" dirty="0" smtClean="0">
                <a:solidFill>
                  <a:schemeClr val="tx1"/>
                </a:solidFill>
              </a:rPr>
              <a:t> </a:t>
            </a:r>
            <a:r>
              <a:rPr lang="en-US" sz="2000" dirty="0">
                <a:solidFill>
                  <a:schemeClr val="tx1"/>
                </a:solidFill>
              </a:rPr>
              <a:t>:</a:t>
            </a:r>
            <a:r>
              <a:rPr lang="en-US" sz="2000" dirty="0" smtClean="0">
                <a:solidFill>
                  <a:schemeClr val="tx1"/>
                </a:solidFill>
              </a:rPr>
              <a:t>Occlusion while climbing or crossing road</a:t>
            </a:r>
          </a:p>
          <a:p>
            <a:pPr fontAlgn="base"/>
            <a:r>
              <a:rPr lang="en-US" sz="2000" dirty="0" smtClean="0">
                <a:solidFill>
                  <a:schemeClr val="tx1"/>
                </a:solidFill>
              </a:rPr>
              <a:t>In adults for small squints or temporary measure for large squint: temporary plastic prisms fitted to patient’s glasses.</a:t>
            </a:r>
          </a:p>
          <a:p>
            <a:r>
              <a:rPr lang="en-US" sz="2000" b="1" dirty="0" smtClean="0">
                <a:solidFill>
                  <a:schemeClr val="tx1"/>
                </a:solidFill>
              </a:rPr>
              <a:t>surgery</a:t>
            </a:r>
            <a:r>
              <a:rPr lang="en-US" sz="2000" dirty="0" smtClean="0">
                <a:solidFill>
                  <a:schemeClr val="tx1"/>
                </a:solidFill>
              </a:rPr>
              <a:t>- inferior oblique myectomy or superior oblique tuck</a:t>
            </a:r>
          </a:p>
          <a:p>
            <a:pPr>
              <a:buNone/>
            </a:pPr>
            <a:r>
              <a:rPr lang="en-US" sz="2000" b="1" dirty="0" smtClean="0">
                <a:solidFill>
                  <a:schemeClr val="tx1"/>
                </a:solidFill>
              </a:rPr>
              <a:t>   Indications for surgery:</a:t>
            </a:r>
          </a:p>
          <a:p>
            <a:pPr>
              <a:buNone/>
            </a:pPr>
            <a:r>
              <a:rPr lang="en-US" sz="2000" dirty="0" smtClean="0">
                <a:solidFill>
                  <a:schemeClr val="tx1"/>
                </a:solidFill>
              </a:rPr>
              <a:t>	- When acquired and not corrected after 6 months</a:t>
            </a:r>
          </a:p>
          <a:p>
            <a:pPr>
              <a:buNone/>
            </a:pPr>
            <a:r>
              <a:rPr lang="en-US" sz="2000" dirty="0" smtClean="0">
                <a:solidFill>
                  <a:schemeClr val="tx1"/>
                </a:solidFill>
              </a:rPr>
              <a:t>	- Complains of diplopia or tilting of image</a:t>
            </a:r>
          </a:p>
          <a:p>
            <a:pPr>
              <a:buNone/>
            </a:pPr>
            <a:r>
              <a:rPr lang="en-US" sz="2000" dirty="0" smtClean="0">
                <a:solidFill>
                  <a:schemeClr val="tx1"/>
                </a:solidFill>
              </a:rPr>
              <a:t>	- Functionally significant hypertropia </a:t>
            </a:r>
          </a:p>
          <a:p>
            <a:pPr>
              <a:buNone/>
            </a:pPr>
            <a:r>
              <a:rPr lang="en-US" sz="2000" dirty="0" smtClean="0">
                <a:solidFill>
                  <a:schemeClr val="tx1"/>
                </a:solidFill>
              </a:rPr>
              <a:t>	- Anomalous head posture</a:t>
            </a:r>
          </a:p>
          <a:p>
            <a:pPr>
              <a:buNone/>
            </a:pPr>
            <a:r>
              <a:rPr lang="en-US" sz="2000" dirty="0" smtClean="0">
                <a:solidFill>
                  <a:schemeClr val="tx1"/>
                </a:solidFill>
              </a:rPr>
              <a:t> 	- When prisms cannot compensate or eliminate vertical diplopia</a:t>
            </a:r>
          </a:p>
          <a:p>
            <a:pPr>
              <a:buNone/>
            </a:pPr>
            <a:endParaRPr lang="en-US" sz="2000" dirty="0">
              <a:solidFill>
                <a:schemeClr val="tx1"/>
              </a:solidFill>
            </a:endParaRPr>
          </a:p>
        </p:txBody>
      </p:sp>
    </p:spTree>
    <p:extLst>
      <p:ext uri="{BB962C8B-B14F-4D97-AF65-F5344CB8AC3E}">
        <p14:creationId xmlns:p14="http://schemas.microsoft.com/office/powerpoint/2010/main" val="403192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lumMod val="95000"/>
                    <a:lumOff val="5000"/>
                  </a:schemeClr>
                </a:solidFill>
                <a:latin typeface="+mn-lt"/>
              </a:rPr>
              <a:t>References</a:t>
            </a:r>
            <a:br>
              <a:rPr lang="en-US" dirty="0" smtClean="0">
                <a:solidFill>
                  <a:schemeClr val="tx1">
                    <a:lumMod val="95000"/>
                    <a:lumOff val="5000"/>
                  </a:schemeClr>
                </a:solidFill>
                <a:latin typeface="+mn-lt"/>
              </a:rPr>
            </a:br>
            <a:endParaRPr lang="en-US" dirty="0">
              <a:solidFill>
                <a:schemeClr val="tx1">
                  <a:lumMod val="95000"/>
                  <a:lumOff val="5000"/>
                </a:schemeClr>
              </a:solidFill>
              <a:latin typeface="+mn-lt"/>
            </a:endParaRPr>
          </a:p>
        </p:txBody>
      </p:sp>
      <p:sp>
        <p:nvSpPr>
          <p:cNvPr id="3" name="Content Placeholder 2"/>
          <p:cNvSpPr>
            <a:spLocks noGrp="1"/>
          </p:cNvSpPr>
          <p:nvPr>
            <p:ph idx="1"/>
          </p:nvPr>
        </p:nvSpPr>
        <p:spPr>
          <a:xfrm>
            <a:off x="1110343" y="2442754"/>
            <a:ext cx="9786254" cy="3321552"/>
          </a:xfrm>
        </p:spPr>
        <p:txBody>
          <a:bodyPr>
            <a:normAutofit fontScale="55000" lnSpcReduction="20000"/>
          </a:bodyPr>
          <a:lstStyle/>
          <a:p>
            <a:pPr fontAlgn="base"/>
            <a:r>
              <a:rPr lang="en-US" sz="2900" dirty="0" err="1" smtClean="0">
                <a:solidFill>
                  <a:schemeClr val="tx1"/>
                </a:solidFill>
              </a:rPr>
              <a:t>Sargent</a:t>
            </a:r>
            <a:r>
              <a:rPr lang="en-US" sz="2900" dirty="0" smtClean="0">
                <a:solidFill>
                  <a:schemeClr val="tx1"/>
                </a:solidFill>
              </a:rPr>
              <a:t> J. C. Nuclear and </a:t>
            </a:r>
            <a:r>
              <a:rPr lang="en-US" sz="2900" dirty="0" err="1" smtClean="0">
                <a:solidFill>
                  <a:schemeClr val="tx1"/>
                </a:solidFill>
              </a:rPr>
              <a:t>infranuclear</a:t>
            </a:r>
            <a:r>
              <a:rPr lang="en-US" sz="2900" dirty="0" smtClean="0">
                <a:solidFill>
                  <a:schemeClr val="tx1"/>
                </a:solidFill>
              </a:rPr>
              <a:t> ocular motility disorders. In: Miller N. R., Newman N. J., editors. </a:t>
            </a:r>
            <a:r>
              <a:rPr lang="en-US" sz="2900" i="1" dirty="0" smtClean="0">
                <a:solidFill>
                  <a:schemeClr val="tx1"/>
                </a:solidFill>
              </a:rPr>
              <a:t>Walsh and Hoyt’s Clinical </a:t>
            </a:r>
            <a:r>
              <a:rPr lang="en-US" sz="2900" i="1" dirty="0" err="1" smtClean="0">
                <a:solidFill>
                  <a:schemeClr val="tx1"/>
                </a:solidFill>
              </a:rPr>
              <a:t>neuroophthalmology</a:t>
            </a:r>
            <a:r>
              <a:rPr lang="en-US" sz="2900" dirty="0" smtClean="0">
                <a:solidFill>
                  <a:schemeClr val="tx1"/>
                </a:solidFill>
              </a:rPr>
              <a:t>. Maryland, </a:t>
            </a:r>
            <a:r>
              <a:rPr lang="en-US" sz="2900" dirty="0" err="1" smtClean="0">
                <a:solidFill>
                  <a:schemeClr val="tx1"/>
                </a:solidFill>
              </a:rPr>
              <a:t>Md</a:t>
            </a:r>
            <a:r>
              <a:rPr lang="en-US" sz="2900" dirty="0" smtClean="0">
                <a:solidFill>
                  <a:schemeClr val="tx1"/>
                </a:solidFill>
              </a:rPr>
              <a:t>, USA: Lippincott Williams and Wilkins; 2005. pp. 969–1040. </a:t>
            </a:r>
          </a:p>
          <a:p>
            <a:pPr fontAlgn="base"/>
            <a:r>
              <a:rPr lang="en-US" sz="2900" dirty="0" smtClean="0">
                <a:solidFill>
                  <a:schemeClr val="tx1"/>
                </a:solidFill>
              </a:rPr>
              <a:t>Newman N. J. Third, fourth and sixth-nerve lesions and the cavernous sinus. In: Albert D. M., </a:t>
            </a:r>
            <a:r>
              <a:rPr lang="en-US" sz="2900" dirty="0" err="1" smtClean="0">
                <a:solidFill>
                  <a:schemeClr val="tx1"/>
                </a:solidFill>
              </a:rPr>
              <a:t>Jackobiec</a:t>
            </a:r>
            <a:r>
              <a:rPr lang="en-US" sz="2900" dirty="0" smtClean="0">
                <a:solidFill>
                  <a:schemeClr val="tx1"/>
                </a:solidFill>
              </a:rPr>
              <a:t> F. A., editors. </a:t>
            </a:r>
            <a:r>
              <a:rPr lang="en-US" sz="2900" i="1" dirty="0" smtClean="0">
                <a:solidFill>
                  <a:schemeClr val="tx1"/>
                </a:solidFill>
              </a:rPr>
              <a:t>Principles and Practice of Ophthalmology</a:t>
            </a:r>
            <a:r>
              <a:rPr lang="en-US" sz="2900" dirty="0" smtClean="0">
                <a:solidFill>
                  <a:schemeClr val="tx1"/>
                </a:solidFill>
              </a:rPr>
              <a:t>. Vol. 3. Pennsylvania, Pa, USA: WB Saunders; 2008. pp. 4071–4100. </a:t>
            </a:r>
          </a:p>
          <a:p>
            <a:pPr fontAlgn="base"/>
            <a:r>
              <a:rPr lang="en-US" sz="2900" dirty="0" smtClean="0">
                <a:solidFill>
                  <a:schemeClr val="tx1"/>
                </a:solidFill>
              </a:rPr>
              <a:t> </a:t>
            </a:r>
            <a:r>
              <a:rPr lang="en-US" sz="2900" dirty="0" err="1" smtClean="0">
                <a:solidFill>
                  <a:schemeClr val="tx1"/>
                </a:solidFill>
              </a:rPr>
              <a:t>Helveston</a:t>
            </a:r>
            <a:r>
              <a:rPr lang="en-US" sz="2900" dirty="0" smtClean="0">
                <a:solidFill>
                  <a:schemeClr val="tx1"/>
                </a:solidFill>
              </a:rPr>
              <a:t> E. M., Mora J. S., </a:t>
            </a:r>
            <a:r>
              <a:rPr lang="en-US" sz="2900" dirty="0" err="1" smtClean="0">
                <a:solidFill>
                  <a:schemeClr val="tx1"/>
                </a:solidFill>
              </a:rPr>
              <a:t>Lipsky</a:t>
            </a:r>
            <a:r>
              <a:rPr lang="en-US" sz="2900" dirty="0" smtClean="0">
                <a:solidFill>
                  <a:schemeClr val="tx1"/>
                </a:solidFill>
              </a:rPr>
              <a:t> S. N. Surgical treatment of superior oblique palsy. </a:t>
            </a:r>
            <a:r>
              <a:rPr lang="en-US" sz="2900" i="1" dirty="0" smtClean="0">
                <a:solidFill>
                  <a:schemeClr val="tx1"/>
                </a:solidFill>
              </a:rPr>
              <a:t>Transactions of the American Ophthalmological Society</a:t>
            </a:r>
            <a:r>
              <a:rPr lang="en-US" sz="2900" dirty="0" smtClean="0">
                <a:solidFill>
                  <a:schemeClr val="tx1"/>
                </a:solidFill>
              </a:rPr>
              <a:t>. 1996;94:315–328. </a:t>
            </a:r>
          </a:p>
          <a:p>
            <a:pPr fontAlgn="base"/>
            <a:r>
              <a:rPr lang="en-US" sz="2900" dirty="0" smtClean="0">
                <a:solidFill>
                  <a:schemeClr val="tx1"/>
                </a:solidFill>
              </a:rPr>
              <a:t>John D.F. Superior Oblique Palsy. In: American Academy Of ophthalmology; Oct 27,2015</a:t>
            </a:r>
          </a:p>
          <a:p>
            <a:pPr fontAlgn="base"/>
            <a:r>
              <a:rPr lang="en-US" sz="2900" dirty="0" err="1" smtClean="0">
                <a:solidFill>
                  <a:schemeClr val="tx1"/>
                </a:solidFill>
              </a:rPr>
              <a:t>Agarwal</a:t>
            </a:r>
            <a:r>
              <a:rPr lang="en-US" sz="2900" dirty="0" smtClean="0">
                <a:solidFill>
                  <a:schemeClr val="tx1"/>
                </a:solidFill>
              </a:rPr>
              <a:t> I, </a:t>
            </a:r>
            <a:r>
              <a:rPr lang="en-US" sz="2900" dirty="0" err="1" smtClean="0">
                <a:solidFill>
                  <a:schemeClr val="tx1"/>
                </a:solidFill>
              </a:rPr>
              <a:t>Naik</a:t>
            </a:r>
            <a:r>
              <a:rPr lang="en-US" sz="2900" dirty="0" smtClean="0">
                <a:solidFill>
                  <a:schemeClr val="tx1"/>
                </a:solidFill>
              </a:rPr>
              <a:t> M, </a:t>
            </a:r>
            <a:r>
              <a:rPr lang="en-US" sz="2900" dirty="0" err="1" smtClean="0">
                <a:solidFill>
                  <a:schemeClr val="tx1"/>
                </a:solidFill>
              </a:rPr>
              <a:t>Sethi</a:t>
            </a:r>
            <a:r>
              <a:rPr lang="en-US" sz="2900" dirty="0" smtClean="0">
                <a:solidFill>
                  <a:schemeClr val="tx1"/>
                </a:solidFill>
              </a:rPr>
              <a:t> H. Idiopathic Isolated Acquired Steroid Dependent SO Palsy: A Rare Case Report. Case Reports in Ophthalmological Medicine. 2019 ;2019:4812380. DOI: 10.1155/2019/4812380</a:t>
            </a:r>
          </a:p>
          <a:p>
            <a:pPr fontAlgn="base"/>
            <a:r>
              <a:rPr lang="en-US" sz="2900" dirty="0" smtClean="0">
                <a:solidFill>
                  <a:schemeClr val="tx1"/>
                </a:solidFill>
              </a:rPr>
              <a:t>von </a:t>
            </a:r>
            <a:r>
              <a:rPr lang="en-US" sz="2900" dirty="0" err="1" smtClean="0">
                <a:solidFill>
                  <a:schemeClr val="tx1"/>
                </a:solidFill>
              </a:rPr>
              <a:t>Noorden</a:t>
            </a:r>
            <a:r>
              <a:rPr lang="en-US" sz="2900" dirty="0" smtClean="0">
                <a:solidFill>
                  <a:schemeClr val="tx1"/>
                </a:solidFill>
              </a:rPr>
              <a:t> GK, Murray E, Wong SY. Superior Oblique Paralysis: A Review of 270 Cases. </a:t>
            </a:r>
            <a:r>
              <a:rPr lang="en-US" sz="2900" i="1" dirty="0" smtClean="0">
                <a:solidFill>
                  <a:schemeClr val="tx1"/>
                </a:solidFill>
              </a:rPr>
              <a:t>Arch </a:t>
            </a:r>
            <a:r>
              <a:rPr lang="en-US" sz="2900" i="1" dirty="0" err="1" smtClean="0">
                <a:solidFill>
                  <a:schemeClr val="tx1"/>
                </a:solidFill>
              </a:rPr>
              <a:t>Ophthalmol</a:t>
            </a:r>
            <a:r>
              <a:rPr lang="en-US" sz="2900" i="1" dirty="0" smtClean="0">
                <a:solidFill>
                  <a:schemeClr val="tx1"/>
                </a:solidFill>
              </a:rPr>
              <a:t>.</a:t>
            </a:r>
            <a:r>
              <a:rPr lang="en-US" sz="2900" dirty="0" smtClean="0">
                <a:solidFill>
                  <a:schemeClr val="tx1"/>
                </a:solidFill>
              </a:rPr>
              <a:t> 1986;104(12):1771–1776. doi:10.1001/archopht.1986.01050240045037</a:t>
            </a:r>
          </a:p>
          <a:p>
            <a:endParaRPr lang="en-US" dirty="0">
              <a:solidFill>
                <a:schemeClr val="tx1"/>
              </a:solidFill>
            </a:endParaRPr>
          </a:p>
        </p:txBody>
      </p:sp>
      <p:sp>
        <p:nvSpPr>
          <p:cNvPr id="4" name="Rectangle 3"/>
          <p:cNvSpPr/>
          <p:nvPr/>
        </p:nvSpPr>
        <p:spPr>
          <a:xfrm>
            <a:off x="7760756" y="5447211"/>
            <a:ext cx="3358676"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7415469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203</TotalTime>
  <Words>604</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Acquired Unilateral Superior Oblique Palsy </vt:lpstr>
      <vt:lpstr>History</vt:lpstr>
      <vt:lpstr>PowerPoint Presentation</vt:lpstr>
      <vt:lpstr>PowerPoint Presentation</vt:lpstr>
      <vt:lpstr>Diagnosis : left eye superior oblique &amp; medial rectus palsy due to microvascular changes of uncontrolled hypertension</vt:lpstr>
      <vt:lpstr>PowerPoint Presentation</vt:lpstr>
      <vt:lpstr>Management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Acquired nilateral Superior Oblique Palsy</dc:title>
  <dc:creator>Windows User</dc:creator>
  <cp:lastModifiedBy>Microsoft account</cp:lastModifiedBy>
  <cp:revision>45</cp:revision>
  <dcterms:created xsi:type="dcterms:W3CDTF">2020-10-13T12:35:43Z</dcterms:created>
  <dcterms:modified xsi:type="dcterms:W3CDTF">2020-12-10T01:45:31Z</dcterms:modified>
</cp:coreProperties>
</file>