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61" r:id="rId5"/>
    <p:sldId id="264" r:id="rId6"/>
    <p:sldId id="259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11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view3D>
      <c:rotX val="10"/>
      <c:rotY val="20"/>
      <c:rAngAx val="1"/>
    </c:view3D>
    <c:floor>
      <c:thickness val="0"/>
    </c:floor>
    <c:sideWall>
      <c:thickness val="0"/>
      <c:spPr>
        <a:noFill/>
      </c:spPr>
    </c:sideWall>
    <c:backWall>
      <c:thickness val="0"/>
      <c:spPr>
        <a:noFill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Number of patients 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3888888888888907E-2"/>
                  <c:y val="-1.8550728024782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66666666666668E-2"/>
                  <c:y val="-1.8550728024782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1111111111111171E-2"/>
                  <c:y val="-1.8550728024782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9444444444444445E-2"/>
                  <c:y val="-9.27536401239101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8.3333333333333419E-3"/>
                  <c:y val="-1.3913046018586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3888888888888907E-2"/>
                  <c:y val="-9.27536401239101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Sheet1!$A$3:$A$8</c:f>
              <c:strCache>
                <c:ptCount val="6"/>
                <c:pt idx="0">
                  <c:v>&lt;1 year</c:v>
                </c:pt>
                <c:pt idx="1">
                  <c:v>1-3 years</c:v>
                </c:pt>
                <c:pt idx="2">
                  <c:v>4-6 years</c:v>
                </c:pt>
                <c:pt idx="3">
                  <c:v>7-9 years</c:v>
                </c:pt>
                <c:pt idx="4">
                  <c:v>10-12 years</c:v>
                </c:pt>
                <c:pt idx="5">
                  <c:v>13-15 years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23</c:v>
                </c:pt>
                <c:pt idx="1">
                  <c:v>8</c:v>
                </c:pt>
                <c:pt idx="2">
                  <c:v>10</c:v>
                </c:pt>
                <c:pt idx="3">
                  <c:v>10</c:v>
                </c:pt>
                <c:pt idx="4">
                  <c:v>18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1246336960"/>
        <c:axId val="-1246332064"/>
        <c:axId val="0"/>
      </c:bar3DChart>
      <c:catAx>
        <c:axId val="-12463369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1246332064"/>
        <c:crosses val="autoZero"/>
        <c:auto val="1"/>
        <c:lblAlgn val="ctr"/>
        <c:lblOffset val="100"/>
        <c:noMultiLvlLbl val="0"/>
      </c:catAx>
      <c:valAx>
        <c:axId val="-124633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2463369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5159302051159232"/>
          <c:y val="9.7525759924382366E-2"/>
          <c:w val="0.45349060552867276"/>
          <c:h val="6.7660030719690789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Fundoscopy</a:t>
            </a:r>
            <a:r>
              <a:rPr lang="en-IN" baseline="0"/>
              <a:t> Findings</a:t>
            </a:r>
            <a:endParaRPr lang="en-IN"/>
          </a:p>
        </c:rich>
      </c:tx>
      <c:layout>
        <c:manualLayout>
          <c:xMode val="edge"/>
          <c:yMode val="edge"/>
          <c:x val="0.17837914523658588"/>
          <c:y val="9.99252096800042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Sheet1!$D$3:$D$6</c:f>
              <c:strCache>
                <c:ptCount val="4"/>
                <c:pt idx="0">
                  <c:v>Normal</c:v>
                </c:pt>
                <c:pt idx="1">
                  <c:v>Disc pallor</c:v>
                </c:pt>
                <c:pt idx="2">
                  <c:v>Temporal pallor</c:v>
                </c:pt>
                <c:pt idx="3">
                  <c:v>Blurred disc margins 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47</c:v>
                </c:pt>
                <c:pt idx="1">
                  <c:v>8</c:v>
                </c:pt>
                <c:pt idx="2">
                  <c:v>14</c:v>
                </c:pt>
                <c:pt idx="3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0740718351555711"/>
          <c:y val="0.27842229206933611"/>
          <c:w val="0.28538795253686416"/>
          <c:h val="0.6710215534492438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Final</a:t>
            </a:r>
            <a:r>
              <a:rPr lang="en-IN" baseline="0"/>
              <a:t> Diagnosis</a:t>
            </a:r>
            <a:endParaRPr lang="en-IN"/>
          </a:p>
        </c:rich>
      </c:tx>
      <c:layout>
        <c:manualLayout>
          <c:xMode val="edge"/>
          <c:yMode val="edge"/>
          <c:x val="0.38270973767772576"/>
          <c:y val="0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Sheet1!$G$3:$G$14</c:f>
              <c:strCache>
                <c:ptCount val="11"/>
                <c:pt idx="0">
                  <c:v>Isolated nerve pathologies</c:v>
                </c:pt>
                <c:pt idx="1">
                  <c:v>Retinal pathologies</c:v>
                </c:pt>
                <c:pt idx="2">
                  <c:v>Pseudopapillitis</c:v>
                </c:pt>
                <c:pt idx="3">
                  <c:v>Papilloedema</c:v>
                </c:pt>
                <c:pt idx="4">
                  <c:v>Optic neuritis</c:v>
                </c:pt>
                <c:pt idx="5">
                  <c:v>Nystagmus</c:v>
                </c:pt>
                <c:pt idx="6">
                  <c:v>Cortical blindness</c:v>
                </c:pt>
                <c:pt idx="7">
                  <c:v>MS</c:v>
                </c:pt>
                <c:pt idx="8">
                  <c:v>MG</c:v>
                </c:pt>
                <c:pt idx="9">
                  <c:v>LHON</c:v>
                </c:pt>
                <c:pt idx="10">
                  <c:v>Normal</c:v>
                </c:pt>
              </c:strCache>
            </c:strRef>
          </c:cat>
          <c:val>
            <c:numRef>
              <c:f>Sheet1!$H$3:$H$14</c:f>
              <c:numCache>
                <c:formatCode>General</c:formatCode>
                <c:ptCount val="12"/>
                <c:pt idx="0">
                  <c:v>18</c:v>
                </c:pt>
                <c:pt idx="1">
                  <c:v>15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675E-180C-4C86-98E6-9A3781BE94AA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48D26-BE84-4E07-A775-B60B18A377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5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48D26-BE84-4E07-A775-B60B18A3775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5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48D26-BE84-4E07-A775-B60B18A3775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7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00CA2-EB80-4757-A7B7-6D0BF59909E8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5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79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4"/>
            <a:ext cx="2133600" cy="273844"/>
          </a:xfrm>
        </p:spPr>
        <p:txBody>
          <a:bodyPr/>
          <a:lstStyle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4"/>
            <a:ext cx="5562600" cy="273844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4"/>
            <a:ext cx="457200" cy="273844"/>
          </a:xfrm>
        </p:spPr>
        <p:txBody>
          <a:bodyPr/>
          <a:lstStyle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B0EDC91-3905-416B-896A-889DA8AE12A8}" type="datetimeFigureOut">
              <a:rPr lang="en-IN" smtClean="0"/>
              <a:pPr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51064BE-8C4A-481C-8D8B-C164B0E90E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931790"/>
            <a:ext cx="7772400" cy="1131570"/>
          </a:xfrm>
        </p:spPr>
        <p:txBody>
          <a:bodyPr anchor="ctr">
            <a:normAutofit/>
          </a:bodyPr>
          <a:lstStyle/>
          <a:p>
            <a:pPr algn="ctr"/>
            <a:r>
              <a:rPr lang="en-IN" sz="2400" dirty="0" smtClean="0">
                <a:latin typeface="Arial" pitchFamily="34" charset="0"/>
                <a:cs typeface="Arial" pitchFamily="34" charset="0"/>
              </a:rPr>
              <a:t>Dr. Kirandeep Kaur</a:t>
            </a:r>
          </a:p>
          <a:p>
            <a:pPr algn="ctr"/>
            <a:r>
              <a:rPr lang="en-IN" sz="2400" dirty="0" smtClean="0">
                <a:latin typeface="Arial" pitchFamily="34" charset="0"/>
                <a:cs typeface="Arial" pitchFamily="34" charset="0"/>
              </a:rPr>
              <a:t>     DNB Ophthalmology, FPOS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4753476"/>
            <a:ext cx="399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authors have no </a:t>
            </a:r>
            <a:r>
              <a:rPr lang="en-IN" sz="1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IN" sz="1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inancial Interests</a:t>
            </a:r>
            <a:endParaRPr lang="en-IN" sz="1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1151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Analysis of Pediatric Patients Referred to </a:t>
            </a:r>
            <a:r>
              <a:rPr lang="en-IN" sz="36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Neuro</a:t>
            </a:r>
            <a:r>
              <a:rPr lang="en-IN" sz="36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-ophthalmology Clinic at a Tertiary Eye Hospital</a:t>
            </a:r>
            <a:endParaRPr lang="en-IN" sz="36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7494"/>
            <a:ext cx="7772400" cy="685800"/>
          </a:xfrm>
        </p:spPr>
        <p:txBody>
          <a:bodyPr anchor="ctr"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03598"/>
            <a:ext cx="7931224" cy="3805830"/>
          </a:xfrm>
        </p:spPr>
        <p:txBody>
          <a:bodyPr>
            <a:normAutofit fontScale="40000" lnSpcReduction="20000"/>
          </a:bodyPr>
          <a:lstStyle/>
          <a:p>
            <a:r>
              <a:rPr lang="en-IN" sz="4500" dirty="0" err="1" smtClean="0">
                <a:latin typeface="Arial" pitchFamily="34" charset="0"/>
                <a:cs typeface="Arial" pitchFamily="34" charset="0"/>
              </a:rPr>
              <a:t>Neuro</a:t>
            </a:r>
            <a:r>
              <a:rPr lang="en-IN" sz="4500" dirty="0" smtClean="0">
                <a:latin typeface="Arial" pitchFamily="34" charset="0"/>
                <a:cs typeface="Arial" pitchFamily="34" charset="0"/>
              </a:rPr>
              <a:t>-ophthalmic disorders constitute an important cause of visual impairment and ocular morbidity </a:t>
            </a:r>
          </a:p>
          <a:p>
            <a:endParaRPr lang="en-IN" sz="45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4500" dirty="0" smtClean="0">
                <a:latin typeface="Arial" pitchFamily="34" charset="0"/>
                <a:cs typeface="Arial" pitchFamily="34" charset="0"/>
              </a:rPr>
              <a:t>Signify the existence of an ocular, extra-ocular, intracranial or systemic disease</a:t>
            </a:r>
          </a:p>
          <a:p>
            <a:endParaRPr lang="en-IN" sz="45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4500" dirty="0" err="1" smtClean="0">
                <a:latin typeface="Arial" pitchFamily="34" charset="0"/>
                <a:cs typeface="Arial" pitchFamily="34" charset="0"/>
              </a:rPr>
              <a:t>Dhiman</a:t>
            </a:r>
            <a:r>
              <a:rPr lang="en-IN" sz="4500" dirty="0" smtClean="0">
                <a:latin typeface="Arial" pitchFamily="34" charset="0"/>
                <a:cs typeface="Arial" pitchFamily="34" charset="0"/>
              </a:rPr>
              <a:t> et al, found that </a:t>
            </a:r>
            <a:r>
              <a:rPr lang="en-IN" sz="4500" dirty="0" err="1" smtClean="0">
                <a:latin typeface="Arial" pitchFamily="34" charset="0"/>
                <a:cs typeface="Arial" pitchFamily="34" charset="0"/>
              </a:rPr>
              <a:t>Neuro</a:t>
            </a:r>
            <a:r>
              <a:rPr lang="en-IN" sz="4500" dirty="0" smtClean="0">
                <a:latin typeface="Arial" pitchFamily="34" charset="0"/>
                <a:cs typeface="Arial" pitchFamily="34" charset="0"/>
              </a:rPr>
              <a:t>-ophthalmic disorders constituted 5% of all referrals to the center</a:t>
            </a:r>
            <a:r>
              <a:rPr lang="en-IN" sz="4500" baseline="300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endParaRPr lang="en-IN" sz="4500" baseline="30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4500" dirty="0" smtClean="0">
                <a:latin typeface="Arial" pitchFamily="34" charset="0"/>
                <a:cs typeface="Arial" pitchFamily="34" charset="0"/>
              </a:rPr>
              <a:t>Pediatric referral to </a:t>
            </a:r>
            <a:r>
              <a:rPr lang="en-IN" sz="4500" dirty="0" err="1" smtClean="0">
                <a:latin typeface="Arial" pitchFamily="34" charset="0"/>
                <a:cs typeface="Arial" pitchFamily="34" charset="0"/>
              </a:rPr>
              <a:t>neuro</a:t>
            </a:r>
            <a:r>
              <a:rPr lang="en-IN" sz="4500" dirty="0" smtClean="0">
                <a:latin typeface="Arial" pitchFamily="34" charset="0"/>
                <a:cs typeface="Arial" pitchFamily="34" charset="0"/>
              </a:rPr>
              <a:t>-ophthalmology – showed a high yield for diagnosing neurological disease and often uncovers intracranial abnormalities</a:t>
            </a:r>
            <a:r>
              <a:rPr lang="en-IN" sz="4500" baseline="30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endParaRPr lang="en-IN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507448"/>
            <a:ext cx="8496944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050" baseline="30000" dirty="0" smtClean="0"/>
              <a:t>1</a:t>
            </a:r>
            <a:r>
              <a:rPr lang="en-IN" sz="1000" baseline="30000" dirty="0" smtClean="0"/>
              <a:t>. </a:t>
            </a:r>
            <a:r>
              <a:rPr lang="en-IN" sz="1000" dirty="0" err="1" smtClean="0"/>
              <a:t>Dhiman</a:t>
            </a:r>
            <a:r>
              <a:rPr lang="en-IN" sz="1000" dirty="0" smtClean="0"/>
              <a:t> R, Singh D, </a:t>
            </a:r>
            <a:r>
              <a:rPr lang="en-IN" sz="1000" dirty="0" err="1" smtClean="0"/>
              <a:t>Gantayala</a:t>
            </a:r>
            <a:r>
              <a:rPr lang="en-IN" sz="1000" dirty="0" smtClean="0"/>
              <a:t> SP, </a:t>
            </a:r>
            <a:r>
              <a:rPr lang="en-IN" sz="1000" dirty="0" err="1" smtClean="0"/>
              <a:t>Ganesan</a:t>
            </a:r>
            <a:r>
              <a:rPr lang="en-IN" sz="1000" dirty="0" smtClean="0"/>
              <a:t> VL, Sharma P, et al. </a:t>
            </a:r>
            <a:r>
              <a:rPr lang="en-IN" sz="1000" dirty="0" err="1" smtClean="0"/>
              <a:t>Neuro</a:t>
            </a:r>
            <a:r>
              <a:rPr lang="en-IN" sz="1000" dirty="0" smtClean="0"/>
              <a:t>-ophthalmology at a Tertiary Eye Care Centre in India. J </a:t>
            </a:r>
            <a:r>
              <a:rPr lang="en-IN" sz="1000" dirty="0" err="1" smtClean="0"/>
              <a:t>Neuroophthalnol</a:t>
            </a:r>
            <a:r>
              <a:rPr lang="en-IN" sz="1000" dirty="0" smtClean="0"/>
              <a:t> 38:308-311.</a:t>
            </a:r>
          </a:p>
          <a:p>
            <a:pPr>
              <a:buNone/>
            </a:pPr>
            <a:endParaRPr lang="en-IN" sz="1000" baseline="30000" dirty="0" smtClean="0"/>
          </a:p>
          <a:p>
            <a:pPr>
              <a:buNone/>
            </a:pPr>
            <a:r>
              <a:rPr lang="en-IN" sz="1000" baseline="30000" dirty="0" smtClean="0"/>
              <a:t>2. </a:t>
            </a:r>
            <a:r>
              <a:rPr lang="en-IN" sz="1000" dirty="0" err="1" smtClean="0"/>
              <a:t>Tirpack</a:t>
            </a:r>
            <a:r>
              <a:rPr lang="en-IN" sz="1000" dirty="0" smtClean="0"/>
              <a:t> AR, </a:t>
            </a:r>
            <a:r>
              <a:rPr lang="en-IN" sz="1000" dirty="0" err="1" smtClean="0"/>
              <a:t>Vanner</a:t>
            </a:r>
            <a:r>
              <a:rPr lang="en-IN" sz="1000" dirty="0" smtClean="0"/>
              <a:t> EA, </a:t>
            </a:r>
            <a:r>
              <a:rPr lang="en-IN" sz="1000" dirty="0" err="1" smtClean="0"/>
              <a:t>Sheheitli</a:t>
            </a:r>
            <a:r>
              <a:rPr lang="en-IN" sz="1000" dirty="0" smtClean="0"/>
              <a:t> H, Mendoza CE, </a:t>
            </a:r>
            <a:r>
              <a:rPr lang="en-IN" sz="1000" dirty="0" err="1" smtClean="0"/>
              <a:t>Grajewski</a:t>
            </a:r>
            <a:r>
              <a:rPr lang="en-IN" sz="1000" dirty="0" smtClean="0"/>
              <a:t> A, Chang TC. </a:t>
            </a:r>
            <a:r>
              <a:rPr lang="en-IN" sz="1000" dirty="0" err="1" smtClean="0"/>
              <a:t>Neuro</a:t>
            </a:r>
            <a:r>
              <a:rPr lang="en-IN" sz="1000" dirty="0" smtClean="0"/>
              <a:t>-ophthalmic Disease in Pediatric Glaucoma Practice. J Glaucoma. 2020 Feb;29(2):117-123.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7758"/>
            <a:ext cx="7772400" cy="685800"/>
          </a:xfrm>
        </p:spPr>
        <p:txBody>
          <a:bodyPr anchor="ctr"/>
          <a:lstStyle/>
          <a:p>
            <a:pPr algn="ctr"/>
            <a:r>
              <a:rPr lang="en-IN" dirty="0" smtClean="0"/>
              <a:t>Aims and Methods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21600"/>
            <a:ext cx="9144000" cy="392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511660" y="987574"/>
            <a:ext cx="1656184" cy="40011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AIM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3451"/>
            <a:ext cx="3816424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To analyse the patterns and clinical characteristics of patients referred to </a:t>
            </a:r>
            <a:r>
              <a:rPr lang="en-IN" dirty="0" err="1" smtClean="0">
                <a:solidFill>
                  <a:schemeClr val="bg1"/>
                </a:solidFill>
              </a:rPr>
              <a:t>Neuro</a:t>
            </a:r>
            <a:r>
              <a:rPr lang="en-IN" dirty="0" smtClean="0">
                <a:solidFill>
                  <a:schemeClr val="bg1"/>
                </a:solidFill>
              </a:rPr>
              <a:t>-ophthalmology department 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39652" y="2787774"/>
            <a:ext cx="1800200" cy="32403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STUDY DESIGN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165816"/>
            <a:ext cx="3816424" cy="5940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cs typeface="MV Boli" pitchFamily="2" charset="0"/>
              </a:rPr>
              <a:t>Retrospective Institution based review of medical records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3648" y="4155926"/>
            <a:ext cx="1872208" cy="32403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SETTING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4515966"/>
            <a:ext cx="4032448" cy="3780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Aravind Eye Hospital, Pondicherry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60032" y="1005576"/>
            <a:ext cx="4032448" cy="3993908"/>
            <a:chOff x="4860032" y="1340768"/>
            <a:chExt cx="4032448" cy="5325210"/>
          </a:xfrm>
        </p:grpSpPr>
        <p:cxnSp>
          <p:nvCxnSpPr>
            <p:cNvPr id="15" name="Straight Connector 14"/>
            <p:cNvCxnSpPr>
              <a:stCxn id="11" idx="2"/>
              <a:endCxn id="16" idx="0"/>
            </p:cNvCxnSpPr>
            <p:nvPr/>
          </p:nvCxnSpPr>
          <p:spPr>
            <a:xfrm>
              <a:off x="6876256" y="3044957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2"/>
            </p:cNvCxnSpPr>
            <p:nvPr/>
          </p:nvCxnSpPr>
          <p:spPr>
            <a:xfrm>
              <a:off x="6876256" y="3887349"/>
              <a:ext cx="0" cy="309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</p:cNvCxnSpPr>
            <p:nvPr/>
          </p:nvCxnSpPr>
          <p:spPr>
            <a:xfrm>
              <a:off x="6876256" y="467713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860032" y="1340768"/>
              <a:ext cx="4032448" cy="5325210"/>
              <a:chOff x="4860032" y="1340768"/>
              <a:chExt cx="4032448" cy="53252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508104" y="1340768"/>
                <a:ext cx="2736304" cy="36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 smtClean="0">
                    <a:solidFill>
                      <a:schemeClr val="bg1"/>
                    </a:solidFill>
                  </a:rPr>
                  <a:t>STUDY PROTOCOL</a:t>
                </a:r>
                <a:endParaRPr lang="en-I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60032" y="1892829"/>
                <a:ext cx="4032448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bg1"/>
                    </a:solidFill>
                  </a:rPr>
                  <a:t>Inclusion criteria: Patients evaluated by both pediatric and </a:t>
                </a:r>
                <a:r>
                  <a:rPr lang="en-IN" dirty="0" err="1" smtClean="0">
                    <a:solidFill>
                      <a:schemeClr val="bg1"/>
                    </a:solidFill>
                  </a:rPr>
                  <a:t>Neuro</a:t>
                </a:r>
                <a:r>
                  <a:rPr lang="en-IN" dirty="0" smtClean="0">
                    <a:solidFill>
                      <a:schemeClr val="bg1"/>
                    </a:solidFill>
                  </a:rPr>
                  <a:t>-ophthalmology departments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652120" y="3332989"/>
                <a:ext cx="2448272" cy="55436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bg1"/>
                    </a:solidFill>
                  </a:rPr>
                  <a:t>1</a:t>
                </a:r>
                <a:r>
                  <a:rPr lang="en-IN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IN" dirty="0" smtClean="0">
                    <a:solidFill>
                      <a:schemeClr val="bg1"/>
                    </a:solidFill>
                  </a:rPr>
                  <a:t> Jan to 30</a:t>
                </a:r>
                <a:r>
                  <a:rPr lang="en-IN" baseline="30000" dirty="0" smtClean="0">
                    <a:solidFill>
                      <a:schemeClr val="bg1"/>
                    </a:solidFill>
                  </a:rPr>
                  <a:t>th</a:t>
                </a:r>
                <a:r>
                  <a:rPr lang="en-IN" dirty="0" smtClean="0">
                    <a:solidFill>
                      <a:schemeClr val="bg1"/>
                    </a:solidFill>
                  </a:rPr>
                  <a:t> June 2019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220072" y="4149080"/>
                <a:ext cx="3312368" cy="528059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bg1"/>
                    </a:solidFill>
                  </a:rPr>
                  <a:t>88 pediatric patients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20072" y="4965170"/>
                <a:ext cx="3384376" cy="170080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 smtClean="0">
                    <a:solidFill>
                      <a:schemeClr val="bg1"/>
                    </a:solidFill>
                    <a:cs typeface="MV Boli" pitchFamily="2" charset="0"/>
                  </a:rPr>
                  <a:t>Records were reviewed for: Visual acuity, Clinical examination findings, Demographic, </a:t>
                </a:r>
                <a:r>
                  <a:rPr lang="en-IN" dirty="0" err="1" smtClean="0">
                    <a:solidFill>
                      <a:schemeClr val="bg1"/>
                    </a:solidFill>
                    <a:cs typeface="MV Boli" pitchFamily="2" charset="0"/>
                  </a:rPr>
                  <a:t>Neuroimaging</a:t>
                </a:r>
                <a:r>
                  <a:rPr lang="en-IN" dirty="0">
                    <a:solidFill>
                      <a:schemeClr val="bg1"/>
                    </a:solidFill>
                    <a:cs typeface="MV Boli" pitchFamily="2" charset="0"/>
                  </a:rPr>
                  <a:t> </a:t>
                </a:r>
                <a:r>
                  <a:rPr lang="en-IN" dirty="0" smtClean="0">
                    <a:solidFill>
                      <a:schemeClr val="bg1"/>
                    </a:solidFill>
                    <a:cs typeface="MV Boli" pitchFamily="2" charset="0"/>
                  </a:rPr>
                  <a:t>and Diagnosis</a:t>
                </a:r>
                <a:endParaRPr lang="en-IN" dirty="0">
                  <a:solidFill>
                    <a:schemeClr val="bg1"/>
                  </a:solidFill>
                  <a:cs typeface="MV Boli" pitchFamily="2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1470"/>
            <a:ext cx="7772400" cy="685800"/>
          </a:xfrm>
        </p:spPr>
        <p:txBody>
          <a:bodyPr/>
          <a:lstStyle/>
          <a:p>
            <a:pPr algn="ctr"/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179512" y="771550"/>
          <a:ext cx="4139952" cy="2268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860032" y="843558"/>
            <a:ext cx="3888432" cy="1285111"/>
            <a:chOff x="467544" y="3003797"/>
            <a:chExt cx="4186270" cy="1613210"/>
          </a:xfrm>
        </p:grpSpPr>
        <p:pic>
          <p:nvPicPr>
            <p:cNvPr id="1032" name="Picture 8" descr="Man, Woman, Male, Female, Gender Symbol, Line, Gesture transparent  background PNG clipart | HiClip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70" y="3003798"/>
              <a:ext cx="1337726" cy="107104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467544" y="4269288"/>
              <a:ext cx="1584176" cy="347719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  <a:shade val="30000"/>
                    <a:satMod val="115000"/>
                  </a:schemeClr>
                </a:gs>
                <a:gs pos="50000">
                  <a:schemeClr val="tx2">
                    <a:lumMod val="50000"/>
                    <a:shade val="67500"/>
                    <a:satMod val="115000"/>
                  </a:schemeClr>
                </a:gs>
                <a:gs pos="100000">
                  <a:schemeClr val="tx2">
                    <a:lumMod val="5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smtClean="0"/>
                <a:t>Ratio:  1:1.3</a:t>
              </a:r>
              <a:endParaRPr lang="en-IN" sz="1200" dirty="0"/>
            </a:p>
          </p:txBody>
        </p:sp>
        <p:pic>
          <p:nvPicPr>
            <p:cNvPr id="1034" name="Picture 10" descr="LogMAR chart - Wikipedi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7949" y="3003797"/>
              <a:ext cx="1368153" cy="1080118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2123729" y="4269288"/>
              <a:ext cx="2530085" cy="34771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Mean (SD) BCVA = 0.56 (+/- 0.83)</a:t>
              </a:r>
              <a:endParaRPr lang="en-IN" sz="1200" dirty="0"/>
            </a:p>
          </p:txBody>
        </p:sp>
      </p:grpSp>
      <p:graphicFrame>
        <p:nvGraphicFramePr>
          <p:cNvPr id="19" name="Chart 18"/>
          <p:cNvGraphicFramePr/>
          <p:nvPr/>
        </p:nvGraphicFramePr>
        <p:xfrm>
          <a:off x="251520" y="2859782"/>
          <a:ext cx="3672408" cy="228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3563888" y="2224600"/>
          <a:ext cx="6408712" cy="2971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="" xmlns:a16="http://schemas.microsoft.com/office/drawing/2014/main" id="{CE47F00A-D9C5-444B-B410-BDBCB9091E8C}"/>
              </a:ext>
            </a:extLst>
          </p:cNvPr>
          <p:cNvSpPr/>
          <p:nvPr/>
        </p:nvSpPr>
        <p:spPr>
          <a:xfrm rot="360003">
            <a:off x="-2514600" y="314326"/>
            <a:ext cx="5029200" cy="4514850"/>
          </a:xfrm>
          <a:prstGeom prst="arc">
            <a:avLst>
              <a:gd name="adj1" fmla="val 15801713"/>
              <a:gd name="adj2" fmla="val 50595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AC10CC2-984E-7140-B008-9DB08C1E77FA}"/>
              </a:ext>
            </a:extLst>
          </p:cNvPr>
          <p:cNvSpPr/>
          <p:nvPr/>
        </p:nvSpPr>
        <p:spPr>
          <a:xfrm>
            <a:off x="914400" y="400050"/>
            <a:ext cx="342900" cy="342900"/>
          </a:xfrm>
          <a:prstGeom prst="ellipse">
            <a:avLst/>
          </a:prstGeom>
          <a:solidFill>
            <a:srgbClr val="071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>
            <a:stCxn id="8" idx="6"/>
          </p:cNvCxnSpPr>
          <p:nvPr/>
        </p:nvCxnSpPr>
        <p:spPr>
          <a:xfrm>
            <a:off x="1257300" y="571500"/>
            <a:ext cx="576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6"/>
          </p:cNvCxnSpPr>
          <p:nvPr/>
        </p:nvCxnSpPr>
        <p:spPr>
          <a:xfrm>
            <a:off x="1657350" y="4400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1600" y="-2053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M</a:t>
            </a:r>
            <a:r>
              <a:rPr lang="en-IN" dirty="0" smtClean="0"/>
              <a:t>anifestations range from life-threatening intracranial or systemic disease to minor congenital anomalies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835696" y="843559"/>
            <a:ext cx="6804248" cy="756642"/>
            <a:chOff x="1835696" y="1124744"/>
            <a:chExt cx="6804248" cy="1008856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5CA5F2C3-81F0-6345-BC09-FF9BEEF51441}"/>
                </a:ext>
              </a:extLst>
            </p:cNvPr>
            <p:cNvSpPr/>
            <p:nvPr/>
          </p:nvSpPr>
          <p:spPr>
            <a:xfrm>
              <a:off x="2000250" y="1676400"/>
              <a:ext cx="342900" cy="457200"/>
            </a:xfrm>
            <a:prstGeom prst="ellipse">
              <a:avLst/>
            </a:prstGeom>
            <a:solidFill>
              <a:srgbClr val="071B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cxnSp>
          <p:nvCxnSpPr>
            <p:cNvPr id="19" name="Straight Connector 18"/>
            <p:cNvCxnSpPr>
              <a:stCxn id="9" idx="6"/>
            </p:cNvCxnSpPr>
            <p:nvPr/>
          </p:nvCxnSpPr>
          <p:spPr>
            <a:xfrm>
              <a:off x="2343150" y="1905000"/>
              <a:ext cx="49651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835696" y="1124744"/>
              <a:ext cx="6804248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R</a:t>
              </a:r>
              <a:r>
                <a:rPr lang="en-IN" dirty="0" smtClean="0"/>
                <a:t>esponsibility of clinicians to determine appropriate management, avoiding unnecessary investigations and treatment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67744" y="1925419"/>
            <a:ext cx="5904656" cy="760631"/>
            <a:chOff x="2267744" y="2567225"/>
            <a:chExt cx="5904656" cy="1014175"/>
          </a:xfrm>
        </p:grpSpPr>
        <p:cxnSp>
          <p:nvCxnSpPr>
            <p:cNvPr id="21" name="Straight Connector 20"/>
            <p:cNvCxnSpPr>
              <a:stCxn id="13" idx="6"/>
            </p:cNvCxnSpPr>
            <p:nvPr/>
          </p:nvCxnSpPr>
          <p:spPr>
            <a:xfrm>
              <a:off x="2686050" y="3352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267744" y="2567225"/>
              <a:ext cx="5904656" cy="1014175"/>
              <a:chOff x="2267744" y="2567225"/>
              <a:chExt cx="5904656" cy="1014175"/>
            </a:xfrm>
          </p:grpSpPr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5CA5F2C3-81F0-6345-BC09-FF9BEEF51441}"/>
                  </a:ext>
                </a:extLst>
              </p:cNvPr>
              <p:cNvSpPr/>
              <p:nvPr/>
            </p:nvSpPr>
            <p:spPr>
              <a:xfrm>
                <a:off x="2343150" y="3124200"/>
                <a:ext cx="342900" cy="457200"/>
              </a:xfrm>
              <a:prstGeom prst="ellipse">
                <a:avLst/>
              </a:prstGeom>
              <a:solidFill>
                <a:srgbClr val="071BA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3</a:t>
                </a:r>
                <a:endParaRPr lang="en-US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67744" y="2567225"/>
                <a:ext cx="5904656" cy="861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 smtClean="0"/>
                  <a:t>Most common cause for referrals in our study was optic nerve pathologies followed by </a:t>
                </a:r>
                <a:r>
                  <a:rPr lang="en-IN" dirty="0" err="1" smtClean="0"/>
                  <a:t>mononeuropathies</a:t>
                </a:r>
                <a:endParaRPr lang="en-IN" dirty="0" smtClean="0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057400" y="2931789"/>
            <a:ext cx="6259016" cy="782960"/>
            <a:chOff x="2057400" y="3909053"/>
            <a:chExt cx="6259016" cy="1043947"/>
          </a:xfrm>
        </p:grpSpPr>
        <p:cxnSp>
          <p:nvCxnSpPr>
            <p:cNvPr id="57" name="Straight Connector 56"/>
            <p:cNvCxnSpPr>
              <a:stCxn id="10" idx="6"/>
            </p:cNvCxnSpPr>
            <p:nvPr/>
          </p:nvCxnSpPr>
          <p:spPr>
            <a:xfrm>
              <a:off x="2400300" y="4724400"/>
              <a:ext cx="4691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2057400" y="3909053"/>
              <a:ext cx="6259016" cy="1043947"/>
              <a:chOff x="2057400" y="3909053"/>
              <a:chExt cx="6259016" cy="1043947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486570D2-787A-114F-BEF8-7C980E183A7B}"/>
                  </a:ext>
                </a:extLst>
              </p:cNvPr>
              <p:cNvSpPr/>
              <p:nvPr/>
            </p:nvSpPr>
            <p:spPr>
              <a:xfrm>
                <a:off x="2057400" y="4495800"/>
                <a:ext cx="342900" cy="457200"/>
              </a:xfrm>
              <a:prstGeom prst="ellipse">
                <a:avLst/>
              </a:prstGeom>
              <a:solidFill>
                <a:srgbClr val="071BA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67744" y="3909053"/>
                <a:ext cx="6048672" cy="861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 smtClean="0"/>
                  <a:t>Most of the conditions if diagnosed in acute stages can be managed well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20080" y="3795886"/>
            <a:ext cx="8532440" cy="1296148"/>
            <a:chOff x="720080" y="5061178"/>
            <a:chExt cx="8532440" cy="172819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657350" y="5867400"/>
              <a:ext cx="5002882" cy="9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20080" y="5061178"/>
              <a:ext cx="8532440" cy="1728196"/>
              <a:chOff x="720080" y="5061178"/>
              <a:chExt cx="8532440" cy="1728196"/>
            </a:xfrm>
          </p:grpSpPr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4FB7BE8F-27B6-2749-A055-45A4F4207F43}"/>
                  </a:ext>
                </a:extLst>
              </p:cNvPr>
              <p:cNvSpPr/>
              <p:nvPr/>
            </p:nvSpPr>
            <p:spPr>
              <a:xfrm>
                <a:off x="1314450" y="5638800"/>
                <a:ext cx="342900" cy="457200"/>
              </a:xfrm>
              <a:prstGeom prst="ellipse">
                <a:avLst/>
              </a:prstGeom>
              <a:solidFill>
                <a:srgbClr val="071BA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5</a:t>
                </a:r>
                <a:endParaRPr lang="en-US" b="1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051720" y="5061178"/>
                <a:ext cx="626469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 smtClean="0"/>
                  <a:t>Incorrect referral rate in our study was 11.36%; almost similar to 16% reported earlier from a tertiary centre in India</a:t>
                </a:r>
                <a:r>
                  <a:rPr lang="en-IN" baseline="30000" dirty="0" smtClean="0"/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20080" y="6420042"/>
                <a:ext cx="8532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1</a:t>
                </a:r>
                <a:r>
                  <a:rPr lang="en-IN" sz="1000" dirty="0" smtClean="0"/>
                  <a:t>. </a:t>
                </a:r>
                <a:r>
                  <a:rPr lang="en-IN" sz="1000" dirty="0" err="1" smtClean="0"/>
                  <a:t>Dhiman</a:t>
                </a:r>
                <a:r>
                  <a:rPr lang="en-IN" sz="1000" dirty="0" smtClean="0"/>
                  <a:t> R, Singh D, </a:t>
                </a:r>
                <a:r>
                  <a:rPr lang="en-IN" sz="1000" dirty="0" err="1" smtClean="0"/>
                  <a:t>Gantayala</a:t>
                </a:r>
                <a:r>
                  <a:rPr lang="en-IN" sz="1000" dirty="0" smtClean="0"/>
                  <a:t> SP, </a:t>
                </a:r>
                <a:r>
                  <a:rPr lang="en-IN" sz="1000" dirty="0" err="1" smtClean="0"/>
                  <a:t>Ganesan</a:t>
                </a:r>
                <a:r>
                  <a:rPr lang="en-IN" sz="1000" dirty="0" smtClean="0"/>
                  <a:t> VL, Sharma P, et al. </a:t>
                </a:r>
                <a:r>
                  <a:rPr lang="en-IN" sz="1000" dirty="0" err="1" smtClean="0"/>
                  <a:t>Neuro</a:t>
                </a:r>
                <a:r>
                  <a:rPr lang="en-IN" sz="1000" dirty="0" smtClean="0"/>
                  <a:t>-ophthalmology at a Tertiary Eye Care Centre in India. J </a:t>
                </a:r>
                <a:r>
                  <a:rPr lang="en-IN" sz="1000" dirty="0" err="1" smtClean="0"/>
                  <a:t>Neuroophthalnol</a:t>
                </a:r>
                <a:r>
                  <a:rPr lang="en-IN" sz="1000" dirty="0" smtClean="0"/>
                  <a:t> 38:308-311.</a:t>
                </a:r>
                <a:endParaRPr lang="en-IN" sz="1200" dirty="0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60928" y="1530008"/>
            <a:ext cx="738664" cy="21938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N" sz="3600" b="1" dirty="0" smtClean="0">
                <a:solidFill>
                  <a:schemeClr val="tx2">
                    <a:lumMod val="50000"/>
                  </a:schemeClr>
                </a:solidFill>
              </a:rPr>
              <a:t>Discussion</a:t>
            </a:r>
            <a:endParaRPr lang="en-IN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7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7"/>
          <p:cNvGrpSpPr/>
          <p:nvPr/>
        </p:nvGrpSpPr>
        <p:grpSpPr>
          <a:xfrm>
            <a:off x="285750" y="-914400"/>
            <a:ext cx="1943100" cy="5372100"/>
            <a:chOff x="838200" y="-1676400"/>
            <a:chExt cx="2514600" cy="7162800"/>
          </a:xfrm>
        </p:grpSpPr>
        <p:sp>
          <p:nvSpPr>
            <p:cNvPr id="7" name="Chord 6"/>
            <p:cNvSpPr/>
            <p:nvPr/>
          </p:nvSpPr>
          <p:spPr>
            <a:xfrm rot="6903027">
              <a:off x="1620820" y="1187090"/>
              <a:ext cx="853228" cy="783039"/>
            </a:xfrm>
            <a:prstGeom prst="chord">
              <a:avLst/>
            </a:prstGeom>
            <a:solidFill>
              <a:srgbClr val="A22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838200" y="-1676400"/>
              <a:ext cx="2514600" cy="7162800"/>
              <a:chOff x="838200" y="-1676400"/>
              <a:chExt cx="2514600" cy="7162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05000" y="1295400"/>
                <a:ext cx="2286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" name="Group 18"/>
              <p:cNvGrpSpPr/>
              <p:nvPr/>
            </p:nvGrpSpPr>
            <p:grpSpPr>
              <a:xfrm>
                <a:off x="838200" y="-1676400"/>
                <a:ext cx="2514600" cy="7162800"/>
                <a:chOff x="838200" y="-1676400"/>
                <a:chExt cx="2514600" cy="7162800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838200" y="1676400"/>
                  <a:ext cx="2514600" cy="3810000"/>
                </a:xfrm>
                <a:prstGeom prst="roundRect">
                  <a:avLst>
                    <a:gd name="adj" fmla="val 8517"/>
                  </a:avLst>
                </a:prstGeom>
                <a:solidFill>
                  <a:srgbClr val="CC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1066800" y="1828800"/>
                  <a:ext cx="2057400" cy="335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066173" y="1827245"/>
                  <a:ext cx="2057400" cy="335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>
                      <a:solidFill>
                        <a:schemeClr val="bg1"/>
                      </a:solidFill>
                    </a:rPr>
                    <a:t>Infants formed the major proportion of patients (26.2%)</a:t>
                  </a:r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981200" y="-1676400"/>
                  <a:ext cx="0" cy="29718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7" name="Rectangle 56"/>
          <p:cNvSpPr/>
          <p:nvPr/>
        </p:nvSpPr>
        <p:spPr>
          <a:xfrm>
            <a:off x="457202" y="1736110"/>
            <a:ext cx="15430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>
              <a:solidFill>
                <a:schemeClr val="bg1"/>
              </a:solidFill>
              <a:latin typeface="MV Boli" pitchFamily="2" charset="0"/>
              <a:cs typeface="MV Boli" pitchFamily="2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743700" y="-1428750"/>
            <a:ext cx="1943100" cy="5372100"/>
            <a:chOff x="6743700" y="-1905000"/>
            <a:chExt cx="1943100" cy="7162800"/>
          </a:xfrm>
        </p:grpSpPr>
        <p:grpSp>
          <p:nvGrpSpPr>
            <p:cNvPr id="19" name="Group 76"/>
            <p:cNvGrpSpPr/>
            <p:nvPr/>
          </p:nvGrpSpPr>
          <p:grpSpPr>
            <a:xfrm>
              <a:off x="6743700" y="-1905000"/>
              <a:ext cx="1943100" cy="7162800"/>
              <a:chOff x="8991600" y="-1676400"/>
              <a:chExt cx="2590800" cy="7162800"/>
            </a:xfrm>
          </p:grpSpPr>
          <p:grpSp>
            <p:nvGrpSpPr>
              <p:cNvPr id="20" name="Group 59"/>
              <p:cNvGrpSpPr/>
              <p:nvPr/>
            </p:nvGrpSpPr>
            <p:grpSpPr>
              <a:xfrm>
                <a:off x="8991600" y="-1676400"/>
                <a:ext cx="2590800" cy="7162800"/>
                <a:chOff x="838200" y="-1676400"/>
                <a:chExt cx="2514600" cy="7162800"/>
              </a:xfrm>
            </p:grpSpPr>
            <p:sp>
              <p:nvSpPr>
                <p:cNvPr id="61" name="Chord 60"/>
                <p:cNvSpPr/>
                <p:nvPr/>
              </p:nvSpPr>
              <p:spPr>
                <a:xfrm rot="6903027">
                  <a:off x="1620820" y="1187090"/>
                  <a:ext cx="853228" cy="783039"/>
                </a:xfrm>
                <a:prstGeom prst="chord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1" name="Group 61"/>
                <p:cNvGrpSpPr/>
                <p:nvPr/>
              </p:nvGrpSpPr>
              <p:grpSpPr>
                <a:xfrm>
                  <a:off x="838200" y="-1676400"/>
                  <a:ext cx="2514600" cy="7162800"/>
                  <a:chOff x="838200" y="-1676400"/>
                  <a:chExt cx="2514600" cy="7162800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1905000" y="1295400"/>
                    <a:ext cx="2286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2" name="Group 63"/>
                  <p:cNvGrpSpPr/>
                  <p:nvPr/>
                </p:nvGrpSpPr>
                <p:grpSpPr>
                  <a:xfrm>
                    <a:off x="838200" y="-1676400"/>
                    <a:ext cx="2514600" cy="7162800"/>
                    <a:chOff x="838200" y="-1676400"/>
                    <a:chExt cx="2514600" cy="7162800"/>
                  </a:xfrm>
                </p:grpSpPr>
                <p:sp>
                  <p:nvSpPr>
                    <p:cNvPr id="65" name="Rounded Rectangle 64"/>
                    <p:cNvSpPr/>
                    <p:nvPr/>
                  </p:nvSpPr>
                  <p:spPr>
                    <a:xfrm>
                      <a:off x="838200" y="1676400"/>
                      <a:ext cx="2514600" cy="3810000"/>
                    </a:xfrm>
                    <a:prstGeom prst="roundRect">
                      <a:avLst>
                        <a:gd name="adj" fmla="val 8517"/>
                      </a:avLst>
                    </a:prstGeom>
                    <a:solidFill>
                      <a:srgbClr val="6699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1066800" y="1828800"/>
                      <a:ext cx="2057400" cy="3352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990600" y="1752600"/>
                      <a:ext cx="2057400" cy="3352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V="1">
                      <a:off x="1981200" y="-1676400"/>
                      <a:ext cx="0" cy="29718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9296400" y="1981200"/>
                <a:ext cx="1905000" cy="697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IN" sz="2800" dirty="0">
                  <a:latin typeface="MV Boli" pitchFamily="2" charset="0"/>
                  <a:cs typeface="MV Boli" pitchFamily="2" charset="0"/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6858000" y="1628800"/>
              <a:ext cx="16744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dirty="0">
                <a:solidFill>
                  <a:schemeClr val="bg1"/>
                </a:solidFill>
                <a:cs typeface="MV Boli" pitchFamily="2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21200" y="-914400"/>
            <a:ext cx="2076450" cy="5372100"/>
            <a:chOff x="4521200" y="-1219200"/>
            <a:chExt cx="2076450" cy="7162800"/>
          </a:xfrm>
        </p:grpSpPr>
        <p:grpSp>
          <p:nvGrpSpPr>
            <p:cNvPr id="15" name="Group 74"/>
            <p:cNvGrpSpPr/>
            <p:nvPr/>
          </p:nvGrpSpPr>
          <p:grpSpPr>
            <a:xfrm>
              <a:off x="4521200" y="-1219200"/>
              <a:ext cx="2076450" cy="7162800"/>
              <a:chOff x="6121400" y="-762000"/>
              <a:chExt cx="2590800" cy="7162800"/>
            </a:xfrm>
          </p:grpSpPr>
          <p:grpSp>
            <p:nvGrpSpPr>
              <p:cNvPr id="16" name="Group 47"/>
              <p:cNvGrpSpPr/>
              <p:nvPr/>
            </p:nvGrpSpPr>
            <p:grpSpPr>
              <a:xfrm>
                <a:off x="6121400" y="-762000"/>
                <a:ext cx="2590800" cy="7162800"/>
                <a:chOff x="838200" y="-1676400"/>
                <a:chExt cx="2514600" cy="7162800"/>
              </a:xfrm>
            </p:grpSpPr>
            <p:sp>
              <p:nvSpPr>
                <p:cNvPr id="49" name="Chord 48"/>
                <p:cNvSpPr/>
                <p:nvPr/>
              </p:nvSpPr>
              <p:spPr>
                <a:xfrm rot="6903027">
                  <a:off x="1620820" y="1187090"/>
                  <a:ext cx="853228" cy="783039"/>
                </a:xfrm>
                <a:prstGeom prst="chord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7" name="Group 49"/>
                <p:cNvGrpSpPr/>
                <p:nvPr/>
              </p:nvGrpSpPr>
              <p:grpSpPr>
                <a:xfrm>
                  <a:off x="838200" y="-1676400"/>
                  <a:ext cx="2514600" cy="7162800"/>
                  <a:chOff x="838200" y="-1676400"/>
                  <a:chExt cx="2514600" cy="7162800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1905000" y="1295400"/>
                    <a:ext cx="2286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18" name="Group 51"/>
                  <p:cNvGrpSpPr/>
                  <p:nvPr/>
                </p:nvGrpSpPr>
                <p:grpSpPr>
                  <a:xfrm>
                    <a:off x="838200" y="-1676400"/>
                    <a:ext cx="2514600" cy="7162800"/>
                    <a:chOff x="838200" y="-1676400"/>
                    <a:chExt cx="2514600" cy="7162800"/>
                  </a:xfrm>
                </p:grpSpPr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838200" y="1676400"/>
                      <a:ext cx="2514600" cy="3810000"/>
                    </a:xfrm>
                    <a:prstGeom prst="roundRect">
                      <a:avLst>
                        <a:gd name="adj" fmla="val 8517"/>
                      </a:avLst>
                    </a:prstGeom>
                    <a:solidFill>
                      <a:srgbClr val="99FF6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1066800" y="1828800"/>
                      <a:ext cx="2057400" cy="3352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990600" y="1752600"/>
                      <a:ext cx="2057400" cy="3352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1981200" y="-1676400"/>
                      <a:ext cx="0" cy="29718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6256091" y="2734072"/>
                <a:ext cx="2289728" cy="533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IN" sz="20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endParaRP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4644008" y="2564904"/>
              <a:ext cx="1800200" cy="2708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  <a:cs typeface="MV Boli" pitchFamily="2" charset="0"/>
                </a:rPr>
                <a:t>Most common pathologies were Optic nerve (23.9%) related followed by </a:t>
              </a:r>
              <a:r>
                <a:rPr lang="en-IN" dirty="0" err="1" smtClean="0">
                  <a:solidFill>
                    <a:schemeClr val="bg1"/>
                  </a:solidFill>
                  <a:cs typeface="MV Boli" pitchFamily="2" charset="0"/>
                </a:rPr>
                <a:t>Mononeuropa</a:t>
              </a:r>
              <a:r>
                <a:rPr lang="en-IN" dirty="0" smtClean="0">
                  <a:solidFill>
                    <a:schemeClr val="bg1"/>
                  </a:solidFill>
                  <a:cs typeface="MV Boli" pitchFamily="2" charset="0"/>
                </a:rPr>
                <a:t>-</a:t>
              </a:r>
            </a:p>
            <a:p>
              <a:r>
                <a:rPr lang="en-IN" dirty="0" err="1" smtClean="0">
                  <a:solidFill>
                    <a:schemeClr val="bg1"/>
                  </a:solidFill>
                  <a:cs typeface="MV Boli" pitchFamily="2" charset="0"/>
                </a:rPr>
                <a:t>thies</a:t>
              </a:r>
              <a:r>
                <a:rPr lang="en-IN" dirty="0" smtClean="0">
                  <a:solidFill>
                    <a:schemeClr val="bg1"/>
                  </a:solidFill>
                  <a:cs typeface="MV Boli" pitchFamily="2" charset="0"/>
                </a:rPr>
                <a:t> (20.5%)</a:t>
              </a:r>
              <a:endParaRPr lang="en-IN" dirty="0">
                <a:solidFill>
                  <a:schemeClr val="bg1"/>
                </a:solidFill>
                <a:cs typeface="MV Boli" pitchFamily="2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374900" y="-1428750"/>
            <a:ext cx="2000250" cy="5372100"/>
            <a:chOff x="2374900" y="-1905000"/>
            <a:chExt cx="2000250" cy="7162800"/>
          </a:xfrm>
        </p:grpSpPr>
        <p:grpSp>
          <p:nvGrpSpPr>
            <p:cNvPr id="11" name="Group 75"/>
            <p:cNvGrpSpPr/>
            <p:nvPr/>
          </p:nvGrpSpPr>
          <p:grpSpPr>
            <a:xfrm>
              <a:off x="2374900" y="-1905000"/>
              <a:ext cx="2000250" cy="7162800"/>
              <a:chOff x="3352800" y="-1676400"/>
              <a:chExt cx="2505635" cy="7162800"/>
            </a:xfrm>
          </p:grpSpPr>
          <p:grpSp>
            <p:nvGrpSpPr>
              <p:cNvPr id="12" name="Group 38"/>
              <p:cNvGrpSpPr/>
              <p:nvPr/>
            </p:nvGrpSpPr>
            <p:grpSpPr>
              <a:xfrm>
                <a:off x="3352800" y="-1676400"/>
                <a:ext cx="2438400" cy="7162800"/>
                <a:chOff x="838200" y="-1676400"/>
                <a:chExt cx="2514600" cy="7162800"/>
              </a:xfrm>
            </p:grpSpPr>
            <p:sp>
              <p:nvSpPr>
                <p:cNvPr id="40" name="Chord 39"/>
                <p:cNvSpPr/>
                <p:nvPr/>
              </p:nvSpPr>
              <p:spPr>
                <a:xfrm rot="6903027">
                  <a:off x="1620820" y="1187090"/>
                  <a:ext cx="853228" cy="783039"/>
                </a:xfrm>
                <a:prstGeom prst="chord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3" name="Group 40"/>
                <p:cNvGrpSpPr/>
                <p:nvPr/>
              </p:nvGrpSpPr>
              <p:grpSpPr>
                <a:xfrm>
                  <a:off x="838200" y="-1676400"/>
                  <a:ext cx="2514600" cy="7162800"/>
                  <a:chOff x="838200" y="-1676400"/>
                  <a:chExt cx="2514600" cy="7162800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1905000" y="1295400"/>
                    <a:ext cx="2286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14" name="Group 42"/>
                  <p:cNvGrpSpPr/>
                  <p:nvPr/>
                </p:nvGrpSpPr>
                <p:grpSpPr>
                  <a:xfrm>
                    <a:off x="838200" y="-1676400"/>
                    <a:ext cx="2514600" cy="7162800"/>
                    <a:chOff x="838200" y="-1676400"/>
                    <a:chExt cx="2514600" cy="7162800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838200" y="1676400"/>
                      <a:ext cx="2514600" cy="3810000"/>
                    </a:xfrm>
                    <a:prstGeom prst="roundRect">
                      <a:avLst>
                        <a:gd name="adj" fmla="val 8517"/>
                      </a:avLst>
                    </a:prstGeom>
                    <a:solidFill>
                      <a:srgbClr val="FFCC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066800" y="1828800"/>
                      <a:ext cx="2057400" cy="3352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990600" y="1752600"/>
                      <a:ext cx="2057400" cy="33528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1981200" y="-1676400"/>
                      <a:ext cx="0" cy="29718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58" name="Rectangle 57"/>
              <p:cNvSpPr/>
              <p:nvPr/>
            </p:nvSpPr>
            <p:spPr>
              <a:xfrm>
                <a:off x="3496235" y="2895600"/>
                <a:ext cx="23622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IN" sz="3000" dirty="0">
                  <a:solidFill>
                    <a:schemeClr val="bg1"/>
                  </a:solidFill>
                  <a:latin typeface="MV Boli" pitchFamily="2" charset="0"/>
                  <a:cs typeface="MV Boli" pitchFamily="2" charset="0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2555776" y="1700808"/>
              <a:ext cx="1584176" cy="3077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IN" dirty="0" smtClean="0">
                  <a:solidFill>
                    <a:schemeClr val="bg1"/>
                  </a:solidFill>
                </a:rPr>
                <a:t> </a:t>
              </a:r>
              <a:r>
                <a:rPr lang="en-IN" dirty="0" err="1" smtClean="0">
                  <a:solidFill>
                    <a:schemeClr val="bg1"/>
                  </a:solidFill>
                </a:rPr>
                <a:t>Male:female</a:t>
              </a:r>
              <a:r>
                <a:rPr lang="en-IN" dirty="0" smtClean="0">
                  <a:solidFill>
                    <a:schemeClr val="bg1"/>
                  </a:solidFill>
                </a:rPr>
                <a:t> ratio was 1.3:1</a:t>
              </a:r>
            </a:p>
            <a:p>
              <a:pPr>
                <a:buFont typeface="Arial" pitchFamily="34" charset="0"/>
                <a:buChar char="•"/>
              </a:pPr>
              <a:endParaRPr lang="en-IN" dirty="0">
                <a:solidFill>
                  <a:schemeClr val="bg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IN" dirty="0" smtClean="0">
                  <a:solidFill>
                    <a:schemeClr val="bg1"/>
                  </a:solidFill>
                </a:rPr>
                <a:t> 22 patients were advised imaging – 7 had abnormalities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3059832" y="51470"/>
            <a:ext cx="2592288" cy="4572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noProof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MV Boli" pitchFamily="2" charset="0"/>
              </a:rPr>
              <a:t>Conclusion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MV Boli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48264" y="1275606"/>
            <a:ext cx="1584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Prompt  investigations and meticulous management </a:t>
            </a:r>
            <a:r>
              <a:rPr lang="en-IN" dirty="0" smtClean="0">
                <a:solidFill>
                  <a:schemeClr val="bg1"/>
                </a:solidFill>
              </a:rPr>
              <a:t>can </a:t>
            </a:r>
            <a:r>
              <a:rPr lang="en-IN" dirty="0">
                <a:solidFill>
                  <a:schemeClr val="bg1"/>
                </a:solidFill>
              </a:rPr>
              <a:t>be </a:t>
            </a:r>
            <a:r>
              <a:rPr lang="en-IN" dirty="0" smtClean="0">
                <a:solidFill>
                  <a:schemeClr val="bg1"/>
                </a:solidFill>
              </a:rPr>
              <a:t>vision/life saving</a:t>
            </a:r>
            <a:endParaRPr lang="en-IN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www.slideteam.net/media/catalog/product/cache/1/image/9df78eab33525d08d6e5fb8d27136e95/0/3/0314_handshake_with_thank_you_Slide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39"/>
            <a:ext cx="6408712" cy="47563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915816" y="1059582"/>
            <a:ext cx="302433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|2.1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6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998</TotalTime>
  <Words>424</Words>
  <Application>Microsoft Office PowerPoint</Application>
  <PresentationFormat>On-screen Show (16:9)</PresentationFormat>
  <Paragraphs>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Corbel</vt:lpstr>
      <vt:lpstr>MV Boli</vt:lpstr>
      <vt:lpstr>Wingdings</vt:lpstr>
      <vt:lpstr>Wingdings 2</vt:lpstr>
      <vt:lpstr>Wingdings 3</vt:lpstr>
      <vt:lpstr>Metro</vt:lpstr>
      <vt:lpstr>PowerPoint Presentation</vt:lpstr>
      <vt:lpstr>Introduction</vt:lpstr>
      <vt:lpstr>Aims and Methods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Pediatric Patients Referred to Neurophthalmology Clinic at a Tertiary Eye Hospital</dc:title>
  <dc:creator>kirandeep kaur</dc:creator>
  <cp:lastModifiedBy>Microsoft account</cp:lastModifiedBy>
  <cp:revision>10</cp:revision>
  <dcterms:created xsi:type="dcterms:W3CDTF">2020-12-08T13:13:55Z</dcterms:created>
  <dcterms:modified xsi:type="dcterms:W3CDTF">2020-12-10T01:43:11Z</dcterms:modified>
</cp:coreProperties>
</file>