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  <p:sldMasterId id="2147483690" r:id="rId2"/>
  </p:sldMasterIdLst>
  <p:notesMasterIdLst>
    <p:notesMasterId r:id="rId15"/>
  </p:notesMasterIdLst>
  <p:sldIdLst>
    <p:sldId id="367" r:id="rId3"/>
    <p:sldId id="312" r:id="rId4"/>
    <p:sldId id="363" r:id="rId5"/>
    <p:sldId id="366" r:id="rId6"/>
    <p:sldId id="352" r:id="rId7"/>
    <p:sldId id="368" r:id="rId8"/>
    <p:sldId id="369" r:id="rId9"/>
    <p:sldId id="370" r:id="rId10"/>
    <p:sldId id="360" r:id="rId11"/>
    <p:sldId id="361" r:id="rId12"/>
    <p:sldId id="362" r:id="rId13"/>
    <p:sldId id="3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CAD2"/>
          </a:solidFill>
        </a:fill>
      </a:tcStyle>
    </a:wholeTbl>
    <a:band2H>
      <a:tcTxStyle/>
      <a:tcStyle>
        <a:tcBdr/>
        <a:fill>
          <a:solidFill>
            <a:srgbClr val="F2E6EA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1CD"/>
          </a:solidFill>
        </a:fill>
      </a:tcStyle>
    </a:wholeTbl>
    <a:band2H>
      <a:tcTxStyle/>
      <a:tcStyle>
        <a:tcBdr/>
        <a:fill>
          <a:solidFill>
            <a:srgbClr val="FAE9E7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FCDEE"/>
          </a:solidFill>
        </a:fill>
      </a:tcStyle>
    </a:wholeTbl>
    <a:band2H>
      <a:tcTxStyle/>
      <a:tcStyle>
        <a:tcBdr/>
        <a:fill>
          <a:solidFill>
            <a:srgbClr val="F7E8F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434" autoAdjust="0"/>
  </p:normalViewPr>
  <p:slideViewPr>
    <p:cSldViewPr snapToGrid="0" snapToObjects="1">
      <p:cViewPr varScale="1">
        <p:scale>
          <a:sx n="54" d="100"/>
          <a:sy n="54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 snapToObjects="1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4" name="Shape 3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9041429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11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3AA9D-958E-0748-8ADD-540F10F1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0BEDDC-412A-A94A-9963-70148094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0C8BBE-7ECF-CE45-9488-152FE1A2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FF7CB8-DAF4-BC46-9DB3-6542E9FF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956580-4462-1E47-991F-9080CF6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0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7FBE4-8DAF-874E-9314-3E43C0BD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15E5A3-6AFD-2C4B-A4F9-776D6ACA1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FE8A3A-DDBF-A24B-AE31-4558A31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4697C3-6C03-6546-A7B5-6FEFCC70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096A6-BBC1-4447-8174-8957E8F3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27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C828C4-5C89-C144-8018-28DD3062F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1ED7C-1EDA-8441-95EE-738EAA02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61181-506B-6D4F-9CCF-B00B64F2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EED2A2-FF94-0848-B075-526E9D2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07787F-406D-CE42-AABF-D5E081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34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03AA9D-958E-0748-8ADD-540F10F1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0BEDDC-412A-A94A-9963-701480946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90C8BBE-7ECF-CE45-9488-152FE1A2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FF7CB8-DAF4-BC46-9DB3-6542E9FF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956580-4462-1E47-991F-9080CF6B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986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B62D2-932E-5B49-8520-9793084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08EC4-5C65-244F-A213-4F82CE0C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2087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44C250-7264-E54B-B716-A129C1B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44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61A74-5948-FE4C-BF8A-6B89611A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3E5912-97E1-2649-8B9B-66F18B5C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0703D-EB0D-9C41-880B-796EEB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4FF213-2AEF-4F48-81AC-BF8948E2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702563-1B4D-4640-9031-61A4F141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8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5D898-399D-AC49-8B06-081D5C6C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8DCBBF-41EA-BC44-A7C4-9F7E7000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5E80F4-F3C2-CD44-B5CC-3EB404FC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620349-F61A-B24F-B02D-5AAEDCE6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E75E0B-17D8-E849-98C7-5B12357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FBD535-333A-5F4F-B0A1-19DA6C1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58093-F4A9-7A4A-B819-86A522A3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56647D-3396-AC41-A8EE-105978EA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F8387A-5BB9-694D-B7B2-5F4E7BB2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07AF78-F6F3-8B44-845A-B7DE955A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D982CA8-6352-9741-974A-F116C0596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11D820-B163-0B4A-BC5B-116EE2D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6AD660-4282-C049-9C06-EBF9EB46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EA7CE0-3B70-DC4E-895A-C558A841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22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E15AF-835D-764F-8B88-56DCDD5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3AD928-8108-A94B-B95B-E8F2C95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6806D6-5670-7549-9A08-51F9F58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CB0C0A-560D-4A4F-ADAB-248E3E16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27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511689-7F69-DC43-AB3B-064DFDC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F27EC4-D278-5340-BBF5-B108A1D1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3046D2-3C10-B140-BED0-D185690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89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5720BF-E227-9341-8138-628B5D23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828A34-02E9-FF43-ACEC-FE66FFB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F4A2FB-5D75-C34D-A024-DFAD7579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5E173E-0DFA-EB48-BD77-489AA0A3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8A8C73-66B9-6644-B116-202346FF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BA008B-0D25-B24A-9DA3-8019DDD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23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2B62D2-932E-5B49-8520-97930847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A508EC4-5C65-244F-A213-4F82CE0C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44C250-7264-E54B-B716-A129C1B7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6103D6-5E14-3F4C-B7A2-5A88A5E5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103CF4-083A-474C-89AA-585FCCE4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47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15889-9384-124A-BC9F-920CCEA7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D2B986-3C3F-FD42-906D-168EF1FA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9AAC53-5702-B746-8E31-33A1DD30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4D14EB-F311-5448-97C6-AFD87169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12C2E1-9F05-D243-B703-38C89373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60A63F-F19E-F54D-9A30-EC7FDAC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93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57FBE4-8DAF-874E-9314-3E43C0BD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215E5A3-6AFD-2C4B-A4F9-776D6ACA1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FE8A3A-DDBF-A24B-AE31-4558A31A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4697C3-6C03-6546-A7B5-6FEFCC70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B096A6-BBC1-4447-8174-8957E8F3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79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DC828C4-5C89-C144-8018-28DD3062F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91ED7C-1EDA-8441-95EE-738EAA023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761181-506B-6D4F-9CCF-B00B64F2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EED2A2-FF94-0848-B075-526E9D2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07787F-406D-CE42-AABF-D5E08169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40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361A74-5948-FE4C-BF8A-6B89611A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63E5912-97E1-2649-8B9B-66F18B5C2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B0703D-EB0D-9C41-880B-796EEBE7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4FF213-2AEF-4F48-81AC-BF8948E2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702563-1B4D-4640-9031-61A4F141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8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35D898-399D-AC49-8B06-081D5C6C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8DCBBF-41EA-BC44-A7C4-9F7E7000C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A5E80F4-F3C2-CD44-B5CC-3EB404FC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620349-F61A-B24F-B02D-5AAEDCE6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1E75E0B-17D8-E849-98C7-5B123572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1FBD535-333A-5F4F-B0A1-19DA6C1C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3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F58093-F4A9-7A4A-B819-86A522A3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56647D-3396-AC41-A8EE-105978EAE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F8387A-5BB9-694D-B7B2-5F4E7BB22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907AF78-F6F3-8B44-845A-B7DE955AB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D982CA8-6352-9741-974A-F116C0596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111D820-B163-0B4A-BC5B-116EE2D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6AD660-4282-C049-9C06-EBF9EB46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EA7CE0-3B70-DC4E-895A-C558A841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0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3E15AF-835D-764F-8B88-56DCDD56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D3AD928-8108-A94B-B95B-E8F2C958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26806D6-5670-7549-9A08-51F9F58F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BCB0C0A-560D-4A4F-ADAB-248E3E16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70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511689-7F69-DC43-AB3B-064DFDCB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F27EC4-D278-5340-BBF5-B108A1D12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3046D2-3C10-B140-BED0-D1856901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1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5720BF-E227-9341-8138-628B5D237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828A34-02E9-FF43-ACEC-FE66FFBD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3F4A2FB-5D75-C34D-A024-DFAD75791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5E173E-0DFA-EB48-BD77-489AA0A3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8A8C73-66B9-6644-B116-202346FF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BBA008B-0D25-B24A-9DA3-8019DDD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815889-9384-124A-BC9F-920CCEA7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8D2B986-3C3F-FD42-906D-168EF1FA9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B9AAC53-5702-B746-8E31-33A1DD30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4D14EB-F311-5448-97C6-AFD87169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12C2E1-9F05-D243-B703-38C89373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60A63F-F19E-F54D-9A30-EC7FDAC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2D6189-9B50-D844-9DEB-94868B21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1325563"/>
          </a:xfrm>
          <a:prstGeom prst="rect">
            <a:avLst/>
          </a:prstGeom>
          <a:solidFill>
            <a:srgbClr val="0019B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1FA534-28A1-874D-94DC-D77D4D57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335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331A22-C5C4-E04D-A335-3F7060F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B4B2-156A-9C4A-ADAE-9909F61D7406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C897D7-C8B9-C74A-B8A4-144093BD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362D94-2E85-C549-B4EF-7B43E4D2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2285AE-2409-0646-8D66-F6FBD62EA9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6029396"/>
            <a:ext cx="1479665" cy="7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5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C2D6189-9B50-D844-9DEB-94868B21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1325563"/>
          </a:xfrm>
          <a:prstGeom prst="rect">
            <a:avLst/>
          </a:prstGeom>
          <a:solidFill>
            <a:srgbClr val="0019B6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41FA534-28A1-874D-94DC-D77D4D57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73355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9331A22-C5C4-E04D-A335-3F7060F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B4B2-156A-9C4A-ADAE-9909F61D740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12/10/2020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C897D7-C8B9-C74A-B8A4-144093BD8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362D94-2E85-C549-B4EF-7B43E4D28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2285AE-2409-0646-8D66-F6FBD62EA9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1" y="6029396"/>
            <a:ext cx="1479665" cy="7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itle 1"/>
          <p:cNvSpPr txBox="1">
            <a:spLocks noGrp="1"/>
          </p:cNvSpPr>
          <p:nvPr>
            <p:ph type="ctrTitle"/>
          </p:nvPr>
        </p:nvSpPr>
        <p:spPr>
          <a:xfrm>
            <a:off x="1" y="-173053"/>
            <a:ext cx="9143999" cy="2488594"/>
          </a:xfrm>
          <a:prstGeom prst="rect">
            <a:avLst/>
          </a:prstGeom>
        </p:spPr>
        <p:txBody>
          <a:bodyPr>
            <a:normAutofit/>
          </a:bodyPr>
          <a:lstStyle>
            <a:lvl1pPr defTabSz="425195">
              <a:defRPr sz="4092" i="1"/>
            </a:lvl1pPr>
          </a:lstStyle>
          <a:p>
            <a:r>
              <a:rPr lang="en-US" sz="4500" i="0" dirty="0"/>
              <a:t>“Anterior and Nasal Transposition of Inferior Oblique Muscle” </a:t>
            </a:r>
            <a:br>
              <a:rPr lang="en-US" sz="4500" i="0" dirty="0"/>
            </a:br>
            <a:r>
              <a:rPr lang="en-US" sz="4500" i="0" dirty="0"/>
              <a:t>A Case Report.</a:t>
            </a:r>
            <a:endParaRPr sz="6600" b="1" dirty="0"/>
          </a:p>
        </p:txBody>
      </p:sp>
      <p:sp>
        <p:nvSpPr>
          <p:cNvPr id="370" name="Subtitle 2"/>
          <p:cNvSpPr txBox="1">
            <a:spLocks noGrp="1"/>
          </p:cNvSpPr>
          <p:nvPr>
            <p:ph type="subTitle" idx="1"/>
          </p:nvPr>
        </p:nvSpPr>
        <p:spPr>
          <a:xfrm>
            <a:off x="3000376" y="3732208"/>
            <a:ext cx="6515098" cy="1250444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algn="ctr">
              <a:defRPr sz="4800" b="1" cap="none"/>
            </a:pPr>
            <a:r>
              <a:rPr dirty="0" smtClean="0"/>
              <a:t>Dr</a:t>
            </a:r>
            <a:r>
              <a:rPr lang="en-US" dirty="0" smtClean="0"/>
              <a:t>.</a:t>
            </a:r>
            <a:r>
              <a:rPr dirty="0" smtClean="0"/>
              <a:t> </a:t>
            </a:r>
            <a:r>
              <a:rPr lang="en-US" dirty="0" err="1" smtClean="0"/>
              <a:t>Sasikala</a:t>
            </a:r>
            <a:r>
              <a:rPr lang="en-US" dirty="0" smtClean="0"/>
              <a:t> Elizabeth</a:t>
            </a:r>
          </a:p>
          <a:p>
            <a:pPr algn="ctr">
              <a:defRPr sz="4800" b="1" cap="none"/>
            </a:pPr>
            <a:r>
              <a:rPr lang="en-US" dirty="0" smtClean="0"/>
              <a:t> </a:t>
            </a:r>
            <a:r>
              <a:rPr dirty="0" smtClean="0"/>
              <a:t>Medical Consultant</a:t>
            </a:r>
            <a:r>
              <a:rPr lang="en-US" dirty="0" smtClean="0"/>
              <a:t>, </a:t>
            </a:r>
            <a:r>
              <a:rPr sz="4400" dirty="0" smtClean="0"/>
              <a:t>Aravind </a:t>
            </a:r>
            <a:r>
              <a:rPr sz="4400" dirty="0"/>
              <a:t>Eye Hospital</a:t>
            </a:r>
          </a:p>
          <a:p>
            <a:pPr algn="ctr">
              <a:defRPr sz="2800" cap="none"/>
            </a:pPr>
            <a:r>
              <a:rPr sz="4800" b="1" dirty="0"/>
              <a:t>Coimbatore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ED1D607-0B6F-DF49-9C63-8117C0DA995C}"/>
              </a:ext>
            </a:extLst>
          </p:cNvPr>
          <p:cNvSpPr/>
          <p:nvPr/>
        </p:nvSpPr>
        <p:spPr>
          <a:xfrm>
            <a:off x="-2" y="4869267"/>
            <a:ext cx="9144000" cy="707886"/>
          </a:xfrm>
          <a:prstGeom prst="rect">
            <a:avLst/>
          </a:prstGeom>
          <a:solidFill>
            <a:srgbClr val="0019B6"/>
          </a:solidFill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No Financial Interests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020824"/>
            <a:ext cx="2733958" cy="2733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509727" y="3160917"/>
            <a:ext cx="1714500" cy="453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POSTER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0821" t="4321" r="372" b="37890"/>
          <a:stretch/>
        </p:blipFill>
        <p:spPr>
          <a:xfrm>
            <a:off x="5843589" y="5635522"/>
            <a:ext cx="3243266" cy="8993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43572" y="6464119"/>
            <a:ext cx="3400425" cy="453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Candara" panose="020E0502030303020204" pitchFamily="34" charset="0"/>
              </a:rPr>
              <a:t>STRAIGHT 2020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0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549276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DISCUSSION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842963"/>
            <a:ext cx="8815388" cy="5241925"/>
          </a:xfrm>
        </p:spPr>
        <p:txBody>
          <a:bodyPr>
            <a:normAutofit lnSpcReduction="10000"/>
          </a:bodyPr>
          <a:lstStyle/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Fard et al</a:t>
            </a:r>
            <a:r>
              <a:rPr lang="en-US" sz="2400" baseline="300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studied in 10 patients the outcomes after ANT of the IO muscle for DVD with IOOA. 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For patients who had less than 15 PD of preoperative DVD, 100% had an excellent outcome (Post Op DVD 0-5 PD). 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Among patients with pre op DVD of more than 15 PD, 53% had an excellent outcome and 47% had a fair outcome (Post Op DVD 6-10 PD); Three of 20 eyes developed (–1) under-elevation in adduction after surgery. 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These patients presented with bilateral asymmetric IOOA of 1+ and 3+ and DVD asymmetry of more than 10 PD.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649289"/>
          </a:xfrm>
        </p:spPr>
        <p:txBody>
          <a:bodyPr/>
          <a:lstStyle/>
          <a:p>
            <a:r>
              <a:rPr lang="en-US" sz="3600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971549"/>
            <a:ext cx="8829675" cy="5300663"/>
          </a:xfrm>
        </p:spPr>
        <p:txBody>
          <a:bodyPr>
            <a:normAutofit fontScale="92500"/>
          </a:bodyPr>
          <a:lstStyle/>
          <a:p>
            <a:pPr lvl="0">
              <a:lnSpc>
                <a:spcPct val="100000"/>
              </a:lnSpc>
            </a:pPr>
            <a:r>
              <a:rPr lang="en-US" sz="2200" dirty="0"/>
              <a:t>Farid et al</a:t>
            </a:r>
            <a:r>
              <a:rPr lang="en-US" sz="2200" baseline="30000" dirty="0"/>
              <a:t>8</a:t>
            </a:r>
            <a:r>
              <a:rPr lang="en-US" sz="2200" dirty="0"/>
              <a:t> compared the results of ATIO vs ANT IO in management of DVD associated with IOOA in 21 patients.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 Among eyes with pre-operative DVD of &gt;14 PD who underwent ATIO, none had excellent outcome, 44% had a good outcome and 56% had a fair outcome. 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In eyes who had preoperative DVD &gt;14 PD who underwent ANT, 37.5% had an excellent outcome and 62.5% had a good outcome; in the same study, eye with DVD &lt; 14 PD who had ANT 100% had excellent outcome. 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Post-operative hypotropia was reported in 2 out of 19 eyes as complication of ANT procedure. They proved ANT to be equally effective to ATIO. 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IOAT stands as the standard procedure for managing DVD with IOOA. 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Bilateral ANT can be safely chosen as procedure of choice in eyes with bilateral large symmetrical DVD &gt;14 PD and symmetrical IOOA. </a:t>
            </a:r>
          </a:p>
          <a:p>
            <a:pPr lvl="0">
              <a:lnSpc>
                <a:spcPct val="100000"/>
              </a:lnSpc>
            </a:pPr>
            <a:r>
              <a:rPr lang="en-US" sz="2200" dirty="0"/>
              <a:t>So, proper case selection and long term follow up are required while choosing 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712"/>
            <a:ext cx="9144000" cy="77311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CONCLUSION</a:t>
            </a:r>
            <a:r>
              <a:rPr lang="en-US" sz="3600" dirty="0"/>
              <a:t/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23" y="919163"/>
            <a:ext cx="8895754" cy="20955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60000"/>
              </a:lnSpc>
            </a:pPr>
            <a:r>
              <a:rPr lang="en-US" sz="2400" dirty="0"/>
              <a:t>ANT procedure can be considered as a safe option for large DVD with IOOA with minimal complications.</a:t>
            </a:r>
          </a:p>
          <a:p>
            <a:pPr lvl="0">
              <a:lnSpc>
                <a:spcPct val="160000"/>
              </a:lnSpc>
            </a:pPr>
            <a:r>
              <a:rPr lang="en-US" sz="2400" dirty="0"/>
              <a:t> Management of DVD is case based. Proper measurement of DVD and planning appropriate procedure will provide optimal outcome.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122" y="3014663"/>
            <a:ext cx="8895755" cy="360098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REFERENCE: 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Von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GK, Campos EC. Binocular Vision and Ocular Motility. Mosby: St Louis, MO, USA, 2002, pp 378–385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Esswein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MB, von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Noorden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GK, Coburn A. Comparison of surgical methods in the treatment of dissociated vertical deviation. Am J Ophthalmol 1992; 113: 287–290.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Stager DR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Beauchmp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StagerDR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Jr, Anterior and nasal transposition of inferior oblique muscle: A preliminary case report on a new procedure.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Binocul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Vis Strabismus 2001;16:43-4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GonzalezC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KleinB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Myectomy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anterior transposition of the inferior oblique: a new surgical procedure and its results in 49 operations.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Binoc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Vis Eye Muscle Surgery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Qtrly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1993; 8: 249–258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Hussein MA, Stager DR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Sr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Beauchmp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GR,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StagerDR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Jr,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Felius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J. Anterior and nasal transposition of the inferior oblique muscles in patients with missing superior oblique tendons. J AAPOS 2007;11:29-33.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Fard MA. Anterior and nasal transposition of the inferior oblique muscle for dissociated vertical deviation associated with inferior oblique muscle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overaction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J AAPOS 2019;14:35-38.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Engman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JH, Egbert JE, Summers CG, Young TL. Efﬁcacy of inferior oblique anterior transposition placement grading for dissociated vertical deviation. Ophthalmology 2001; 108: 2045–2050.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Farid MF. Anterior transposition vs anterior and nasal transposition of inferior oblique muscle in treatment of dissociated vertical deviation associated with inferior oblique </a:t>
            </a:r>
            <a:r>
              <a:rPr lang="en-US" sz="14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overaction</a:t>
            </a:r>
            <a:r>
              <a:rPr lang="en-US" sz="14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Eye (2016), 1-7</a:t>
            </a:r>
          </a:p>
        </p:txBody>
      </p:sp>
    </p:spTree>
    <p:extLst>
      <p:ext uri="{BB962C8B-B14F-4D97-AF65-F5344CB8AC3E}">
        <p14:creationId xmlns:p14="http://schemas.microsoft.com/office/powerpoint/2010/main" val="66666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ABSTRACT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347" y="1522523"/>
            <a:ext cx="8964213" cy="4792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28625" indent="-428625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20 year-old </a:t>
            </a:r>
            <a:r>
              <a:rPr lang="en-US" sz="2400" dirty="0" smtClean="0">
                <a:solidFill>
                  <a:schemeClr val="tx1"/>
                </a:solidFill>
              </a:rPr>
              <a:t>lady </a:t>
            </a:r>
            <a:r>
              <a:rPr lang="en-US" sz="2400" dirty="0">
                <a:solidFill>
                  <a:schemeClr val="tx1"/>
                </a:solidFill>
              </a:rPr>
              <a:t>presented with residual </a:t>
            </a:r>
            <a:r>
              <a:rPr lang="en-US" sz="2400" dirty="0" err="1">
                <a:solidFill>
                  <a:schemeClr val="tx1"/>
                </a:solidFill>
              </a:rPr>
              <a:t>esotropia</a:t>
            </a:r>
            <a:r>
              <a:rPr lang="en-US" sz="2400" dirty="0">
                <a:solidFill>
                  <a:schemeClr val="tx1"/>
                </a:solidFill>
              </a:rPr>
              <a:t>, dissociated vertical deviation (DVD) and inferior oblique over-action.</a:t>
            </a:r>
          </a:p>
          <a:p>
            <a:pPr marL="428625" indent="-428625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She underwent horizontal rectus muscle surgery and anterior and nasal transposition(ANT) of Inferior oblique(IO) muscle.</a:t>
            </a:r>
          </a:p>
          <a:p>
            <a:pPr marL="428625" indent="-428625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Postoperatively she was orthotropic and showed resolution of DVD and inferior oblique over-action providing an excellent motor </a:t>
            </a:r>
            <a:r>
              <a:rPr lang="en-US" sz="2400" dirty="0" smtClean="0">
                <a:solidFill>
                  <a:schemeClr val="tx1"/>
                </a:solidFill>
              </a:rPr>
              <a:t>             outcome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121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720726"/>
          </a:xfrm>
        </p:spPr>
        <p:txBody>
          <a:bodyPr/>
          <a:lstStyle/>
          <a:p>
            <a:r>
              <a:rPr lang="en-US" sz="3600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395"/>
            <a:ext cx="9144000" cy="5572125"/>
          </a:xfrm>
        </p:spPr>
        <p:txBody>
          <a:bodyPr>
            <a:normAutofit fontScale="92500" lnSpcReduction="20000"/>
          </a:bodyPr>
          <a:lstStyle/>
          <a:p>
            <a:pPr marL="0" lvl="0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/>
              <a:t>Characteristic of DVD: </a:t>
            </a:r>
          </a:p>
          <a:p>
            <a:pPr marL="257175" lvl="0" indent="-257175" defTabSz="91440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Spontaneous upward drifting of one or both eyes when binocularity is blocked; when fixation is regained, the upward drift slowly returns to the primary position without any re-corrective movement in the contralateral eye.</a:t>
            </a:r>
            <a:r>
              <a:rPr lang="en-US" sz="2400" baseline="30000" dirty="0"/>
              <a:t>1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/>
              <a:t>Surgical procedures for treating DVD</a:t>
            </a:r>
            <a:r>
              <a:rPr lang="en-US" sz="2400" dirty="0"/>
              <a:t> </a:t>
            </a:r>
          </a:p>
          <a:p>
            <a:pPr marL="428625" lvl="0" indent="-428625" defTabSz="9144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Superior rectus muscle recession with or without posterior fixation suture</a:t>
            </a:r>
          </a:p>
          <a:p>
            <a:pPr marL="428625" lvl="0" indent="-428625" defTabSz="9144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Inferior rectus (IR) muscle resection</a:t>
            </a:r>
          </a:p>
          <a:p>
            <a:pPr marL="428625" lvl="0" indent="-428625" defTabSz="9144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Inferior oblique (IO) muscle dis-insertion</a:t>
            </a:r>
          </a:p>
          <a:p>
            <a:pPr marL="428625" lvl="0" indent="-428625" defTabSz="914400">
              <a:lnSpc>
                <a:spcPct val="12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400" dirty="0"/>
              <a:t>IO recession and inferior oblique muscle anterior transposition (ATIO).</a:t>
            </a:r>
            <a:r>
              <a:rPr lang="en-US" sz="2400" baseline="30000" dirty="0"/>
              <a:t>2 </a:t>
            </a:r>
          </a:p>
          <a:p>
            <a:pPr marL="0" lvl="0" indent="0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/>
              <a:t>The optimal placement of IO</a:t>
            </a:r>
            <a:r>
              <a:rPr lang="en-US" sz="2400" dirty="0"/>
              <a:t> has been debated.</a:t>
            </a:r>
          </a:p>
          <a:p>
            <a:pPr marL="428625" lvl="0" indent="-428625" defTabSz="914400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 Stager et al  proposed transposition of the inferior oblique nasal to the nasal border of the inferior rectus insertion as an option for correction of  DVD.</a:t>
            </a:r>
            <a:r>
              <a:rPr lang="en-US" sz="2400" baseline="30000" dirty="0"/>
              <a:t>3</a:t>
            </a:r>
            <a:r>
              <a:rPr lang="en-US" sz="2400" dirty="0"/>
              <a:t> 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</a:t>
            </a:r>
            <a:r>
              <a:rPr lang="en-US" sz="2400" b="1" dirty="0" smtClean="0"/>
              <a:t>We </a:t>
            </a:r>
            <a:r>
              <a:rPr lang="en-US" sz="2400" b="1" dirty="0"/>
              <a:t>present the effective outcome of ANT for a case of DVD with concurrent IOOA</a:t>
            </a:r>
            <a:r>
              <a:rPr lang="en-US" sz="1800" b="1" dirty="0"/>
              <a:t>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99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635001"/>
          </a:xfrm>
        </p:spPr>
        <p:txBody>
          <a:bodyPr/>
          <a:lstStyle/>
          <a:p>
            <a:r>
              <a:rPr lang="en-US" sz="3600" dirty="0"/>
              <a:t>CASE </a:t>
            </a:r>
            <a:r>
              <a:rPr lang="en-US" sz="3600" dirty="0" smtClean="0"/>
              <a:t>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71526"/>
            <a:ext cx="9286874" cy="5600700"/>
          </a:xfrm>
        </p:spPr>
        <p:txBody>
          <a:bodyPr>
            <a:normAutofit fontScale="92500"/>
          </a:bodyPr>
          <a:lstStyle/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/>
              <a:t>A 20-year old lady presented with complaints of upward deviation of right eye(RE) and residual </a:t>
            </a:r>
            <a:r>
              <a:rPr lang="en-US" sz="2100" dirty="0" err="1"/>
              <a:t>esotropia</a:t>
            </a:r>
            <a:r>
              <a:rPr lang="en-US" sz="2100" dirty="0"/>
              <a:t>.</a:t>
            </a:r>
          </a:p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/>
              <a:t>On reviewing her previous surgical records, she had prior left eye(LE) horizontal rectus muscle surgery along with LE ATIO done one year ago.</a:t>
            </a:r>
          </a:p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/>
              <a:t>On Examination: Best corrected visual acuity RE 20/20, LE(-1.25 </a:t>
            </a:r>
            <a:r>
              <a:rPr lang="en-US" sz="2100" dirty="0" err="1"/>
              <a:t>DSph</a:t>
            </a:r>
            <a:r>
              <a:rPr lang="en-US" sz="2100" dirty="0"/>
              <a:t>) 20/20.</a:t>
            </a:r>
          </a:p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 err="1"/>
              <a:t>Orthoptic</a:t>
            </a:r>
            <a:r>
              <a:rPr lang="en-US" sz="2100" dirty="0"/>
              <a:t> evaluation with prism bar cover test fixing at 6 m distance, 60 Prism Diopter(PD) </a:t>
            </a:r>
            <a:r>
              <a:rPr lang="en-US" sz="2100" dirty="0" err="1"/>
              <a:t>esotropia</a:t>
            </a:r>
            <a:r>
              <a:rPr lang="en-US" sz="2100" dirty="0"/>
              <a:t>. With base down prism cover test 16 PD RE DVD and 3 PD LE DVD in primary position.</a:t>
            </a:r>
          </a:p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/>
              <a:t>There was no significant pattern difference. She had RE IOOA graded +3.(Figure 1- 9 gaze: preoperative photograph).</a:t>
            </a:r>
          </a:p>
          <a:p>
            <a:pPr marL="428625" lvl="0" indent="-428625" defTabSz="914400">
              <a:lnSpc>
                <a:spcPct val="170000"/>
              </a:lnSpc>
              <a:spcBef>
                <a:spcPts val="0"/>
              </a:spcBef>
            </a:pPr>
            <a:r>
              <a:rPr lang="en-US" sz="2100" dirty="0"/>
              <a:t>She had alternate suppression(W4DT) and did not have stereopsis.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9" b="5729"/>
          <a:stretch/>
        </p:blipFill>
        <p:spPr>
          <a:xfrm>
            <a:off x="951134" y="114300"/>
            <a:ext cx="7207035" cy="478592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0" y="5036339"/>
            <a:ext cx="9144000" cy="880369"/>
          </a:xfrm>
          <a:prstGeom prst="rect">
            <a:avLst/>
          </a:prstGeom>
          <a:solidFill>
            <a:srgbClr val="0019B6"/>
          </a:solidFill>
        </p:spPr>
        <p:txBody>
          <a:bodyPr wrap="square">
            <a:spAutoFit/>
          </a:bodyPr>
          <a:lstStyle/>
          <a:p>
            <a:pPr marL="342900"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Figure 1 : 9 gaze preoperative photograph showing residual </a:t>
            </a:r>
            <a:r>
              <a:rPr lang="en-US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esotropia</a:t>
            </a:r>
            <a: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(E), right eye over-elevation in adduction(B) and right eye inferior oblique </a:t>
            </a:r>
            <a:r>
              <a:rPr lang="en-US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overaction</a:t>
            </a:r>
            <a:r>
              <a:rPr lang="en-US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(C)</a:t>
            </a:r>
          </a:p>
        </p:txBody>
      </p:sp>
    </p:spTree>
    <p:extLst>
      <p:ext uri="{BB962C8B-B14F-4D97-AF65-F5344CB8AC3E}">
        <p14:creationId xmlns:p14="http://schemas.microsoft.com/office/powerpoint/2010/main" val="31835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635001"/>
          </a:xfrm>
        </p:spPr>
        <p:txBody>
          <a:bodyPr/>
          <a:lstStyle/>
          <a:p>
            <a:r>
              <a:rPr lang="en-US" sz="3600" dirty="0"/>
              <a:t>CASE REPORT- Surgical </a:t>
            </a:r>
            <a:r>
              <a:rPr lang="en-US" sz="3600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0125"/>
            <a:ext cx="9144000" cy="5643563"/>
          </a:xfrm>
        </p:spPr>
        <p:txBody>
          <a:bodyPr>
            <a:normAutofit fontScale="55000" lnSpcReduction="20000"/>
          </a:bodyPr>
          <a:lstStyle/>
          <a:p>
            <a:pPr marL="428625" lvl="0" indent="-428625" defTabSz="914400"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Under LA - </a:t>
            </a:r>
            <a:r>
              <a:rPr lang="en-US" sz="3800" dirty="0" err="1"/>
              <a:t>Limbal</a:t>
            </a:r>
            <a:r>
              <a:rPr lang="en-US" sz="3800" dirty="0"/>
              <a:t> conjunctival </a:t>
            </a:r>
            <a:r>
              <a:rPr lang="en-US" sz="3800" dirty="0" err="1"/>
              <a:t>peritomy</a:t>
            </a:r>
            <a:r>
              <a:rPr lang="en-US" sz="3800" dirty="0"/>
              <a:t> done, right medial rectus recessed by 5.5mm. Lateral rectus(LR) and IR were isolated using Stevens hook. </a:t>
            </a:r>
          </a:p>
          <a:p>
            <a:pPr marL="428625" lvl="0" indent="-428625" defTabSz="914400"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After hooking and isolating right IO, full thickness locking bites were taken using double armed 6-0 </a:t>
            </a:r>
            <a:r>
              <a:rPr lang="en-US" sz="3800" dirty="0" err="1"/>
              <a:t>vicryl</a:t>
            </a:r>
            <a:r>
              <a:rPr lang="en-US" sz="3800" dirty="0"/>
              <a:t> suture. Care was taken to include all the inferior oblique fibers. A hemostat was placed beyond the suture, closer to the IO insertion. </a:t>
            </a:r>
          </a:p>
          <a:p>
            <a:pPr marL="428625" lvl="0" indent="-428625" defTabSz="914400"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Following this the muscle was cut in front of the hemostat. While reattaching  the IO for ANT, the posterior fibers were attached 1 mm nasal to the nasal border of IR insertion and then the anterior fibers were attached 3 mm nasal to the first suture. (Figure 2- Intraoperative picture showing ANT of IO). </a:t>
            </a:r>
          </a:p>
          <a:p>
            <a:pPr marL="428625" lvl="0" indent="-428625" defTabSz="914400">
              <a:lnSpc>
                <a:spcPct val="150000"/>
              </a:lnSpc>
              <a:spcBef>
                <a:spcPts val="0"/>
              </a:spcBef>
            </a:pPr>
            <a:r>
              <a:rPr lang="en-US" sz="3800" dirty="0"/>
              <a:t>LR resection of 8mm was completed. Conjunctiva was closed with interrupted 8-0 </a:t>
            </a:r>
            <a:r>
              <a:rPr lang="en-US" sz="3800" dirty="0" err="1"/>
              <a:t>vicryl</a:t>
            </a:r>
            <a:r>
              <a:rPr lang="en-US" sz="3800" dirty="0"/>
              <a:t> sutures.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4" r="9310"/>
          <a:stretch/>
        </p:blipFill>
        <p:spPr>
          <a:xfrm>
            <a:off x="250029" y="985838"/>
            <a:ext cx="5314950" cy="487098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682855" y="1742783"/>
            <a:ext cx="3425428" cy="34163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2 : Intraoperative photograph. Black arrow indicating final position of right eye inferior oblique(IO)  placed anterior and nasal to inferior rectus(IR)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8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 b="5728"/>
          <a:stretch/>
        </p:blipFill>
        <p:spPr>
          <a:xfrm>
            <a:off x="217895" y="2100263"/>
            <a:ext cx="4507707" cy="3184574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-39293" y="5404233"/>
            <a:ext cx="5239937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Post op 9 gaze photo showing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orthotropia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(E) &amp; resolved over elevation in adduction of right eye(C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29359"/>
            <a:ext cx="9144000" cy="1350169"/>
          </a:xfrm>
          <a:prstGeom prst="rect">
            <a:avLst/>
          </a:prstGeom>
          <a:solidFill>
            <a:srgbClr val="0019B6"/>
          </a:solidFill>
          <a:ln>
            <a:solidFill>
              <a:schemeClr val="tx2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schemeClr val="bg1"/>
                </a:solidFill>
              </a:rPr>
              <a:t>Post-</a:t>
            </a:r>
            <a:r>
              <a:rPr lang="en-US" sz="2100" dirty="0" err="1">
                <a:solidFill>
                  <a:schemeClr val="bg1"/>
                </a:solidFill>
              </a:rPr>
              <a:t>ope</a:t>
            </a:r>
            <a:r>
              <a:rPr lang="en-US" sz="2100" dirty="0">
                <a:solidFill>
                  <a:schemeClr val="bg1"/>
                </a:solidFill>
              </a:rPr>
              <a:t>: 4 PD E &amp; 3 PD DVD in OU in primary position for distance.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/>
                </a:solidFill>
              </a:rPr>
              <a:t>   (Figure 3- Post-op: 9 gaze photo &amp; Figure 4- Post op resolution of DVD) </a:t>
            </a:r>
          </a:p>
          <a:p>
            <a:r>
              <a:rPr lang="en-US" sz="2100" dirty="0">
                <a:solidFill>
                  <a:schemeClr val="bg1"/>
                </a:solidFill>
              </a:rPr>
              <a:t>She had complete resolution of RE over elevation in adduction.</a:t>
            </a:r>
          </a:p>
          <a:p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25" y="2100263"/>
            <a:ext cx="3971925" cy="3190692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272085" y="5464957"/>
            <a:ext cx="3871915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/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Post op photo showing resolution of DVD under the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speidelman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occluder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70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4"/>
            <a:ext cx="9144000" cy="763589"/>
          </a:xfrm>
        </p:spPr>
        <p:txBody>
          <a:bodyPr/>
          <a:lstStyle/>
          <a:p>
            <a:r>
              <a:rPr lang="en-US" sz="3200" dirty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575"/>
            <a:ext cx="9015413" cy="5086349"/>
          </a:xfrm>
        </p:spPr>
        <p:txBody>
          <a:bodyPr>
            <a:normAutofit lnSpcReduction="10000"/>
          </a:bodyPr>
          <a:lstStyle/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Several surgical management strategies had been described to control DVD. ATIO remains the standard treatment for DVD and IOOA</a:t>
            </a:r>
            <a:r>
              <a:rPr lang="en-US" sz="2200" baseline="300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Stager et al in 2001 proposed transposing IO not only anteriorly but also nasally to the nasal border of IR</a:t>
            </a:r>
            <a:r>
              <a:rPr lang="en-US" sz="2200" baseline="300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In this technique, the IO is positioned anterior to x axis and nasal to y axis, which changes IO from an elevator and extorter to a depressor and </a:t>
            </a:r>
            <a:r>
              <a:rPr lang="en-US" sz="2200" dirty="0" err="1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intorter</a:t>
            </a: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in adduction</a:t>
            </a:r>
            <a:r>
              <a:rPr lang="en-US" sz="2200" baseline="300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and improves all components of DVD.</a:t>
            </a:r>
            <a:r>
              <a:rPr lang="en-US" sz="2200" baseline="30000" dirty="0"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</a:p>
          <a:p>
            <a:pPr marL="257175" lvl="0" indent="-257175" defTabSz="914400">
              <a:lnSpc>
                <a:spcPct val="150000"/>
              </a:lnSpc>
              <a:spcBef>
                <a:spcPts val="0"/>
              </a:spcBef>
            </a:pP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A study by </a:t>
            </a:r>
            <a:r>
              <a:rPr lang="en-US" sz="2200" dirty="0" err="1">
                <a:ea typeface="Calibri" panose="020F0502020204030204" pitchFamily="34" charset="0"/>
                <a:cs typeface="Times New Roman" panose="02020603050405020304" pitchFamily="18" charset="0"/>
              </a:rPr>
              <a:t>Engman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et al</a:t>
            </a:r>
            <a:r>
              <a:rPr lang="en-US" sz="2200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 for ATIO, obtained an excellent outcome in only 25% of patients with &gt;15 PD of DVD suggesting that ATIO- the standard procedure, can be less effective in patients with larger amounts of DVD.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0000FF"/>
      </a:hlink>
      <a:folHlink>
        <a:srgbClr val="FF00FF"/>
      </a:folHlink>
    </a:clrScheme>
    <a:fontScheme name="Ion Boardroom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entury Gothic"/>
            <a:ea typeface="Century Gothic"/>
            <a:cs typeface="Century Gothic"/>
            <a:sym typeface="Century Gothic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1350</Words>
  <Application>Microsoft Office PowerPoint</Application>
  <PresentationFormat>On-screen Show (4:3)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Courier New</vt:lpstr>
      <vt:lpstr>Times New Roman</vt:lpstr>
      <vt:lpstr>Office Theme</vt:lpstr>
      <vt:lpstr>1_Office Theme</vt:lpstr>
      <vt:lpstr>“Anterior and Nasal Transposition of Inferior Oblique Muscle”  A Case Report.</vt:lpstr>
      <vt:lpstr>ABSTRACT</vt:lpstr>
      <vt:lpstr>INTRODUCTION</vt:lpstr>
      <vt:lpstr>CASE REPORT</vt:lpstr>
      <vt:lpstr>PowerPoint Presentation</vt:lpstr>
      <vt:lpstr>CASE REPORT- Surgical technique</vt:lpstr>
      <vt:lpstr>PowerPoint Presentation</vt:lpstr>
      <vt:lpstr>PowerPoint Presentation</vt:lpstr>
      <vt:lpstr>DISCUSSION</vt:lpstr>
      <vt:lpstr> DISCUSSION </vt:lpstr>
      <vt:lpstr>DISCUSSION</vt:lpstr>
      <vt:lpstr> CONCLUSION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Effectiveness of Infection Control Nurse in Implementing Infection Control Practices and Reducing Hospital Acquired Infection</dc:title>
  <dc:creator>ANIL KUMAR</dc:creator>
  <cp:lastModifiedBy>Microsoft account</cp:lastModifiedBy>
  <cp:revision>143</cp:revision>
  <dcterms:modified xsi:type="dcterms:W3CDTF">2020-12-10T03:10:09Z</dcterms:modified>
</cp:coreProperties>
</file>