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8" r:id="rId5"/>
    <p:sldId id="262" r:id="rId6"/>
    <p:sldId id="261" r:id="rId7"/>
    <p:sldId id="270" r:id="rId8"/>
    <p:sldId id="271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" initials="K" lastIdx="1" clrIdx="0">
    <p:extLst>
      <p:ext uri="{19B8F6BF-5375-455C-9EA6-DF929625EA0E}">
        <p15:presenceInfo xmlns:p15="http://schemas.microsoft.com/office/powerpoint/2012/main" userId="3e3fc1f85236e8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2" autoAdjust="0"/>
  </p:normalViewPr>
  <p:slideViewPr>
    <p:cSldViewPr>
      <p:cViewPr varScale="1">
        <p:scale>
          <a:sx n="53" d="100"/>
          <a:sy n="53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23:33:33.8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99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8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27827F-5F1B-4685-9FE5-608653647D4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BA3-8A2A-4404-9085-C8C11619B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315200" cy="1524000"/>
          </a:xfrm>
        </p:spPr>
        <p:txBody>
          <a:bodyPr>
            <a:noAutofit/>
          </a:bodyPr>
          <a:lstStyle/>
          <a:p>
            <a:r>
              <a:rPr lang="en-US" sz="3200" b="1" dirty="0"/>
              <a:t>A CASE REPORT OF OCCULAR CYSTICERCOSIS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4582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Presenters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Dr.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Vaishali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Prajapati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(Associate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Professor)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Krishna Shah (2</a:t>
            </a:r>
            <a:r>
              <a:rPr lang="en-US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year resident)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Deepika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Singhal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(Professor and Head)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Institute: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GMERS Medical College And Civil Hospital, Sola, Ahmedabad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480060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DeGiorgio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CM, Medina MT,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Durón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R, Zee C,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Escueta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Neurocysticercosis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Epilepsy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2004;4(3):107–111. doi:10.1111/j.1535-7597.2004.43008.x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3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Dhiman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R, Devi 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Duraipandi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K, et al.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eye.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Ophthalmol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2017;10(8):1319–1324. Published 2017 Aug 18. doi:10.18240/ijo.2017.08.21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Sekhar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GC, Lemke BN. Orbital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Ophthalmology. 1997;104:1599–1602. 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JMalik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SR, Gupta AK,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Choudhry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S. Ocular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Am J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Ophthalmol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1968;66(6):1168–1171.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Reddy PS,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Satyendran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OM. Ocular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Am J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Ophthalmol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1964;57:664–666. </a:t>
            </a: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7377EFB-E672-4776-8F84-5BA0B00F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3621338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Cysticercosis is a parasitic infection caused by the larval form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cestode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Taenia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solium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solium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also known 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pork tapeworm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Orbital/ocular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(OOC) is a preventable cause of blindness.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posterior segment of the eye is one of the most common sites of infection.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35% of the cysts were found in the subretinal space,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22% in the vitreous, 22% in the subconjunctival space,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5% in the anterior segment, and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only 1% in the orbit.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 extraocular muscles are involved, </a:t>
            </a: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superior rectus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the most common.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-124691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 31 year old male patient presented to a tertiary care teaching hospital with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complain of pain and swelling in left eye since 3 months.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There was no past history of the patient or family member travelling to or residing in an endemic country for cy</a:t>
            </a:r>
            <a:endParaRPr lang="en-US" sz="2400" dirty="0"/>
          </a:p>
          <a:p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sticercosis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No other ocular complaints.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EXAMINATI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ONS</a:t>
            </a:r>
          </a:p>
          <a:p>
            <a:pPr marL="109728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876844"/>
              </p:ext>
            </p:extLst>
          </p:nvPr>
        </p:nvGraphicFramePr>
        <p:xfrm>
          <a:off x="762000" y="4343401"/>
          <a:ext cx="7924800" cy="224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="" xmlns:a16="http://schemas.microsoft.com/office/drawing/2014/main" val="1316303927"/>
                    </a:ext>
                  </a:extLst>
                </a:gridCol>
                <a:gridCol w="2641600">
                  <a:extLst>
                    <a:ext uri="{9D8B030D-6E8A-4147-A177-3AD203B41FA5}">
                      <a16:colId xmlns="" xmlns:a16="http://schemas.microsoft.com/office/drawing/2014/main" val="6878116"/>
                    </a:ext>
                  </a:extLst>
                </a:gridCol>
                <a:gridCol w="2641600">
                  <a:extLst>
                    <a:ext uri="{9D8B030D-6E8A-4147-A177-3AD203B41FA5}">
                      <a16:colId xmlns="" xmlns:a16="http://schemas.microsoft.com/office/drawing/2014/main" val="866524491"/>
                    </a:ext>
                  </a:extLst>
                </a:gridCol>
              </a:tblGrid>
              <a:tr h="38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Eye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5021828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r>
                        <a:rPr lang="en-US" dirty="0"/>
                        <a:t>Vision (BCVA)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 +1D </a:t>
                      </a:r>
                      <a:r>
                        <a:rPr lang="en-US" dirty="0" err="1"/>
                        <a:t>sph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190204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r>
                        <a:rPr lang="en-US" dirty="0" err="1"/>
                        <a:t>Colour</a:t>
                      </a:r>
                      <a:r>
                        <a:rPr lang="en-US" dirty="0"/>
                        <a:t>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6611936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r>
                        <a:rPr lang="en-US" dirty="0"/>
                        <a:t>Cornea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7381138"/>
                  </a:ext>
                </a:extLst>
              </a:tr>
              <a:tr h="676919">
                <a:tc>
                  <a:txBody>
                    <a:bodyPr/>
                    <a:lstStyle/>
                    <a:p>
                      <a:r>
                        <a:rPr lang="en-US" dirty="0"/>
                        <a:t>Conjunctiva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conjunctival congetion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25914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EXAMINATION continue……..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308089"/>
              </p:ext>
            </p:extLst>
          </p:nvPr>
        </p:nvGraphicFramePr>
        <p:xfrm>
          <a:off x="304800" y="914402"/>
          <a:ext cx="8610600" cy="579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="" xmlns:a16="http://schemas.microsoft.com/office/drawing/2014/main" val="1316303927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6878116"/>
                    </a:ext>
                  </a:extLst>
                </a:gridCol>
                <a:gridCol w="2870200">
                  <a:extLst>
                    <a:ext uri="{9D8B030D-6E8A-4147-A177-3AD203B41FA5}">
                      <a16:colId xmlns="" xmlns:a16="http://schemas.microsoft.com/office/drawing/2014/main" val="866524491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Eye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5021828"/>
                  </a:ext>
                </a:extLst>
              </a:tr>
              <a:tr h="652092">
                <a:tc>
                  <a:txBody>
                    <a:bodyPr/>
                    <a:lstStyle/>
                    <a:p>
                      <a:r>
                        <a:rPr lang="en-US" dirty="0"/>
                        <a:t>Anterior</a:t>
                      </a:r>
                      <a:r>
                        <a:rPr lang="en-US" baseline="0" dirty="0"/>
                        <a:t> Chamber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199744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r>
                        <a:rPr lang="en-US" dirty="0"/>
                        <a:t>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4582700"/>
                  </a:ext>
                </a:extLst>
              </a:tr>
              <a:tr h="931560">
                <a:tc>
                  <a:txBody>
                    <a:bodyPr/>
                    <a:lstStyle/>
                    <a:p>
                      <a:r>
                        <a:rPr lang="en-US" dirty="0"/>
                        <a:t>Pupil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size, shape &amp; reacting to 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Grade-1 RAPD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187723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r>
                        <a:rPr lang="en-US" dirty="0"/>
                        <a:t>Lens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8183683"/>
                  </a:ext>
                </a:extLst>
              </a:tr>
              <a:tr h="1211029">
                <a:tc>
                  <a:txBody>
                    <a:bodyPr/>
                    <a:lstStyle/>
                    <a:p>
                      <a:r>
                        <a:rPr lang="en-US" dirty="0"/>
                        <a:t>Extra ocular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Superior &amp; inferior movement</a:t>
                      </a:r>
                      <a:r>
                        <a:rPr lang="en-US" baseline="0" dirty="0"/>
                        <a:t> restricted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9412960"/>
                  </a:ext>
                </a:extLst>
              </a:tr>
              <a:tr h="652092">
                <a:tc>
                  <a:txBody>
                    <a:bodyPr/>
                    <a:lstStyle/>
                    <a:p>
                      <a:r>
                        <a:rPr lang="en-US" dirty="0"/>
                        <a:t>Applanation</a:t>
                      </a:r>
                      <a:r>
                        <a:rPr lang="en-US" baseline="0" dirty="0"/>
                        <a:t> tonometry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Mm</a:t>
                      </a:r>
                      <a:r>
                        <a:rPr lang="en-US" baseline="0" dirty="0"/>
                        <a:t> 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</a:t>
                      </a:r>
                      <a:r>
                        <a:rPr lang="en-US" dirty="0" err="1"/>
                        <a:t>mmhg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6078441"/>
                  </a:ext>
                </a:extLst>
              </a:tr>
              <a:tr h="1211029">
                <a:tc>
                  <a:txBody>
                    <a:bodyPr/>
                    <a:lstStyle/>
                    <a:p>
                      <a:r>
                        <a:rPr lang="en-US" dirty="0"/>
                        <a:t>Fundus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Initially normal,</a:t>
                      </a:r>
                    </a:p>
                    <a:p>
                      <a:r>
                        <a:rPr lang="en-US" dirty="0"/>
                        <a:t>After 2 week – CSR developed (due to steroid)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659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0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Dignosis</a:t>
            </a:r>
            <a:r>
              <a:rPr lang="en-US" b="1" dirty="0">
                <a:solidFill>
                  <a:srgbClr val="FF0000"/>
                </a:solidFill>
              </a:rPr>
              <a:t> &amp; </a:t>
            </a:r>
            <a:r>
              <a:rPr lang="en-US" b="1" dirty="0" err="1">
                <a:solidFill>
                  <a:srgbClr val="FF0000"/>
                </a:solidFill>
              </a:rPr>
              <a:t>Managment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Imaging studies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as B-scan ultrasonography, computed tomography (CT), magnetic resonance imaging (MRI) are most helpful in providing definitive diagnosis.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Ocular B-scan –Normal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CT scan-  revealed a hypoechoic mass inferiorly with adjacent soft tissue inflammation probably involving inferior rectus muscle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 all routine investigation (CBC,ESR, HIV,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Hbsag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)- normal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Treatment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prognosis of OCC is best if treatment is started early, Oral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albendazole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was started.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Injectable steroids were given to reduce inflammation.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there was high IOP, YAG-PI (peripheral iridotomy) was done along with anti glaucoma drops to reduce tension in left eye.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Fundus Photo of Right eye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=""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=""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0494" y="1896217"/>
            <a:ext cx="4087416" cy="3065562"/>
          </a:xfrm>
          <a:prstGeom prst="rect">
            <a:avLst/>
          </a:prstGeom>
          <a:noFill/>
          <a:effectLst/>
        </p:spPr>
      </p:pic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698" y="2438400"/>
            <a:ext cx="312488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Showing CSR </a:t>
            </a:r>
            <a:r>
              <a:rPr lang="en-US" dirty="0" err="1">
                <a:solidFill>
                  <a:srgbClr val="EBEBEB"/>
                </a:solidFill>
              </a:rPr>
              <a:t>superionasally</a:t>
            </a:r>
            <a:r>
              <a:rPr lang="en-US" dirty="0">
                <a:solidFill>
                  <a:srgbClr val="EBEBEB"/>
                </a:solidFill>
              </a:rPr>
              <a:t> to macula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                      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5">
            <a:extLst>
              <a:ext uri="{FF2B5EF4-FFF2-40B4-BE49-F238E27FC236}">
                <a16:creationId xmlns=""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3" name="Oval 19">
            <a:extLst>
              <a:ext uri="{FF2B5EF4-FFF2-40B4-BE49-F238E27FC236}">
                <a16:creationId xmlns=""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4" name="Picture 23">
            <a:extLst>
              <a:ext uri="{FF2B5EF4-FFF2-40B4-BE49-F238E27FC236}">
                <a16:creationId xmlns=""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=""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C9AB1-D400-4A4D-9CDD-7401744B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4542502"/>
            <a:ext cx="6885889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200"/>
              <a:t>OCT of Right eye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03CD06F7-DAFA-42D1-B2EA-D41CFF372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6" y="640080"/>
            <a:ext cx="2521915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9095635A-3978-4D52-8A92-D1AEB1E61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15" y="1392625"/>
            <a:ext cx="3319922" cy="2091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8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BCA36-BEA7-4B8B-A1DB-0E2BD33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Scan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Showing  hyperechoic mass probably thickened inferior rectus muscle of Right eye.</a:t>
            </a:r>
          </a:p>
        </p:txBody>
      </p:sp>
      <p:pic>
        <p:nvPicPr>
          <p:cNvPr id="5" name="Content Placeholder 4" descr="A picture containing text, group, bunch&#10;&#10;Description automatically generated">
            <a:extLst>
              <a:ext uri="{FF2B5EF4-FFF2-40B4-BE49-F238E27FC236}">
                <a16:creationId xmlns="" xmlns:a16="http://schemas.microsoft.com/office/drawing/2014/main" id="{035923A8-AD9F-4440-BF7B-393ABCD7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" r="2651"/>
          <a:stretch/>
        </p:blipFill>
        <p:spPr>
          <a:xfrm>
            <a:off x="1878800" y="2743200"/>
            <a:ext cx="4267200" cy="404336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E3EDECCA-782B-4431-A323-320E88D2DBD7}"/>
              </a:ext>
            </a:extLst>
          </p:cNvPr>
          <p:cNvCxnSpPr>
            <a:cxnSpLocks/>
          </p:cNvCxnSpPr>
          <p:nvPr/>
        </p:nvCxnSpPr>
        <p:spPr>
          <a:xfrm flipH="1">
            <a:off x="2590800" y="3439427"/>
            <a:ext cx="3810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2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Discussion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8206" y="668215"/>
            <a:ext cx="9067800" cy="6172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Appropriate sanitation and personal hygiene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important in control of fecal contamination of water and food.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Raw and improperly cooked food should be avoided, especially in endemic areas.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the diagnosis of orbital cysticercus is confirmed, it is of utmost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important to rule out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intraocular and central nervous system involvement.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Dying cysticercus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releases its toxin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incites severe inflammatory reaction leading to vitritis and may lead to blindness. Hence it is mandatory to check for intraocular involvement of cysticercus cyst.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the cyst is usually adherent to the adjacent muscle, excision may be difficult. Care must be taken to keep the extraocular muscle intact during dissection.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cyst wall is opened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content should be aspirated and the area irrigated with hypertonic saline.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Medical management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orbital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cysticercosis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extremely effective and achieves clinical resolution in most patients.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Cure rates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range from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60 to 85%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usual dosing with most series showing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albendazole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yielding slightly higher cure rates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434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A CASE REPORT OF OCCULAR CYSTICERCOSIS </vt:lpstr>
      <vt:lpstr>INTRODUCTION</vt:lpstr>
      <vt:lpstr>CASE</vt:lpstr>
      <vt:lpstr>EXAMINATION continue……..</vt:lpstr>
      <vt:lpstr>Dignosis &amp; Managment</vt:lpstr>
      <vt:lpstr>Fundus Photo of Right eye</vt:lpstr>
      <vt:lpstr>OCT of Right eye</vt:lpstr>
      <vt:lpstr>CT Scan  Showing  hyperechoic mass probably thickened inferior rectus muscle of Right eye.</vt:lpstr>
      <vt:lpstr>Discussion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REPORT OF OCCULAR CYSTICERCOSIS</dc:title>
  <dc:creator>Krishna</dc:creator>
  <cp:lastModifiedBy>Microsoft account</cp:lastModifiedBy>
  <cp:revision>5</cp:revision>
  <dcterms:created xsi:type="dcterms:W3CDTF">2020-12-08T17:54:50Z</dcterms:created>
  <dcterms:modified xsi:type="dcterms:W3CDTF">2020-12-10T01:46:11Z</dcterms:modified>
</cp:coreProperties>
</file>