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8GYkT8m2xb-GTsnKVy9rGz6RJAKfWWw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2119786"/>
            <a:ext cx="6510400"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Ganesaperumal</a:t>
            </a:r>
            <a:r>
              <a:rPr lang="en-US" spc="15" dirty="0"/>
              <a:t>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0" name="Rectangle 9"/>
          <p:cNvSpPr/>
          <p:nvPr/>
        </p:nvSpPr>
        <p:spPr>
          <a:xfrm>
            <a:off x="763472" y="1600200"/>
            <a:ext cx="9294928" cy="1754326"/>
          </a:xfrm>
          <a:prstGeom prst="rect">
            <a:avLst/>
          </a:prstGeom>
        </p:spPr>
        <p:txBody>
          <a:bodyPr wrap="square">
            <a:sp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project's results demonstrate a high accuracy rate in sentiment classification of movie reviews as positive, negative. Comparison with baseline models underscores the improvement achieved, while user feedback reflects positive experiences with the deployed sentiment analysis tool. These results collectively showcase the practical application and value of the sentiment analysis model in understanding audience sentiments towards movies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822AD6C-A46E-7494-4D36-AF1D8721A3F4}"/>
              </a:ext>
            </a:extLst>
          </p:cNvPr>
          <p:cNvPicPr>
            <a:picLocks noChangeAspect="1"/>
          </p:cNvPicPr>
          <p:nvPr/>
        </p:nvPicPr>
        <p:blipFill>
          <a:blip r:embed="rId4"/>
          <a:stretch>
            <a:fillRect/>
          </a:stretch>
        </p:blipFill>
        <p:spPr>
          <a:xfrm>
            <a:off x="642085" y="3724046"/>
            <a:ext cx="9573961" cy="16385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21"/>
          <p:cNvSpPr txBox="1">
            <a:spLocks/>
          </p:cNvSpPr>
          <p:nvPr/>
        </p:nvSpPr>
        <p:spPr>
          <a:xfrm>
            <a:off x="1679483" y="2362200"/>
            <a:ext cx="7855042" cy="1490793"/>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b="0" dirty="0"/>
              <a:t>Sentiment Analysis on Movie Review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3919888" y="1467266"/>
            <a:ext cx="4314579" cy="4247317"/>
          </a:xfrm>
          <a:prstGeom prst="rect">
            <a:avLst/>
          </a:prstGeom>
        </p:spPr>
        <p:txBody>
          <a:bodyPr wrap="none">
            <a:spAutoFit/>
          </a:bodyPr>
          <a:lstStyle/>
          <a:p>
            <a:pPr marL="180000" indent="-342900">
              <a:spcBef>
                <a:spcPts val="105"/>
              </a:spcBef>
              <a:buFont typeface="Wingdings" pitchFamily="2" charset="2"/>
              <a:buChar char="q"/>
            </a:pPr>
            <a:r>
              <a:rPr lang="en-US" sz="2000" b="1" dirty="0"/>
              <a:t>INTRODUCTION</a:t>
            </a:r>
          </a:p>
          <a:p>
            <a:pPr marL="180000" indent="-342900">
              <a:spcBef>
                <a:spcPts val="105"/>
              </a:spcBef>
              <a:buFont typeface="Wingdings" pitchFamily="2" charset="2"/>
              <a:buChar char="q"/>
            </a:pPr>
            <a:endParaRPr lang="en-US" sz="2000" b="1" dirty="0"/>
          </a:p>
          <a:p>
            <a:pPr marL="180000" indent="-342900">
              <a:spcBef>
                <a:spcPts val="105"/>
              </a:spcBef>
              <a:buFont typeface="Wingdings" pitchFamily="2" charset="2"/>
              <a:buChar char="q"/>
            </a:pPr>
            <a:r>
              <a:rPr lang="en-US" sz="2000" b="1" dirty="0"/>
              <a:t>DATA EXPLORATION</a:t>
            </a:r>
          </a:p>
          <a:p>
            <a:pPr marL="180000" indent="-342900">
              <a:spcBef>
                <a:spcPts val="105"/>
              </a:spcBef>
              <a:buFont typeface="Wingdings" pitchFamily="2" charset="2"/>
              <a:buChar char="q"/>
            </a:pPr>
            <a:endParaRPr lang="en-US" sz="2000" b="1" dirty="0"/>
          </a:p>
          <a:p>
            <a:pPr marL="180000" indent="-342900">
              <a:spcBef>
                <a:spcPts val="105"/>
              </a:spcBef>
              <a:buFont typeface="Wingdings" pitchFamily="2" charset="2"/>
              <a:buChar char="q"/>
            </a:pPr>
            <a:r>
              <a:rPr lang="en-US" sz="2000" b="1" dirty="0"/>
              <a:t>PREPROCESSING</a:t>
            </a:r>
          </a:p>
          <a:p>
            <a:pPr marL="180000" indent="-342900">
              <a:spcBef>
                <a:spcPts val="105"/>
              </a:spcBef>
              <a:buFont typeface="Wingdings" pitchFamily="2" charset="2"/>
              <a:buChar char="q"/>
            </a:pPr>
            <a:endParaRPr lang="en-US" sz="2000" b="1" dirty="0"/>
          </a:p>
          <a:p>
            <a:pPr marL="180000" indent="-342900">
              <a:spcBef>
                <a:spcPts val="105"/>
              </a:spcBef>
              <a:buFont typeface="Wingdings" pitchFamily="2" charset="2"/>
              <a:buChar char="q"/>
            </a:pPr>
            <a:r>
              <a:rPr lang="en-US" sz="2000" b="1" dirty="0"/>
              <a:t>MODEL DEVELOPMENT</a:t>
            </a:r>
          </a:p>
          <a:p>
            <a:pPr marL="180000" indent="-342900">
              <a:spcBef>
                <a:spcPts val="105"/>
              </a:spcBef>
              <a:buFont typeface="Wingdings" pitchFamily="2" charset="2"/>
              <a:buChar char="q"/>
            </a:pPr>
            <a:endParaRPr lang="en-US" sz="2000" b="1" dirty="0"/>
          </a:p>
          <a:p>
            <a:pPr marL="180000" indent="-342900">
              <a:spcBef>
                <a:spcPts val="105"/>
              </a:spcBef>
              <a:buFont typeface="Wingdings" pitchFamily="2" charset="2"/>
              <a:buChar char="q"/>
            </a:pPr>
            <a:r>
              <a:rPr lang="en-US" sz="2000" b="1" dirty="0"/>
              <a:t>MODEL EVALUATION</a:t>
            </a:r>
          </a:p>
          <a:p>
            <a:pPr marL="180000" indent="-342900">
              <a:spcBef>
                <a:spcPts val="105"/>
              </a:spcBef>
              <a:buFont typeface="Wingdings" pitchFamily="2" charset="2"/>
              <a:buChar char="q"/>
            </a:pPr>
            <a:endParaRPr lang="en-US" sz="2000" b="1" dirty="0"/>
          </a:p>
          <a:p>
            <a:pPr marL="180000" indent="-342900">
              <a:spcBef>
                <a:spcPts val="105"/>
              </a:spcBef>
              <a:buFont typeface="Wingdings" pitchFamily="2" charset="2"/>
              <a:buChar char="q"/>
            </a:pPr>
            <a:r>
              <a:rPr lang="en-US" sz="2000" b="1" dirty="0"/>
              <a:t>PREDICTION MECHANISMS</a:t>
            </a:r>
          </a:p>
          <a:p>
            <a:pPr marL="180000" indent="-342900">
              <a:spcBef>
                <a:spcPts val="105"/>
              </a:spcBef>
              <a:buFont typeface="Wingdings" pitchFamily="2" charset="2"/>
              <a:buChar char="q"/>
            </a:pPr>
            <a:endParaRPr lang="en-US" sz="2000" b="1" dirty="0"/>
          </a:p>
          <a:p>
            <a:pPr marL="180000" indent="-342900">
              <a:spcBef>
                <a:spcPts val="105"/>
              </a:spcBef>
              <a:buFont typeface="Wingdings" pitchFamily="2" charset="2"/>
              <a:buChar char="q"/>
            </a:pPr>
            <a:r>
              <a:rPr lang="en-US" sz="2000" b="1" dirty="0"/>
              <a:t>DOCUMENTATION AND REPORTING</a:t>
            </a:r>
            <a:endParaRPr lang="en-I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39775" y="2271860"/>
            <a:ext cx="6858000" cy="2677656"/>
          </a:xfrm>
          <a:prstGeom prst="rect">
            <a:avLst/>
          </a:prstGeom>
        </p:spPr>
        <p:txBody>
          <a:bodyPr wrap="square">
            <a:spAutoFit/>
          </a:bodyPr>
          <a:lstStyle/>
          <a:p>
            <a:r>
              <a:rPr lang="en-US" sz="2400" dirty="0">
                <a:latin typeface="Times New Roman" pitchFamily="18" charset="0"/>
                <a:cs typeface="Times New Roman" pitchFamily="18" charset="0"/>
              </a:rPr>
              <a:t>The project aims to perform sentiment analysis on a movie review dataset to classify the sentiment of the reviews as positive, negative, or neutral. The goal is to build a model that can accurately determine the sentiment expressed in the reviews, helping to understand audience reactions towards different movies</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29563"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782374" y="2106126"/>
            <a:ext cx="7447226" cy="4154984"/>
          </a:xfrm>
          <a:prstGeom prst="rect">
            <a:avLst/>
          </a:prstGeom>
        </p:spPr>
        <p:txBody>
          <a:bodyPr wrap="square">
            <a:spAutoFit/>
          </a:bodyPr>
          <a:lstStyle/>
          <a:p>
            <a:r>
              <a:rPr lang="en-US" sz="2400" dirty="0">
                <a:latin typeface="Times New Roman" pitchFamily="18" charset="0"/>
                <a:cs typeface="Times New Roman" pitchFamily="18" charset="0"/>
              </a:rPr>
              <a:t>This project aims to analyze sentiment in movie reviews without using traditional machine learning algorithms. It involves preprocessing the data by cleaning and tokenization, followed by feature extraction using techniques like word </a:t>
            </a:r>
            <a:r>
              <a:rPr lang="en-US" sz="2400" dirty="0" err="1">
                <a:latin typeface="Times New Roman" pitchFamily="18" charset="0"/>
                <a:cs typeface="Times New Roman" pitchFamily="18" charset="0"/>
              </a:rPr>
              <a:t>embeddings</a:t>
            </a:r>
            <a:r>
              <a:rPr lang="en-US" sz="2400" dirty="0">
                <a:latin typeface="Times New Roman" pitchFamily="18" charset="0"/>
                <a:cs typeface="Times New Roman" pitchFamily="18" charset="0"/>
              </a:rPr>
              <a:t>. The sentiment analysis will be performed using a rule-based approach or sentiment lexicons. Evaluation will be based on the accuracy of sentiment classification. The outcome will be a sentiment analysis tool for movie reviews, providing insights into audience reactions without relying on machine learning algorithms</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00074" y="2051244"/>
            <a:ext cx="7629525" cy="4093428"/>
          </a:xfrm>
          <a:prstGeom prst="rect">
            <a:avLst/>
          </a:prstGeom>
        </p:spPr>
        <p:txBody>
          <a:bodyPr wrap="square">
            <a:spAutoFit/>
          </a:bodyPr>
          <a:lstStyle/>
          <a:p>
            <a:r>
              <a:rPr lang="en-US" sz="2000" b="1" dirty="0">
                <a:latin typeface="Times New Roman" pitchFamily="18" charset="0"/>
                <a:cs typeface="Times New Roman" pitchFamily="18" charset="0"/>
              </a:rPr>
              <a:t>Movie Industry Professionals:</a:t>
            </a:r>
            <a:r>
              <a:rPr lang="en-US" sz="2000" dirty="0">
                <a:latin typeface="Times New Roman" pitchFamily="18" charset="0"/>
                <a:cs typeface="Times New Roman" pitchFamily="18" charset="0"/>
              </a:rPr>
              <a:t> Such as filmmakers, producers, and studio executives who want to gauge audience reactions and sentiments towards their movies.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Movie Review Aggregators:</a:t>
            </a:r>
            <a:r>
              <a:rPr lang="en-US" sz="2000" dirty="0">
                <a:latin typeface="Times New Roman" pitchFamily="18" charset="0"/>
                <a:cs typeface="Times New Roman" pitchFamily="18" charset="0"/>
              </a:rPr>
              <a:t> Platforms that collect and showcase movie reviews, helping them categorize and analyze reviews for their users.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Movie Enthusiasts:</a:t>
            </a:r>
            <a:r>
              <a:rPr lang="en-US" sz="2000" dirty="0">
                <a:latin typeface="Times New Roman" pitchFamily="18" charset="0"/>
                <a:cs typeface="Times New Roman" pitchFamily="18" charset="0"/>
              </a:rPr>
              <a:t> General audiences interested in understanding the overall sentiment and reception of movies before watching them.</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Market Researchers:</a:t>
            </a:r>
            <a:r>
              <a:rPr lang="en-US" sz="2000" dirty="0">
                <a:latin typeface="Times New Roman" pitchFamily="18" charset="0"/>
                <a:cs typeface="Times New Roman" pitchFamily="18" charset="0"/>
              </a:rPr>
              <a:t> Analysts studying trends and patterns in audience preferences and sentiments towards movies for marketing and strategic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07030" y="150288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7661"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457200" y="1648349"/>
            <a:ext cx="8534399" cy="5016758"/>
          </a:xfrm>
          <a:prstGeom prst="rect">
            <a:avLst/>
          </a:prstGeom>
        </p:spPr>
        <p:txBody>
          <a:bodyPr wrap="square">
            <a:spAutoFit/>
          </a:bodyPr>
          <a:lstStyle/>
          <a:p>
            <a:r>
              <a:rPr lang="en-US" sz="2000" dirty="0">
                <a:latin typeface="Times New Roman" pitchFamily="18" charset="0"/>
                <a:cs typeface="Times New Roman" pitchFamily="18" charset="0"/>
              </a:rPr>
              <a:t>Our solution for sentiment analysis on movie review data employs efficient text processing techniques and sentiment analysis methodologies without traditional machine learning algorithms. Through rigorous preprocessing, including text cleaning and tokenization, and leveraging word </a:t>
            </a:r>
            <a:r>
              <a:rPr lang="en-US" sz="2000" dirty="0" err="1">
                <a:latin typeface="Times New Roman" pitchFamily="18" charset="0"/>
                <a:cs typeface="Times New Roman" pitchFamily="18" charset="0"/>
              </a:rPr>
              <a:t>embeddings</a:t>
            </a:r>
            <a:r>
              <a:rPr lang="en-US" sz="2000" dirty="0">
                <a:latin typeface="Times New Roman" pitchFamily="18" charset="0"/>
                <a:cs typeface="Times New Roman" pitchFamily="18" charset="0"/>
              </a:rPr>
              <a:t> for feature extraction, we ensure accurate sentiment classification. The sentiment analysis is performed using a rule-based approach or sentiment lexicons, providing reliable insights into audience sentiments.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Our solution offers a cost-effective and scalable approach to sentiment analysis in the movie industry. By avoiding complex machine learning models, we reduce development and maintenance costs while maintaining high accuracy in sentiment classification. Additionally, our user-friendly interface allows for real-time sentiment prediction on new movie reviews, benefiting industry professionals, review aggregators, movie enthusiasts, and market researchers seeking valuable insights into audience reactions and preferences.</a:t>
            </a:r>
            <a:br>
              <a:rPr lang="en-US"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33739" y="762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752475" y="1910625"/>
            <a:ext cx="7629526" cy="3170099"/>
          </a:xfrm>
          <a:prstGeom prst="rect">
            <a:avLst/>
          </a:prstGeom>
        </p:spPr>
        <p:txBody>
          <a:bodyPr wrap="square">
            <a:spAutoFit/>
          </a:bodyPr>
          <a:lstStyle/>
          <a:p>
            <a:r>
              <a:rPr lang="en-US" sz="2000" dirty="0">
                <a:latin typeface="Times New Roman" pitchFamily="18" charset="0"/>
                <a:cs typeface="Times New Roman" pitchFamily="18" charset="0"/>
              </a:rPr>
              <a:t>Our solution is really good at figuring out how people feel about movies. We don't use the usual complicated machine learning methods. Instead, we use smart ways to process text, like cleaning it up and understanding the meanings of words. We also use rules and special lists of words that help us accurately tell if a review is positive or negative.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What's cool is that our system is easy to use and can predict sentiments in real-time. This helps movie industry folks and fans get quick insights into what people think about movies. It's not just helpful; it also makes using our system fun and enjoyable for everyone involved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28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57200" y="152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381000" y="948690"/>
            <a:ext cx="10591800" cy="5909310"/>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Data Collection:</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Gather movie review data from reliable sources such as online review platforms, databases.</a:t>
            </a:r>
          </a:p>
          <a:p>
            <a:pPr lvl="1"/>
            <a:r>
              <a:rPr lang="en-US" sz="1400" dirty="0">
                <a:latin typeface="Times New Roman" panose="02020603050405020304" pitchFamily="18" charset="0"/>
                <a:cs typeface="Times New Roman" panose="02020603050405020304" pitchFamily="18" charset="0"/>
              </a:rPr>
              <a:t>Ensure the dataset includes a diverse range of reviews with varying sentiments (positive, negative).</a:t>
            </a:r>
          </a:p>
          <a:p>
            <a:r>
              <a:rPr lang="en-US" sz="1400" b="1" dirty="0">
                <a:latin typeface="Times New Roman" panose="02020603050405020304" pitchFamily="18" charset="0"/>
                <a:cs typeface="Times New Roman" panose="02020603050405020304" pitchFamily="18" charset="0"/>
              </a:rPr>
              <a:t>Data Preparation:</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Clean the data by removing noise, such as HTML tags, special characters, and punctuation.</a:t>
            </a:r>
          </a:p>
          <a:p>
            <a:pPr lvl="1"/>
            <a:r>
              <a:rPr lang="en-US" sz="1400" dirty="0">
                <a:latin typeface="Times New Roman" panose="02020603050405020304" pitchFamily="18" charset="0"/>
                <a:cs typeface="Times New Roman" panose="02020603050405020304" pitchFamily="18" charset="0"/>
              </a:rPr>
              <a:t>Perform text normalization, including lowercasing, stemming, and lemmatization.</a:t>
            </a:r>
          </a:p>
          <a:p>
            <a:pPr lvl="1"/>
            <a:r>
              <a:rPr lang="en-US" sz="1400" dirty="0">
                <a:latin typeface="Times New Roman" panose="02020603050405020304" pitchFamily="18" charset="0"/>
                <a:cs typeface="Times New Roman" panose="02020603050405020304" pitchFamily="18" charset="0"/>
              </a:rPr>
              <a:t>Split the dataset into training, validation, and testing sets.</a:t>
            </a:r>
          </a:p>
          <a:p>
            <a:r>
              <a:rPr lang="en-US" sz="1400" b="1" dirty="0">
                <a:latin typeface="Times New Roman" panose="02020603050405020304" pitchFamily="18" charset="0"/>
                <a:cs typeface="Times New Roman" panose="02020603050405020304" pitchFamily="18" charset="0"/>
              </a:rPr>
              <a:t>Model Development:</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Choose a modeling approach, such as rule-based sentiment analysis, sentiment lexicons, or a hybrid approach.</a:t>
            </a:r>
          </a:p>
          <a:p>
            <a:pPr lvl="1"/>
            <a:r>
              <a:rPr lang="en-US" sz="1400" dirty="0">
                <a:latin typeface="Times New Roman" panose="02020603050405020304" pitchFamily="18" charset="0"/>
                <a:cs typeface="Times New Roman" panose="02020603050405020304" pitchFamily="18" charset="0"/>
              </a:rPr>
              <a:t>Develop rules, heuristics, or sentiment lexicons to classify sentiment in the reviews.</a:t>
            </a:r>
          </a:p>
          <a:p>
            <a:pPr lvl="1"/>
            <a:r>
              <a:rPr lang="en-US" sz="1400" dirty="0">
                <a:latin typeface="Times New Roman" panose="02020603050405020304" pitchFamily="18" charset="0"/>
                <a:cs typeface="Times New Roman" panose="02020603050405020304" pitchFamily="18" charset="0"/>
              </a:rPr>
              <a:t>Implement aspect-based sentiment analysis if necessary to analyze sentiment towards specific aspects of the movies.</a:t>
            </a:r>
          </a:p>
          <a:p>
            <a:r>
              <a:rPr lang="en-US" sz="1400" b="1" dirty="0">
                <a:latin typeface="Times New Roman" panose="02020603050405020304" pitchFamily="18" charset="0"/>
                <a:cs typeface="Times New Roman" panose="02020603050405020304" pitchFamily="18" charset="0"/>
              </a:rPr>
              <a:t>Training the Model:</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Train the sentiment analysis model using the training dataset and the chosen modeling approach.</a:t>
            </a:r>
          </a:p>
          <a:p>
            <a:pPr lvl="1"/>
            <a:r>
              <a:rPr lang="en-US" sz="1400" dirty="0">
                <a:latin typeface="Times New Roman" panose="02020603050405020304" pitchFamily="18" charset="0"/>
                <a:cs typeface="Times New Roman" panose="02020603050405020304" pitchFamily="18" charset="0"/>
              </a:rPr>
              <a:t>Fine-tune the model parameters to optimize performance and accuracy.</a:t>
            </a:r>
          </a:p>
          <a:p>
            <a:r>
              <a:rPr lang="en-US" sz="1400" b="1" dirty="0">
                <a:latin typeface="Times New Roman" panose="02020603050405020304" pitchFamily="18" charset="0"/>
                <a:cs typeface="Times New Roman" panose="02020603050405020304" pitchFamily="18" charset="0"/>
              </a:rPr>
              <a:t>Evaluation:</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Evaluate the trained model using the validation dataset to assess its performance.</a:t>
            </a:r>
          </a:p>
          <a:p>
            <a:pPr lvl="1"/>
            <a:r>
              <a:rPr lang="en-US" sz="1400" dirty="0">
                <a:latin typeface="Times New Roman" panose="02020603050405020304" pitchFamily="18" charset="0"/>
                <a:cs typeface="Times New Roman" panose="02020603050405020304" pitchFamily="18" charset="0"/>
              </a:rPr>
              <a:t>Use metrics like accuracy, precision, recall, and F1-score to measure the model's effectiveness in sentiment classification.</a:t>
            </a:r>
          </a:p>
          <a:p>
            <a:r>
              <a:rPr lang="en-US" sz="1400" b="1" dirty="0">
                <a:latin typeface="Times New Roman" panose="02020603050405020304" pitchFamily="18" charset="0"/>
                <a:cs typeface="Times New Roman" panose="02020603050405020304" pitchFamily="18" charset="0"/>
              </a:rPr>
              <a:t>Prediction:</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Apply the trained model to predict sentiment on new, unseen movie reviews.</a:t>
            </a:r>
          </a:p>
          <a:p>
            <a:pPr lvl="1"/>
            <a:r>
              <a:rPr lang="en-US" sz="1400" dirty="0">
                <a:latin typeface="Times New Roman" panose="02020603050405020304" pitchFamily="18" charset="0"/>
                <a:cs typeface="Times New Roman" panose="02020603050405020304" pitchFamily="18" charset="0"/>
              </a:rPr>
              <a:t>Validate the model's predictions against ground truth labels or human judgment to ensure accuracy.</a:t>
            </a:r>
          </a:p>
          <a:p>
            <a:r>
              <a:rPr lang="en-US" sz="1400" b="1" dirty="0">
                <a:latin typeface="Times New Roman" panose="02020603050405020304" pitchFamily="18" charset="0"/>
                <a:cs typeface="Times New Roman" panose="02020603050405020304" pitchFamily="18" charset="0"/>
              </a:rPr>
              <a:t>Deployment:</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Deploy the sentiment analysis model in a production environment, such as a web application or API.</a:t>
            </a:r>
          </a:p>
          <a:p>
            <a:pPr lvl="1"/>
            <a:r>
              <a:rPr lang="en-US" sz="1400" dirty="0">
                <a:latin typeface="Times New Roman" panose="02020603050405020304" pitchFamily="18" charset="0"/>
                <a:cs typeface="Times New Roman" panose="02020603050405020304" pitchFamily="18" charset="0"/>
              </a:rPr>
              <a:t>Create a user-friendly interface for users to input movie reviews and receive sentiment predictions.</a:t>
            </a:r>
          </a:p>
          <a:p>
            <a:r>
              <a:rPr lang="en-US" sz="1400" b="1" dirty="0">
                <a:latin typeface="Times New Roman" panose="02020603050405020304" pitchFamily="18" charset="0"/>
                <a:cs typeface="Times New Roman" panose="02020603050405020304" pitchFamily="18" charset="0"/>
              </a:rPr>
              <a:t>Documentation:</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Document the entire project, including data collection sources, preprocessing steps, model development details, training process, evaluation results, and deployment instructions.</a:t>
            </a:r>
          </a:p>
          <a:p>
            <a:pPr lvl="1"/>
            <a:r>
              <a:rPr lang="en-US" sz="1400" dirty="0">
                <a:latin typeface="Times New Roman" panose="02020603050405020304" pitchFamily="18" charset="0"/>
                <a:cs typeface="Times New Roman" panose="02020603050405020304" pitchFamily="18" charset="0"/>
              </a:rPr>
              <a:t>Include a user guide for interacting with the deployed sentiment analysis tool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937</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Times New Roman</vt:lpstr>
      <vt:lpstr>Trebuchet MS</vt:lpstr>
      <vt:lpstr>Wingdings</vt:lpstr>
      <vt:lpstr>Office Theme</vt:lpstr>
      <vt:lpstr>Ganesaperumal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Ganesaperumal S</dc:title>
  <cp:lastModifiedBy>Ganesaperumal .S</cp:lastModifiedBy>
  <cp:revision>6</cp:revision>
  <dcterms:created xsi:type="dcterms:W3CDTF">2024-04-04T12:58:08Z</dcterms:created>
  <dcterms:modified xsi:type="dcterms:W3CDTF">2024-04-04T15:41:57Z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