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7" r:id="rId7"/>
    <p:sldId id="268" r:id="rId8"/>
    <p:sldId id="260" r:id="rId9"/>
    <p:sldId id="264" r:id="rId10"/>
    <p:sldId id="261"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customXml" Target="../customXml/item3.xml"/><Relationship Id="rId17" Type="http://schemas.openxmlformats.org/officeDocument/2006/relationships/customXml" Target="../customXml/item2.xml"/><Relationship Id="rId16" Type="http://schemas.openxmlformats.org/officeDocument/2006/relationships/customXml" Target="../customXml/item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6EADE73-12D1-4830-8DA4-9FE6FDAD336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B5B8E4-3B9F-4879-BEE8-7088787AFBDC}"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6EADE73-12D1-4830-8DA4-9FE6FDAD336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B5B8E4-3B9F-4879-BEE8-7088787AFBDC}"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76EADE73-12D1-4830-8DA4-9FE6FDAD336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B5B8E4-3B9F-4879-BEE8-7088787AFBDC}"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endParaRPr lang="en-US"/>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76EADE73-12D1-4830-8DA4-9FE6FDAD336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B5B8E4-3B9F-4879-BEE8-7088787AFBDC}" type="slidenum">
              <a:rPr lang="en-IN" smtClean="0"/>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endParaRPr lang="en-US" dirty="0"/>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76EADE73-12D1-4830-8DA4-9FE6FDAD336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B5B8E4-3B9F-4879-BEE8-7088787AFBDC}" type="slidenum">
              <a:rPr lang="en-IN" smtClean="0"/>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6EADE73-12D1-4830-8DA4-9FE6FDAD3365}" type="datetimeFigureOut">
              <a:rPr lang="en-IN" smtClean="0"/>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B5B8E4-3B9F-4879-BEE8-7088787AFBDC}"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6EADE73-12D1-4830-8DA4-9FE6FDAD3365}" type="datetimeFigureOut">
              <a:rPr lang="en-IN" smtClean="0"/>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B5B8E4-3B9F-4879-BEE8-7088787AFBDC}"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76EADE73-12D1-4830-8DA4-9FE6FDAD336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B5B8E4-3B9F-4879-BEE8-7088787AFBDC}" type="slidenum">
              <a:rPr lang="en-IN" smtClean="0"/>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76EADE73-12D1-4830-8DA4-9FE6FDAD336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B5B8E4-3B9F-4879-BEE8-7088787AFBDC}"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3"/>
          <p:cNvSpPr>
            <a:spLocks noGrp="1"/>
          </p:cNvSpPr>
          <p:nvPr>
            <p:ph type="dt" sz="half" idx="10"/>
          </p:nvPr>
        </p:nvSpPr>
        <p:spPr/>
        <p:txBody>
          <a:bodyPr/>
          <a:lstStyle/>
          <a:p>
            <a:fld id="{76EADE73-12D1-4830-8DA4-9FE6FDAD336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B5B8E4-3B9F-4879-BEE8-7088787AFBDC}"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76EADE73-12D1-4830-8DA4-9FE6FDAD336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B5B8E4-3B9F-4879-BEE8-7088787AFBDC}"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76EADE73-12D1-4830-8DA4-9FE6FDAD336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B5B8E4-3B9F-4879-BEE8-7088787AFBDC}"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76EADE73-12D1-4830-8DA4-9FE6FDAD3365}"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2B5B8E4-3B9F-4879-BEE8-7088787AFBDC}"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6EADE73-12D1-4830-8DA4-9FE6FDAD3365}" type="datetimeFigureOut">
              <a:rPr lang="en-IN" smtClean="0"/>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F2B5B8E4-3B9F-4879-BEE8-7088787AFBDC}"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6EADE73-12D1-4830-8DA4-9FE6FDAD3365}" type="datetimeFigureOut">
              <a:rPr lang="en-IN" smtClean="0"/>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F2B5B8E4-3B9F-4879-BEE8-7088787AFBDC}"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7" name="Date Placeholder 4"/>
          <p:cNvSpPr>
            <a:spLocks noGrp="1"/>
          </p:cNvSpPr>
          <p:nvPr>
            <p:ph type="dt" sz="half" idx="10"/>
          </p:nvPr>
        </p:nvSpPr>
        <p:spPr/>
        <p:txBody>
          <a:bodyPr/>
          <a:lstStyle/>
          <a:p>
            <a:fld id="{76EADE73-12D1-4830-8DA4-9FE6FDAD3365}" type="datetimeFigureOut">
              <a:rPr lang="en-IN" smtClean="0"/>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F2B5B8E4-3B9F-4879-BEE8-7088787AFBDC}"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6EADE73-12D1-4830-8DA4-9FE6FDAD336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B5B8E4-3B9F-4879-BEE8-7088787AFBDC}"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image" Target="../media/image4.png"/><Relationship Id="rId20" Type="http://schemas.openxmlformats.org/officeDocument/2006/relationships/image" Target="../media/image3.png"/><Relationship Id="rId2" Type="http://schemas.openxmlformats.org/officeDocument/2006/relationships/slideLayout" Target="../slideLayouts/slideLayout2.xml"/><Relationship Id="rId19" Type="http://schemas.openxmlformats.org/officeDocument/2006/relationships/image" Target="../media/image2.png"/><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8">
            <a:extLst>
              <a:ext uri="{28A0092B-C50C-407E-A947-70E740481C1C}">
                <a14:useLocalDpi xmlns:a14="http://schemas.microsoft.com/office/drawing/2010/main" val="0"/>
              </a:ext>
            </a:extLst>
          </a:blip>
          <a:srcRect l="3613"/>
          <a:stretch>
            <a:fillRect/>
          </a:stretch>
        </p:blipFill>
        <p:spPr>
          <a:xfrm>
            <a:off x="0" y="2669685"/>
            <a:ext cx="4037012" cy="4188315"/>
          </a:xfrm>
          <a:prstGeom prst="rect">
            <a:avLst/>
          </a:prstGeom>
        </p:spPr>
      </p:pic>
      <p:pic>
        <p:nvPicPr>
          <p:cNvPr id="7" name="Picture 6"/>
          <p:cNvPicPr>
            <a:picLocks noChangeAspect="1"/>
          </p:cNvPicPr>
          <p:nvPr/>
        </p:nvPicPr>
        <p:blipFill rotWithShape="1">
          <a:blip r:embed="rId19">
            <a:extLst>
              <a:ext uri="{28A0092B-C50C-407E-A947-70E740481C1C}">
                <a14:useLocalDpi xmlns:a14="http://schemas.microsoft.com/office/drawing/2010/main" val="0"/>
              </a:ext>
            </a:extLst>
          </a:blip>
          <a:srcRect l="35640"/>
          <a:stretch>
            <a:fillRect/>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0">
            <a:extLst>
              <a:ext uri="{28A0092B-C50C-407E-A947-70E740481C1C}">
                <a14:useLocalDpi xmlns:a14="http://schemas.microsoft.com/office/drawing/2010/main" val="0"/>
              </a:ext>
            </a:extLst>
          </a:blip>
          <a:srcRect t="28813"/>
          <a:stretch>
            <a:fillRect/>
          </a:stretch>
        </p:blipFill>
        <p:spPr>
          <a:xfrm>
            <a:off x="7999412" y="0"/>
            <a:ext cx="1603387" cy="1141407"/>
          </a:xfrm>
          <a:prstGeom prst="rect">
            <a:avLst/>
          </a:prstGeom>
        </p:spPr>
      </p:pic>
      <p:pic>
        <p:nvPicPr>
          <p:cNvPr id="10" name="Picture 9"/>
          <p:cNvPicPr>
            <a:picLocks noChangeAspect="1"/>
          </p:cNvPicPr>
          <p:nvPr/>
        </p:nvPicPr>
        <p:blipFill rotWithShape="1">
          <a:blip r:embed="rId21">
            <a:extLst>
              <a:ext uri="{28A0092B-C50C-407E-A947-70E740481C1C}">
                <a14:useLocalDpi xmlns:a14="http://schemas.microsoft.com/office/drawing/2010/main" val="0"/>
              </a:ext>
            </a:extLst>
          </a:blip>
          <a:srcRect b="23320"/>
          <a:stretch>
            <a:fillRect/>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6EADE73-12D1-4830-8DA4-9FE6FDAD3365}" type="datetimeFigureOut">
              <a:rPr lang="en-IN" smtClean="0"/>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2B5B8E4-3B9F-4879-BEE8-7088787AFBDC}" type="slidenum">
              <a:rPr lang="en-IN" smtClean="0"/>
            </a:fld>
            <a:endParaRPr lang="en-I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1276253" y="513291"/>
            <a:ext cx="8825658" cy="861420"/>
          </a:xfrm>
        </p:spPr>
        <p:txBody>
          <a:bodyPr>
            <a:normAutofit/>
          </a:bodyPr>
          <a:lstStyle/>
          <a:p>
            <a:r>
              <a:rPr lang="en-IN" sz="4000" b="1" dirty="0"/>
              <a:t>                           TITLE</a:t>
            </a:r>
            <a:endParaRPr lang="en-IN" sz="4000" b="1" dirty="0"/>
          </a:p>
        </p:txBody>
      </p:sp>
      <p:sp>
        <p:nvSpPr>
          <p:cNvPr id="6" name="TextBox 5"/>
          <p:cNvSpPr txBox="1"/>
          <p:nvPr/>
        </p:nvSpPr>
        <p:spPr>
          <a:xfrm>
            <a:off x="1957387" y="1862566"/>
            <a:ext cx="9099388" cy="2308324"/>
          </a:xfrm>
          <a:prstGeom prst="rect">
            <a:avLst/>
          </a:prstGeom>
          <a:noFill/>
        </p:spPr>
        <p:txBody>
          <a:bodyPr wrap="square">
            <a:spAutoFit/>
          </a:bodyPr>
          <a:lstStyle/>
          <a:p>
            <a:r>
              <a:rPr lang="en-IN" sz="4800" b="1" u="sng" dirty="0"/>
              <a:t>An app-based solution that grants market access to micro and small enterprises.</a:t>
            </a:r>
            <a:endParaRPr lang="en-IN" sz="4800" b="1" u="sng"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1974" y="630000"/>
            <a:ext cx="9404723" cy="1400530"/>
          </a:xfrm>
        </p:spPr>
        <p:txBody>
          <a:bodyPr/>
          <a:lstStyle/>
          <a:p>
            <a:r>
              <a:rPr lang="en-US" b="1" dirty="0">
                <a:solidFill>
                  <a:schemeClr val="bg2">
                    <a:lumMod val="40000"/>
                    <a:lumOff val="60000"/>
                  </a:schemeClr>
                </a:solidFill>
              </a:rPr>
              <a:t>         HARDWARE REQUIREMENTS</a:t>
            </a:r>
            <a:endParaRPr lang="en-IN" b="1" dirty="0">
              <a:solidFill>
                <a:schemeClr val="bg2">
                  <a:lumMod val="40000"/>
                  <a:lumOff val="60000"/>
                </a:schemeClr>
              </a:solidFill>
            </a:endParaRPr>
          </a:p>
        </p:txBody>
      </p:sp>
      <p:sp>
        <p:nvSpPr>
          <p:cNvPr id="3" name="Content Placeholder 2"/>
          <p:cNvSpPr>
            <a:spLocks noGrp="1"/>
          </p:cNvSpPr>
          <p:nvPr>
            <p:ph idx="1"/>
          </p:nvPr>
        </p:nvSpPr>
        <p:spPr>
          <a:xfrm>
            <a:off x="3930487" y="2230200"/>
            <a:ext cx="8946541" cy="4195481"/>
          </a:xfrm>
        </p:spPr>
        <p:txBody>
          <a:bodyPr/>
          <a:lstStyle/>
          <a:p>
            <a:r>
              <a:rPr lang="en-IN" b="1" i="0" dirty="0">
                <a:effectLst/>
                <a:latin typeface="Arial" panose="020B0604020202020204" pitchFamily="34" charset="0"/>
                <a:cs typeface="Arial" panose="020B0604020202020204" pitchFamily="34" charset="0"/>
              </a:rPr>
              <a:t>Development Machines</a:t>
            </a:r>
            <a:endParaRPr lang="en-IN" b="1" i="0" dirty="0">
              <a:effectLst/>
              <a:latin typeface="Arial" panose="020B0604020202020204" pitchFamily="34" charset="0"/>
              <a:cs typeface="Arial" panose="020B0604020202020204" pitchFamily="34" charset="0"/>
            </a:endParaRPr>
          </a:p>
          <a:p>
            <a:r>
              <a:rPr lang="en-IN" b="1" i="0" dirty="0">
                <a:effectLst/>
                <a:latin typeface="Arial" panose="020B0604020202020204" pitchFamily="34" charset="0"/>
                <a:cs typeface="Arial" panose="020B0604020202020204" pitchFamily="34" charset="0"/>
              </a:rPr>
              <a:t>Server Infrastructure</a:t>
            </a:r>
            <a:endParaRPr lang="en-IN" b="1" dirty="0">
              <a:latin typeface="Arial" panose="020B0604020202020204" pitchFamily="34" charset="0"/>
              <a:cs typeface="Arial" panose="020B0604020202020204" pitchFamily="34" charset="0"/>
            </a:endParaRPr>
          </a:p>
          <a:p>
            <a:r>
              <a:rPr lang="en-IN" b="1" i="0" dirty="0">
                <a:effectLst/>
                <a:latin typeface="Arial" panose="020B0604020202020204" pitchFamily="34" charset="0"/>
                <a:cs typeface="Arial" panose="020B0604020202020204" pitchFamily="34" charset="0"/>
              </a:rPr>
              <a:t>Mobile Devices for Testing</a:t>
            </a:r>
            <a:endParaRPr lang="en-IN" b="1" i="0" dirty="0">
              <a:effectLst/>
              <a:latin typeface="Arial" panose="020B0604020202020204" pitchFamily="34" charset="0"/>
              <a:cs typeface="Arial" panose="020B0604020202020204" pitchFamily="34" charset="0"/>
            </a:endParaRPr>
          </a:p>
          <a:p>
            <a:r>
              <a:rPr lang="en-IN" b="1" i="0" dirty="0">
                <a:effectLst/>
                <a:latin typeface="Arial" panose="020B0604020202020204" pitchFamily="34" charset="0"/>
                <a:cs typeface="Arial" panose="020B0604020202020204" pitchFamily="34" charset="0"/>
              </a:rPr>
              <a:t>Backup and Redundancy</a:t>
            </a:r>
            <a:endParaRPr lang="en-IN" b="1" dirty="0">
              <a:latin typeface="Arial" panose="020B0604020202020204" pitchFamily="34" charset="0"/>
              <a:cs typeface="Arial" panose="020B0604020202020204" pitchFamily="34" charset="0"/>
            </a:endParaRPr>
          </a:p>
          <a:p>
            <a:r>
              <a:rPr lang="en-IN" b="1" i="0" dirty="0">
                <a:effectLst/>
                <a:latin typeface="Arial" panose="020B0604020202020204" pitchFamily="34" charset="0"/>
                <a:cs typeface="Arial" panose="020B0604020202020204" pitchFamily="34" charset="0"/>
              </a:rPr>
              <a:t>Load Balancers</a:t>
            </a:r>
            <a:endParaRPr lang="en-IN" b="1" i="0" dirty="0">
              <a:effectLst/>
              <a:latin typeface="Arial" panose="020B0604020202020204" pitchFamily="34" charset="0"/>
              <a:cs typeface="Arial" panose="020B0604020202020204" pitchFamily="34" charset="0"/>
            </a:endParaRPr>
          </a:p>
          <a:p>
            <a:r>
              <a:rPr lang="en-IN" b="1" i="0" dirty="0">
                <a:effectLst/>
                <a:latin typeface="Arial" panose="020B0604020202020204" pitchFamily="34" charset="0"/>
                <a:cs typeface="Arial" panose="020B0604020202020204" pitchFamily="34" charset="0"/>
              </a:rPr>
              <a:t>Security Equipment </a:t>
            </a:r>
            <a:endParaRPr lang="en-IN" dirty="0">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633132" y="1447800"/>
            <a:ext cx="8925735" cy="4264091"/>
          </a:xfrm>
        </p:spPr>
        <p:txBody>
          <a:bodyPr/>
          <a:lstStyle/>
          <a:p>
            <a:r>
              <a:rPr lang="en-US" sz="2000" b="1" dirty="0">
                <a:solidFill>
                  <a:schemeClr val="tx1"/>
                </a:solidFill>
                <a:effectLst/>
                <a:latin typeface="Calibri" panose="020F0502020204030204" pitchFamily="34" charset="0"/>
              </a:rPr>
              <a:t>This challenge focuses on enhancing the market presence and operations of micro and small enterprises (MSEs), which are vital components of local economies. MSEs often face limitations in resources and technology, hampering their growth potential. The solution involves the development of a user-friendly mobile app platform to empower </a:t>
            </a:r>
            <a:r>
              <a:rPr lang="en-US" sz="2000" b="1" dirty="0" err="1">
                <a:solidFill>
                  <a:schemeClr val="tx1"/>
                </a:solidFill>
                <a:effectLst/>
                <a:latin typeface="Calibri" panose="020F0502020204030204" pitchFamily="34" charset="0"/>
              </a:rPr>
              <a:t>MSEs.</a:t>
            </a:r>
            <a:r>
              <a:rPr lang="en-US" sz="2000" b="1" dirty="0">
                <a:solidFill>
                  <a:schemeClr val="tx1"/>
                </a:solidFill>
                <a:effectLst/>
                <a:latin typeface="Calibri" panose="020F0502020204030204" pitchFamily="34" charset="0"/>
              </a:rPr>
              <a:t> The app aims to facilitate direct interactions with customers, streamline logistics, ensure secure transactions, offer data insights, and provide resources for capacity building. It </a:t>
            </a:r>
            <a:r>
              <a:rPr lang="en-US" sz="2000" b="1" dirty="0" err="1">
                <a:solidFill>
                  <a:schemeClr val="tx1"/>
                </a:solidFill>
                <a:effectLst/>
                <a:latin typeface="Calibri" panose="020F0502020204030204" pitchFamily="34" charset="0"/>
              </a:rPr>
              <a:t>prioritises</a:t>
            </a:r>
            <a:r>
              <a:rPr lang="en-US" sz="2000" b="1" dirty="0">
                <a:solidFill>
                  <a:schemeClr val="tx1"/>
                </a:solidFill>
                <a:effectLst/>
                <a:latin typeface="Calibri" panose="020F0502020204030204" pitchFamily="34" charset="0"/>
              </a:rPr>
              <a:t> scalability, regional adaptability, and data security, with the ultimate goal of </a:t>
            </a:r>
            <a:r>
              <a:rPr lang="en-US" sz="2000" b="1" dirty="0" err="1">
                <a:solidFill>
                  <a:schemeClr val="tx1"/>
                </a:solidFill>
                <a:effectLst/>
                <a:latin typeface="Calibri" panose="020F0502020204030204" pitchFamily="34" charset="0"/>
              </a:rPr>
              <a:t>revolutionising</a:t>
            </a:r>
            <a:r>
              <a:rPr lang="en-US" sz="2000" b="1" dirty="0">
                <a:solidFill>
                  <a:schemeClr val="tx1"/>
                </a:solidFill>
                <a:effectLst/>
                <a:latin typeface="Calibri" panose="020F0502020204030204" pitchFamily="34" charset="0"/>
              </a:rPr>
              <a:t> MSE operations, fostering growth, resilience, and increased economic contributions to local communities. By addressing these critical aspects, this initiative seeks to unlock the potential of MSEs, enabling them to overcome barriers and significantly contribute to local </a:t>
            </a:r>
            <a:r>
              <a:rPr lang="en-US" sz="1800" b="1" dirty="0">
                <a:solidFill>
                  <a:schemeClr val="tx1"/>
                </a:solidFill>
                <a:effectLst/>
                <a:latin typeface="Calibri" panose="020F0502020204030204" pitchFamily="34" charset="0"/>
              </a:rPr>
              <a:t>economies, ultimately transforming the way they operate and interact with larger markets. </a:t>
            </a:r>
            <a:endParaRPr lang="en-IN" b="1" dirty="0">
              <a:solidFill>
                <a:schemeClr val="tx1"/>
              </a:solidFill>
            </a:endParaRPr>
          </a:p>
        </p:txBody>
      </p:sp>
      <p:sp>
        <p:nvSpPr>
          <p:cNvPr id="6" name="Subtitle 5"/>
          <p:cNvSpPr>
            <a:spLocks noGrp="1"/>
          </p:cNvSpPr>
          <p:nvPr>
            <p:ph type="subTitle" idx="1"/>
          </p:nvPr>
        </p:nvSpPr>
        <p:spPr>
          <a:xfrm>
            <a:off x="1276253" y="586380"/>
            <a:ext cx="8825658" cy="861420"/>
          </a:xfrm>
        </p:spPr>
        <p:txBody>
          <a:bodyPr>
            <a:normAutofit/>
          </a:bodyPr>
          <a:lstStyle/>
          <a:p>
            <a:r>
              <a:rPr lang="en-IN" sz="2800" b="1" dirty="0"/>
              <a:t>                                   ABSTRACT</a:t>
            </a:r>
            <a:endParaRPr lang="en-IN" sz="28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87500" y="1687195"/>
            <a:ext cx="9191625" cy="3368040"/>
          </a:xfrm>
        </p:spPr>
        <p:txBody>
          <a:bodyPr/>
          <a:lstStyle/>
          <a:p>
            <a:r>
              <a:rPr lang="en-US" sz="2800" b="1" i="0" dirty="0">
                <a:solidFill>
                  <a:schemeClr val="tx1"/>
                </a:solidFill>
                <a:effectLst/>
                <a:latin typeface="Arial" panose="020B0604020202020204" pitchFamily="34" charset="0"/>
                <a:cs typeface="Arial" panose="020B0604020202020204" pitchFamily="34" charset="0"/>
              </a:rPr>
              <a:t>Our project aims to create a game-changing app that connects micro and small enterprises with the market they need to thrive. By offering a user-friendly platform for businesses to showcase their offerings and consumers to discover and support them, we're committed to empowering local entrepreneurs and fostering economic growth.</a:t>
            </a:r>
            <a:endParaRPr lang="en-IN" sz="2800" b="1" dirty="0">
              <a:solidFill>
                <a:schemeClr val="tx1"/>
              </a:solidFill>
              <a:latin typeface="Arial" panose="020B0604020202020204" pitchFamily="34" charset="0"/>
              <a:cs typeface="Arial" panose="020B0604020202020204" pitchFamily="34" charset="0"/>
            </a:endParaRPr>
          </a:p>
        </p:txBody>
      </p:sp>
      <p:sp>
        <p:nvSpPr>
          <p:cNvPr id="5" name="Subtitle 4"/>
          <p:cNvSpPr>
            <a:spLocks noGrp="1"/>
          </p:cNvSpPr>
          <p:nvPr>
            <p:ph type="subTitle" idx="1"/>
          </p:nvPr>
        </p:nvSpPr>
        <p:spPr>
          <a:xfrm>
            <a:off x="921690" y="336008"/>
            <a:ext cx="8825658" cy="861420"/>
          </a:xfrm>
        </p:spPr>
        <p:txBody>
          <a:bodyPr/>
          <a:lstStyle/>
          <a:p>
            <a:r>
              <a:rPr lang="en-IN" dirty="0"/>
              <a:t>                                           </a:t>
            </a:r>
            <a:r>
              <a:rPr lang="en-IN" sz="3200" b="1" dirty="0"/>
              <a:t>INTRODUCTION</a:t>
            </a:r>
            <a:endParaRPr lang="en-IN" sz="32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2">
                    <a:lumMod val="40000"/>
                    <a:lumOff val="60000"/>
                  </a:schemeClr>
                </a:solidFill>
              </a:rPr>
              <a:t>               PROPOSED SYSTEM</a:t>
            </a:r>
            <a:endParaRPr lang="en-IN" b="1" dirty="0">
              <a:solidFill>
                <a:schemeClr val="bg2">
                  <a:lumMod val="40000"/>
                  <a:lumOff val="60000"/>
                </a:schemeClr>
              </a:solidFill>
            </a:endParaRPr>
          </a:p>
        </p:txBody>
      </p:sp>
      <p:sp>
        <p:nvSpPr>
          <p:cNvPr id="4" name="Content Placeholder 3"/>
          <p:cNvSpPr>
            <a:spLocks noGrp="1"/>
          </p:cNvSpPr>
          <p:nvPr>
            <p:ph idx="1"/>
          </p:nvPr>
        </p:nvSpPr>
        <p:spPr>
          <a:xfrm>
            <a:off x="2904120" y="2043587"/>
            <a:ext cx="8946541" cy="4195481"/>
          </a:xfrm>
        </p:spPr>
        <p:txBody>
          <a:bodyPr/>
          <a:lstStyle/>
          <a:p>
            <a:r>
              <a:rPr lang="en-IN" b="1" i="0" dirty="0">
                <a:effectLst/>
                <a:latin typeface="Arial" panose="020B0604020202020204" pitchFamily="34" charset="0"/>
                <a:cs typeface="Arial" panose="020B0604020202020204" pitchFamily="34" charset="0"/>
              </a:rPr>
              <a:t>Centralized Marketplace App</a:t>
            </a:r>
            <a:endParaRPr lang="en-IN" b="1" i="0" dirty="0">
              <a:effectLst/>
              <a:latin typeface="Arial" panose="020B0604020202020204" pitchFamily="34" charset="0"/>
              <a:cs typeface="Arial" panose="020B0604020202020204" pitchFamily="34" charset="0"/>
            </a:endParaRPr>
          </a:p>
          <a:p>
            <a:r>
              <a:rPr lang="en-IN" b="1" i="0" dirty="0">
                <a:effectLst/>
                <a:latin typeface="Arial" panose="020B0604020202020204" pitchFamily="34" charset="0"/>
                <a:cs typeface="Arial" panose="020B0604020202020204" pitchFamily="34" charset="0"/>
              </a:rPr>
              <a:t>Vendor &amp; Buyer Onboarding and Verification</a:t>
            </a:r>
            <a:endParaRPr lang="en-IN" b="1" i="0" dirty="0">
              <a:effectLst/>
              <a:latin typeface="Arial" panose="020B0604020202020204" pitchFamily="34" charset="0"/>
              <a:cs typeface="Arial" panose="020B0604020202020204" pitchFamily="34" charset="0"/>
            </a:endParaRPr>
          </a:p>
          <a:p>
            <a:r>
              <a:rPr lang="en-IN" b="1" i="0" dirty="0">
                <a:effectLst/>
                <a:latin typeface="Arial" panose="020B0604020202020204" pitchFamily="34" charset="0"/>
                <a:cs typeface="Arial" panose="020B0604020202020204" pitchFamily="34" charset="0"/>
              </a:rPr>
              <a:t>Product/Service Listings</a:t>
            </a:r>
            <a:endParaRPr lang="en-IN" b="1" dirty="0">
              <a:latin typeface="Arial" panose="020B0604020202020204" pitchFamily="34" charset="0"/>
              <a:cs typeface="Arial" panose="020B0604020202020204" pitchFamily="34" charset="0"/>
            </a:endParaRPr>
          </a:p>
          <a:p>
            <a:r>
              <a:rPr lang="en-IN" b="1" i="0" dirty="0">
                <a:effectLst/>
                <a:latin typeface="Arial" panose="020B0604020202020204" pitchFamily="34" charset="0"/>
                <a:cs typeface="Arial" panose="020B0604020202020204" pitchFamily="34" charset="0"/>
              </a:rPr>
              <a:t>Advanced Search and Filters</a:t>
            </a:r>
            <a:endParaRPr lang="en-IN" b="1" i="0" dirty="0">
              <a:effectLst/>
              <a:latin typeface="Arial" panose="020B0604020202020204" pitchFamily="34" charset="0"/>
              <a:cs typeface="Arial" panose="020B0604020202020204" pitchFamily="34" charset="0"/>
            </a:endParaRPr>
          </a:p>
          <a:p>
            <a:r>
              <a:rPr lang="en-IN" b="1" i="0" dirty="0">
                <a:effectLst/>
                <a:latin typeface="Arial" panose="020B0604020202020204" pitchFamily="34" charset="0"/>
                <a:cs typeface="Arial" panose="020B0604020202020204" pitchFamily="34" charset="0"/>
              </a:rPr>
              <a:t>Geolocation Integration</a:t>
            </a:r>
            <a:endParaRPr lang="en-IN" b="1" dirty="0">
              <a:latin typeface="Arial" panose="020B0604020202020204" pitchFamily="34" charset="0"/>
              <a:cs typeface="Arial" panose="020B0604020202020204" pitchFamily="34" charset="0"/>
            </a:endParaRPr>
          </a:p>
          <a:p>
            <a:r>
              <a:rPr lang="en-IN" b="1" i="0" dirty="0">
                <a:effectLst/>
                <a:latin typeface="Arial" panose="020B0604020202020204" pitchFamily="34" charset="0"/>
                <a:cs typeface="Arial" panose="020B0604020202020204" pitchFamily="34" charset="0"/>
              </a:rPr>
              <a:t>Secure Payment Processing</a:t>
            </a:r>
            <a:endParaRPr lang="en-IN" b="1" i="0" dirty="0">
              <a:effectLst/>
              <a:latin typeface="Arial" panose="020B0604020202020204" pitchFamily="34" charset="0"/>
              <a:cs typeface="Arial" panose="020B0604020202020204" pitchFamily="34" charset="0"/>
            </a:endParaRPr>
          </a:p>
          <a:p>
            <a:r>
              <a:rPr lang="en-IN" b="1" i="0" dirty="0">
                <a:effectLst/>
                <a:latin typeface="Arial" panose="020B0604020202020204" pitchFamily="34" charset="0"/>
                <a:cs typeface="Arial" panose="020B0604020202020204" pitchFamily="34" charset="0"/>
              </a:rPr>
              <a:t>Customer Reviews and Ratings</a:t>
            </a:r>
            <a:endParaRPr lang="en-IN" b="1" dirty="0">
              <a:latin typeface="Arial" panose="020B0604020202020204" pitchFamily="34" charset="0"/>
              <a:cs typeface="Arial" panose="020B0604020202020204" pitchFamily="34" charset="0"/>
            </a:endParaRPr>
          </a:p>
          <a:p>
            <a:r>
              <a:rPr lang="en-IN" b="1" i="0" dirty="0">
                <a:effectLst/>
                <a:latin typeface="Arial" panose="020B0604020202020204" pitchFamily="34" charset="0"/>
                <a:cs typeface="Arial" panose="020B0604020202020204" pitchFamily="34" charset="0"/>
              </a:rPr>
              <a:t>Customer Support</a:t>
            </a:r>
            <a:endParaRPr lang="en-IN" b="1" dirty="0">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                EXISTING SYSTEM</a:t>
            </a:r>
            <a:endParaRPr lang="en-IN" altLang="en-US"/>
          </a:p>
        </p:txBody>
      </p:sp>
      <p:sp>
        <p:nvSpPr>
          <p:cNvPr id="3" name="Content Placeholder 2"/>
          <p:cNvSpPr>
            <a:spLocks noGrp="1"/>
          </p:cNvSpPr>
          <p:nvPr>
            <p:ph idx="1"/>
          </p:nvPr>
        </p:nvSpPr>
        <p:spPr/>
        <p:txBody>
          <a:bodyPr/>
          <a:p>
            <a:r>
              <a:rPr lang="en-IN" altLang="en-US"/>
              <a:t>BIGBASKET:</a:t>
            </a:r>
            <a:endParaRPr lang="en-IN" altLang="en-US"/>
          </a:p>
          <a:p>
            <a:r>
              <a:rPr lang="en-IN" altLang="en-US"/>
              <a:t>Online Grocery Delivery: Big Basket is an online grocery delivery platform that focuses on providing users with a convenient way to order groceries and household essentials. Users can browse through a wide range of grocery items, add them to their cart, and schedule delivery. Big Basket primarily operates on a "buy and deliver" model, where customers purchase items, and the platform handles the delivery logistics. The platform integrates local and regional sellers to fulfill orders.</a:t>
            </a:r>
            <a:endParaRPr lang="en-I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  DRAWBACKS OF EXISTING SYSTEM</a:t>
            </a:r>
            <a:endParaRPr lang="en-IN" altLang="en-US"/>
          </a:p>
        </p:txBody>
      </p:sp>
      <p:sp>
        <p:nvSpPr>
          <p:cNvPr id="3" name="Content Placeholder 2"/>
          <p:cNvSpPr>
            <a:spLocks noGrp="1"/>
          </p:cNvSpPr>
          <p:nvPr>
            <p:ph idx="1"/>
          </p:nvPr>
        </p:nvSpPr>
        <p:spPr/>
        <p:txBody>
          <a:bodyPr/>
          <a:p>
            <a:r>
              <a:rPr lang="en-US"/>
              <a:t>This model may not inherently support the direct exchange</a:t>
            </a:r>
            <a:r>
              <a:rPr lang="en-IN" altLang="en-US"/>
              <a:t> of products</a:t>
            </a:r>
            <a:endParaRPr lang="en-IN" altLang="en-US"/>
          </a:p>
          <a:p>
            <a:r>
              <a:rPr lang="en-IN" altLang="en-US"/>
              <a:t>Requires lot of storage to store the products, and may leads to wastge if not sold</a:t>
            </a:r>
            <a:endParaRPr lang="en-IN" altLang="en-US"/>
          </a:p>
          <a:p>
            <a:r>
              <a:rPr lang="en-IN" altLang="en-US"/>
              <a:t>Not negotiable by the sellers to quote their own price</a:t>
            </a:r>
            <a:endParaRPr lang="en-IN" altLang="en-US"/>
          </a:p>
          <a:p>
            <a:r>
              <a:rPr lang="en-IN" altLang="en-US"/>
              <a:t>cannot buy large number of goods at a time</a:t>
            </a:r>
            <a:endParaRPr lang="en-IN" altLang="en-US"/>
          </a:p>
          <a:p>
            <a:endParaRPr lang="en-I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2">
                    <a:lumMod val="40000"/>
                    <a:lumOff val="60000"/>
                  </a:schemeClr>
                </a:solidFill>
              </a:rPr>
              <a:t>                    ARCHITECTURE</a:t>
            </a:r>
            <a:endParaRPr lang="en-IN" b="1" dirty="0">
              <a:solidFill>
                <a:schemeClr val="bg2">
                  <a:lumMod val="40000"/>
                  <a:lumOff val="60000"/>
                </a:schemeClr>
              </a:solidFill>
            </a:endParaRPr>
          </a:p>
        </p:txBody>
      </p:sp>
      <p:sp>
        <p:nvSpPr>
          <p:cNvPr id="3" name="Content Placeholder 2"/>
          <p:cNvSpPr>
            <a:spLocks noGrp="1"/>
          </p:cNvSpPr>
          <p:nvPr>
            <p:ph idx="1"/>
          </p:nvPr>
        </p:nvSpPr>
        <p:spPr>
          <a:xfrm>
            <a:off x="2680186" y="1987603"/>
            <a:ext cx="8946541" cy="4195481"/>
          </a:xfrm>
        </p:spPr>
        <p:txBody>
          <a:bodyPr>
            <a:normAutofit lnSpcReduction="10000"/>
          </a:bodyPr>
          <a:lstStyle/>
          <a:p>
            <a:r>
              <a:rPr lang="en-IN" b="1" i="0" dirty="0">
                <a:effectLst/>
                <a:latin typeface="Arial" panose="020B0604020202020204" pitchFamily="34" charset="0"/>
                <a:cs typeface="Arial" panose="020B0604020202020204" pitchFamily="34" charset="0"/>
              </a:rPr>
              <a:t>User-Facing Components : </a:t>
            </a:r>
            <a:r>
              <a:rPr lang="en-IN" i="0" dirty="0">
                <a:effectLst/>
                <a:latin typeface="Arial" panose="020B0604020202020204" pitchFamily="34" charset="0"/>
                <a:cs typeface="Arial" panose="020B0604020202020204" pitchFamily="34" charset="0"/>
              </a:rPr>
              <a:t>Mobile App or Web App</a:t>
            </a:r>
            <a:endParaRPr lang="en-IN" i="0" dirty="0">
              <a:effectLst/>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Database : </a:t>
            </a:r>
            <a:r>
              <a:rPr lang="en-IN" dirty="0">
                <a:latin typeface="Arial" panose="020B0604020202020204" pitchFamily="34" charset="0"/>
                <a:cs typeface="Arial" panose="020B0604020202020204" pitchFamily="34" charset="0"/>
              </a:rPr>
              <a:t>User data, Product images and videos</a:t>
            </a:r>
            <a:endParaRPr lang="en-IN" dirty="0">
              <a:latin typeface="Arial" panose="020B0604020202020204" pitchFamily="34" charset="0"/>
              <a:cs typeface="Arial" panose="020B0604020202020204" pitchFamily="34" charset="0"/>
            </a:endParaRPr>
          </a:p>
          <a:p>
            <a:r>
              <a:rPr lang="en-IN" b="1" i="0" dirty="0">
                <a:effectLst/>
                <a:latin typeface="Arial" panose="020B0604020202020204" pitchFamily="34" charset="0"/>
                <a:cs typeface="Arial" panose="020B0604020202020204" pitchFamily="34" charset="0"/>
              </a:rPr>
              <a:t>Payment Gateway Integration :</a:t>
            </a:r>
            <a:r>
              <a:rPr lang="en-IN" i="0" dirty="0">
                <a:effectLst/>
                <a:latin typeface="Arial" panose="020B0604020202020204" pitchFamily="34" charset="0"/>
                <a:cs typeface="Arial" panose="020B0604020202020204" pitchFamily="34" charset="0"/>
              </a:rPr>
              <a:t> For secure payments</a:t>
            </a:r>
            <a:endParaRPr lang="en-IN" i="0" dirty="0">
              <a:effectLst/>
              <a:latin typeface="Arial" panose="020B0604020202020204" pitchFamily="34" charset="0"/>
              <a:cs typeface="Arial" panose="020B0604020202020204" pitchFamily="34" charset="0"/>
            </a:endParaRPr>
          </a:p>
          <a:p>
            <a:r>
              <a:rPr lang="en-IN" b="1" i="0" dirty="0">
                <a:effectLst/>
                <a:latin typeface="Arial" panose="020B0604020202020204" pitchFamily="34" charset="0"/>
                <a:cs typeface="Arial" panose="020B0604020202020204" pitchFamily="34" charset="0"/>
              </a:rPr>
              <a:t>Analytics and Reporting</a:t>
            </a:r>
            <a:r>
              <a:rPr lang="en-IN" b="1" dirty="0">
                <a:latin typeface="Arial" panose="020B0604020202020204" pitchFamily="34" charset="0"/>
                <a:cs typeface="Arial" panose="020B0604020202020204" pitchFamily="34" charset="0"/>
              </a:rPr>
              <a:t> : </a:t>
            </a:r>
            <a:r>
              <a:rPr lang="en-IN" dirty="0">
                <a:latin typeface="Arial" panose="020B0604020202020204" pitchFamily="34" charset="0"/>
                <a:cs typeface="Arial" panose="020B0604020202020204" pitchFamily="34" charset="0"/>
              </a:rPr>
              <a:t>Tools to track user </a:t>
            </a:r>
            <a:r>
              <a:rPr lang="en-IN" dirty="0" err="1">
                <a:latin typeface="Arial" panose="020B0604020202020204" pitchFamily="34" charset="0"/>
                <a:cs typeface="Arial" panose="020B0604020202020204" pitchFamily="34" charset="0"/>
              </a:rPr>
              <a:t>behavior</a:t>
            </a:r>
            <a:endParaRPr lang="en-IN" b="1" dirty="0">
              <a:latin typeface="Arial" panose="020B0604020202020204" pitchFamily="34" charset="0"/>
              <a:cs typeface="Arial" panose="020B0604020202020204" pitchFamily="34" charset="0"/>
            </a:endParaRPr>
          </a:p>
          <a:p>
            <a:r>
              <a:rPr lang="en-IN" b="1" i="0" dirty="0">
                <a:effectLst/>
                <a:latin typeface="Arial" panose="020B0604020202020204" pitchFamily="34" charset="0"/>
                <a:cs typeface="Arial" panose="020B0604020202020204" pitchFamily="34" charset="0"/>
              </a:rPr>
              <a:t>Security and Compliance : </a:t>
            </a:r>
            <a:r>
              <a:rPr lang="en-IN" i="0" dirty="0">
                <a:effectLst/>
                <a:latin typeface="Arial" panose="020B0604020202020204" pitchFamily="34" charset="0"/>
                <a:cs typeface="Arial" panose="020B0604020202020204" pitchFamily="34" charset="0"/>
              </a:rPr>
              <a:t>Authentication and encrypti</a:t>
            </a:r>
            <a:r>
              <a:rPr lang="en-IN" dirty="0">
                <a:latin typeface="Arial" panose="020B0604020202020204" pitchFamily="34" charset="0"/>
                <a:cs typeface="Arial" panose="020B0604020202020204" pitchFamily="34" charset="0"/>
              </a:rPr>
              <a:t>on</a:t>
            </a:r>
            <a:endParaRPr lang="en-IN" dirty="0">
              <a:latin typeface="Arial" panose="020B0604020202020204" pitchFamily="34" charset="0"/>
              <a:cs typeface="Arial" panose="020B0604020202020204" pitchFamily="34" charset="0"/>
            </a:endParaRPr>
          </a:p>
          <a:p>
            <a:r>
              <a:rPr lang="en-IN" b="1" i="0" dirty="0">
                <a:effectLst/>
                <a:latin typeface="Arial" panose="020B0604020202020204" pitchFamily="34" charset="0"/>
                <a:cs typeface="Arial" panose="020B0604020202020204" pitchFamily="34" charset="0"/>
              </a:rPr>
              <a:t>Third-Party Integrations :</a:t>
            </a:r>
            <a:r>
              <a:rPr lang="en-IN" i="0" dirty="0">
                <a:effectLst/>
                <a:latin typeface="Arial" panose="020B0604020202020204" pitchFamily="34" charset="0"/>
                <a:cs typeface="Arial" panose="020B0604020202020204" pitchFamily="34" charset="0"/>
              </a:rPr>
              <a:t> Fo</a:t>
            </a:r>
            <a:r>
              <a:rPr lang="en-IN" dirty="0">
                <a:latin typeface="Arial" panose="020B0604020202020204" pitchFamily="34" charset="0"/>
                <a:cs typeface="Arial" panose="020B0604020202020204" pitchFamily="34" charset="0"/>
              </a:rPr>
              <a:t>r </a:t>
            </a:r>
            <a:r>
              <a:rPr lang="en-IN" dirty="0" err="1">
                <a:latin typeface="Arial" panose="020B0604020202020204" pitchFamily="34" charset="0"/>
                <a:cs typeface="Arial" panose="020B0604020202020204" pitchFamily="34" charset="0"/>
              </a:rPr>
              <a:t>Geomapping</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Socialmedia</a:t>
            </a:r>
            <a:r>
              <a:rPr lang="en-IN" dirty="0">
                <a:latin typeface="Arial" panose="020B0604020202020204" pitchFamily="34" charset="0"/>
                <a:cs typeface="Arial" panose="020B0604020202020204" pitchFamily="34" charset="0"/>
              </a:rPr>
              <a:t>, Marketing tools</a:t>
            </a:r>
            <a:endParaRPr lang="en-IN" dirty="0">
              <a:latin typeface="Arial" panose="020B0604020202020204" pitchFamily="34" charset="0"/>
              <a:cs typeface="Arial" panose="020B0604020202020204" pitchFamily="34" charset="0"/>
            </a:endParaRPr>
          </a:p>
          <a:p>
            <a:r>
              <a:rPr lang="en-IN" b="1" i="0" dirty="0">
                <a:effectLst/>
                <a:latin typeface="Arial" panose="020B0604020202020204" pitchFamily="34" charset="0"/>
                <a:cs typeface="Arial" panose="020B0604020202020204" pitchFamily="34" charset="0"/>
              </a:rPr>
              <a:t>Load Balancers : </a:t>
            </a:r>
            <a:r>
              <a:rPr lang="en-IN" i="0" dirty="0">
                <a:effectLst/>
                <a:latin typeface="Arial" panose="020B0604020202020204" pitchFamily="34" charset="0"/>
                <a:cs typeface="Arial" panose="020B0604020202020204" pitchFamily="34" charset="0"/>
              </a:rPr>
              <a:t>To distribute i</a:t>
            </a:r>
            <a:r>
              <a:rPr lang="en-IN" dirty="0">
                <a:latin typeface="Arial" panose="020B0604020202020204" pitchFamily="34" charset="0"/>
                <a:cs typeface="Arial" panose="020B0604020202020204" pitchFamily="34" charset="0"/>
              </a:rPr>
              <a:t>ncoming traffic</a:t>
            </a:r>
            <a:endParaRPr lang="en-IN" b="1" dirty="0">
              <a:latin typeface="Arial" panose="020B0604020202020204" pitchFamily="34" charset="0"/>
              <a:cs typeface="Arial" panose="020B0604020202020204" pitchFamily="34" charset="0"/>
            </a:endParaRPr>
          </a:p>
          <a:p>
            <a:r>
              <a:rPr lang="en-IN" b="1" i="0" dirty="0">
                <a:effectLst/>
                <a:latin typeface="Arial" panose="020B0604020202020204" pitchFamily="34" charset="0"/>
                <a:cs typeface="Arial" panose="020B0604020202020204" pitchFamily="34" charset="0"/>
              </a:rPr>
              <a:t>Monitoring and Error Handling : </a:t>
            </a:r>
            <a:r>
              <a:rPr lang="en-IN" dirty="0">
                <a:latin typeface="Arial" panose="020B0604020202020204" pitchFamily="34" charset="0"/>
                <a:cs typeface="Arial" panose="020B0604020202020204" pitchFamily="34" charset="0"/>
              </a:rPr>
              <a:t>To reduce the error</a:t>
            </a:r>
            <a:endParaRPr lang="en-IN" dirty="0">
              <a:latin typeface="Arial" panose="020B0604020202020204" pitchFamily="34" charset="0"/>
              <a:cs typeface="Arial" panose="020B0604020202020204" pitchFamily="34" charset="0"/>
            </a:endParaRPr>
          </a:p>
          <a:p>
            <a:r>
              <a:rPr lang="en-US" b="1" i="0" dirty="0">
                <a:effectLst/>
                <a:latin typeface="Arial" panose="020B0604020202020204" pitchFamily="34" charset="0"/>
                <a:cs typeface="Arial" panose="020B0604020202020204" pitchFamily="34" charset="0"/>
              </a:rPr>
              <a:t>Data Backup and Disaster Recovery</a:t>
            </a:r>
            <a:endParaRPr lang="en-IN" b="1"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Arial" panose="020B0604020202020204" pitchFamily="34" charset="0"/>
                <a:cs typeface="Arial" panose="020B0604020202020204" pitchFamily="34" charset="0"/>
              </a:rPr>
              <a:t>Architecture...</a:t>
            </a:r>
            <a:endParaRPr lang="en-US" b="1">
              <a:latin typeface="Arial" panose="020B0604020202020204" pitchFamily="34" charset="0"/>
              <a:cs typeface="Arial" panose="020B0604020202020204" pitchFamily="34" charset="0"/>
            </a:endParaRPr>
          </a:p>
        </p:txBody>
      </p:sp>
      <p:pic>
        <p:nvPicPr>
          <p:cNvPr id="4" name="Content Placeholder 3" descr="Screenshot 2023-12-05 232413"/>
          <p:cNvPicPr>
            <a:picLocks noChangeAspect="1"/>
          </p:cNvPicPr>
          <p:nvPr>
            <p:ph idx="1"/>
          </p:nvPr>
        </p:nvPicPr>
        <p:blipFill>
          <a:blip r:embed="rId1"/>
          <a:stretch>
            <a:fillRect/>
          </a:stretch>
        </p:blipFill>
        <p:spPr>
          <a:xfrm>
            <a:off x="189865" y="1388745"/>
            <a:ext cx="11788775" cy="43351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2">
                    <a:lumMod val="40000"/>
                    <a:lumOff val="60000"/>
                  </a:schemeClr>
                </a:solidFill>
              </a:rPr>
              <a:t>         SOFTWARE REQUIREMENTS</a:t>
            </a:r>
            <a:endParaRPr lang="en-IN" b="1" dirty="0">
              <a:solidFill>
                <a:schemeClr val="bg2">
                  <a:lumMod val="40000"/>
                  <a:lumOff val="60000"/>
                </a:schemeClr>
              </a:solidFill>
            </a:endParaRPr>
          </a:p>
        </p:txBody>
      </p:sp>
      <p:sp>
        <p:nvSpPr>
          <p:cNvPr id="3" name="Content Placeholder 2"/>
          <p:cNvSpPr>
            <a:spLocks noGrp="1"/>
          </p:cNvSpPr>
          <p:nvPr>
            <p:ph idx="1"/>
          </p:nvPr>
        </p:nvSpPr>
        <p:spPr>
          <a:xfrm>
            <a:off x="3245459" y="2099571"/>
            <a:ext cx="8946541" cy="4195481"/>
          </a:xfrm>
        </p:spPr>
        <p:txBody>
          <a:bodyPr/>
          <a:lstStyle/>
          <a:p>
            <a:r>
              <a:rPr lang="en-IN" b="1" i="0" dirty="0">
                <a:effectLst/>
                <a:latin typeface="Arial" panose="020B0604020202020204" pitchFamily="34" charset="0"/>
                <a:cs typeface="Arial" panose="020B0604020202020204" pitchFamily="34" charset="0"/>
              </a:rPr>
              <a:t>Operating System</a:t>
            </a:r>
            <a:endParaRPr lang="en-IN" b="1" i="0" dirty="0">
              <a:effectLst/>
              <a:latin typeface="Arial" panose="020B0604020202020204" pitchFamily="34" charset="0"/>
              <a:cs typeface="Arial" panose="020B0604020202020204" pitchFamily="34" charset="0"/>
            </a:endParaRPr>
          </a:p>
          <a:p>
            <a:r>
              <a:rPr lang="en-IN" b="1" i="0" dirty="0">
                <a:effectLst/>
                <a:latin typeface="Arial" panose="020B0604020202020204" pitchFamily="34" charset="0"/>
                <a:cs typeface="Arial" panose="020B0604020202020204" pitchFamily="34" charset="0"/>
              </a:rPr>
              <a:t>Development Tools</a:t>
            </a:r>
            <a:endParaRPr lang="en-IN" b="1" dirty="0">
              <a:latin typeface="Arial" panose="020B0604020202020204" pitchFamily="34" charset="0"/>
              <a:cs typeface="Arial" panose="020B0604020202020204" pitchFamily="34" charset="0"/>
            </a:endParaRPr>
          </a:p>
          <a:p>
            <a:r>
              <a:rPr lang="en-IN" b="1" i="0" dirty="0">
                <a:effectLst/>
                <a:latin typeface="Arial" panose="020B0604020202020204" pitchFamily="34" charset="0"/>
                <a:cs typeface="Arial" panose="020B0604020202020204" pitchFamily="34" charset="0"/>
              </a:rPr>
              <a:t>Programming Languages</a:t>
            </a:r>
            <a:endParaRPr lang="en-IN" b="1" i="0" dirty="0">
              <a:effectLst/>
              <a:latin typeface="Arial" panose="020B0604020202020204" pitchFamily="34" charset="0"/>
              <a:cs typeface="Arial" panose="020B0604020202020204" pitchFamily="34" charset="0"/>
            </a:endParaRPr>
          </a:p>
          <a:p>
            <a:r>
              <a:rPr lang="en-IN" b="1" i="0" dirty="0">
                <a:effectLst/>
                <a:latin typeface="Arial" panose="020B0604020202020204" pitchFamily="34" charset="0"/>
                <a:cs typeface="Arial" panose="020B0604020202020204" pitchFamily="34" charset="0"/>
              </a:rPr>
              <a:t>Database Management System</a:t>
            </a:r>
            <a:endParaRPr lang="en-IN" b="1" dirty="0">
              <a:latin typeface="Arial" panose="020B0604020202020204" pitchFamily="34" charset="0"/>
              <a:cs typeface="Arial" panose="020B0604020202020204" pitchFamily="34" charset="0"/>
            </a:endParaRPr>
          </a:p>
          <a:p>
            <a:r>
              <a:rPr lang="en-IN" b="1" i="0" dirty="0">
                <a:effectLst/>
                <a:latin typeface="Arial" panose="020B0604020202020204" pitchFamily="34" charset="0"/>
                <a:cs typeface="Arial" panose="020B0604020202020204" pitchFamily="34" charset="0"/>
              </a:rPr>
              <a:t>API Development Tools</a:t>
            </a:r>
            <a:endParaRPr lang="en-IN" b="1" i="0" dirty="0">
              <a:effectLst/>
              <a:latin typeface="Arial" panose="020B0604020202020204" pitchFamily="34" charset="0"/>
              <a:cs typeface="Arial" panose="020B0604020202020204" pitchFamily="34" charset="0"/>
            </a:endParaRPr>
          </a:p>
          <a:p>
            <a:r>
              <a:rPr lang="en-IN" b="1" i="0" dirty="0">
                <a:effectLst/>
                <a:latin typeface="Arial" panose="020B0604020202020204" pitchFamily="34" charset="0"/>
                <a:cs typeface="Arial" panose="020B0604020202020204" pitchFamily="34" charset="0"/>
              </a:rPr>
              <a:t>Cloud Services</a:t>
            </a:r>
            <a:endParaRPr lang="en-IN" b="1" dirty="0">
              <a:latin typeface="Arial" panose="020B0604020202020204" pitchFamily="34" charset="0"/>
              <a:cs typeface="Arial" panose="020B0604020202020204" pitchFamily="34" charset="0"/>
            </a:endParaRPr>
          </a:p>
          <a:p>
            <a:r>
              <a:rPr lang="en-IN" b="1" i="0" dirty="0">
                <a:effectLst/>
                <a:latin typeface="Arial" panose="020B0604020202020204" pitchFamily="34" charset="0"/>
                <a:cs typeface="Arial" panose="020B0604020202020204" pitchFamily="34" charset="0"/>
              </a:rPr>
              <a:t>Security Tools</a:t>
            </a:r>
            <a:endParaRPr lang="en-IN" b="1" i="0" dirty="0">
              <a:effectLst/>
              <a:latin typeface="Arial" panose="020B0604020202020204" pitchFamily="34" charset="0"/>
              <a:cs typeface="Arial" panose="020B0604020202020204" pitchFamily="34" charset="0"/>
            </a:endParaRPr>
          </a:p>
          <a:p>
            <a:r>
              <a:rPr lang="en-IN" b="1" i="0" dirty="0">
                <a:effectLst/>
                <a:latin typeface="Arial" panose="020B0604020202020204" pitchFamily="34" charset="0"/>
                <a:cs typeface="Arial" panose="020B0604020202020204" pitchFamily="34" charset="0"/>
              </a:rPr>
              <a:t>Analytics and Monitoring Tools</a:t>
            </a:r>
            <a:endParaRPr lang="en-IN" dirty="0">
              <a:latin typeface="Arial" panose="020B0604020202020204" pitchFamily="34" charset="0"/>
              <a:cs typeface="Arial" panose="020B0604020202020204"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c t : c o n t e n t T y p e S c h e m a   c t : _ = " "   m a : _ = " "   m a : c o n t e n t T y p e N a m e = " D o c u m e n t "   m a : c o n t e n t T y p e I D = " 0 x 0 1 0 1 0 0 3 9 9 7 0 D C 7 0 F 6 5 0 8 4 6 A B D 1 9 9 1 1 1 B 8 7 3 B E 9 "   m a : c o n t e n t T y p e V e r s i o n = " 2 "   m a : c o n t e n t T y p e D e s c r i p t i o n = " C r e a t e   a   n e w   d o c u m e n t . "   m a : c o n t e n t T y p e S c o p e = " "   m a : v e r s i o n I D = " 1 8 b 1 5 5 4 d a 8 0 a d c 2 5 d a 7 c c d 1 7 2 8 0 2 1 f b 7 "   x m l n s : c t = " h t t p : / / s c h e m a s . m i c r o s o f t . c o m / o f f i c e / 2 0 0 6 / m e t a d a t a / c o n t e n t T y p e "   x m l n s : m a = " h t t p : / / s c h e m a s . m i c r o s o f t . c o m / o f f i c e / 2 0 0 6 / m e t a d a t a / p r o p e r t i e s / m e t a A t t r i b u t e s " >  
 < x s d : s c h e m a   t a r g e t N a m e s p a c e = " h t t p : / / s c h e m a s . m i c r o s o f t . c o m / o f f i c e / 2 0 0 6 / m e t a d a t a / p r o p e r t i e s "   m a : r o o t = " t r u e "   m a : f i e l d s I D = " 3 0 3 7 f b 9 c 8 d 1 0 e c 3 a b b 0 4 f 7 e a 0 6 5 c 4 3 f d "   n s 3 : _ = " "   x m l n s : x s d = " h t t p : / / w w w . w 3 . o r g / 2 0 0 1 / X M L S c h e m a "   x m l n s : x s = " h t t p : / / w w w . w 3 . o r g / 2 0 0 1 / X M L S c h e m a "   x m l n s : p = " h t t p : / / s c h e m a s . m i c r o s o f t . c o m / o f f i c e / 2 0 0 6 / m e t a d a t a / p r o p e r t i e s "   x m l n s : n s 3 = " d e 5 1 d a 8 1 - 2 4 4 5 - 4 e c 2 - 8 2 2 6 - a 0 2 f a 4 e 8 1 3 9 a " >  
 < x s d : i m p o r t   n a m e s p a c e = " d e 5 1 d a 8 1 - 2 4 4 5 - 4 e c 2 - 8 2 2 6 - a 0 2 f a 4 e 8 1 3 9 a " / >  
 < x s d : e l e m e n t   n a m e = " p r o p e r t i e s " >  
 < x s d : c o m p l e x T y p e >  
 < x s d : s e q u e n c e >  
 < x s d : e l e m e n t   n a m e = " d o c u m e n t M a n a g e m e n t " >  
 < x s d : c o m p l e x T y p e >  
 < x s d : a l l >  
 < x s d : e l e m e n t   r e f = " n s 3 : M e d i a S e r v i c e M e t a d a t a "   m i n O c c u r s = " 0 " / >  
 < x s d : e l e m e n t   r e f = " n s 3 : M e d i a S e r v i c e F a s t M e t a d a t a "   m i n O c c u r s = " 0 " / >  
 < / x s d : a l l >  
 < / x s d : c o m p l e x T y p e >  
 < / x s d : e l e m e n t >  
 < / x s d : s e q u e n c e >  
 < / x s d : c o m p l e x T y p e >  
 < / x s d : e l e m e n t >  
 < / x s d : s c h e m a >  
 < x s d : s c h e m a   t a r g e t N a m e s p a c e = " d e 5 1 d a 8 1 - 2 4 4 5 - 4 e c 2 - 8 2 2 6 - a 0 2 f a 4 e 8 1 3 9 a " 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2.xml>��< ? m s o - c o n t e n t T y p e ? > < F o r m T e m p l a t e s   x m l n s = " h t t p : / / s c h e m a s . m i c r o s o f t . c o m / s h a r e p o i n t / v 3 / c o n t e n t t y p e / f o r m s " > < D i s p l a y > D o c u m e n t L i b r a r y F o r m < / D i s p l a y > < E d i t > D o c u m e n t L i b r a r y F o r m < / E d i t > < N e w > D o c u m e n t L i b r a r y F o r m < / N e w > < / F o r m T e m p l a t e s > 
</file>

<file path=customXml/item3.xml>��< ? x m l   v e r s i o n = " 1 . 0 " ? > < p : p r o p e r t i e s   x m l n s : p = " h t t p : / / s c h e m a s . m i c r o s o f t . c o m / o f f i c e / 2 0 0 6 / m e t a d a t a / p r o p e r t i e s "   x m l n s : x s i = " h t t p : / / w w w . w 3 . o r g / 2 0 0 1 / X M L S c h e m a - i n s t a n c e "   x m l n s : p c = " h t t p : / / s c h e m a s . m i c r o s o f t . c o m / o f f i c e / i n f o p a t h / 2 0 0 7 / P a r t n e r C o n t r o l s " > < d o c u m e n t M a n a g e m e n t / > < / p : p r o p e r t i e s > 
</file>

<file path=customXml/itemProps1.xml><?xml version="1.0" encoding="utf-8"?>
<ds:datastoreItem xmlns:ds="http://schemas.openxmlformats.org/officeDocument/2006/customXml" ds:itemID="{378A2C09-E174-4B4B-86B2-085FD3EF2250}">
  <ds:schemaRefs/>
</ds:datastoreItem>
</file>

<file path=customXml/itemProps2.xml><?xml version="1.0" encoding="utf-8"?>
<ds:datastoreItem xmlns:ds="http://schemas.openxmlformats.org/officeDocument/2006/customXml" ds:itemID="{CE0827E6-3DC6-4EC3-8827-BDF8715A7B88}">
  <ds:schemaRefs/>
</ds:datastoreItem>
</file>

<file path=customXml/itemProps3.xml><?xml version="1.0" encoding="utf-8"?>
<ds:datastoreItem xmlns:ds="http://schemas.openxmlformats.org/officeDocument/2006/customXml" ds:itemID="{ABEB4317-924A-43B8-9BFF-9E082BA2593C}">
  <ds:schemaRefs/>
</ds:datastoreItem>
</file>

<file path=docProps/app.xml><?xml version="1.0" encoding="utf-8"?>
<Properties xmlns="http://schemas.openxmlformats.org/officeDocument/2006/extended-properties" xmlns:vt="http://schemas.openxmlformats.org/officeDocument/2006/docPropsVTypes">
  <Template>Ion</Template>
  <TotalTime>0</TotalTime>
  <Words>3420</Words>
  <Application>WPS Presentation</Application>
  <PresentationFormat>Widescreen</PresentationFormat>
  <Paragraphs>70</Paragraphs>
  <Slides>10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10</vt:i4>
      </vt:variant>
    </vt:vector>
  </HeadingPairs>
  <TitlesOfParts>
    <vt:vector size="20" baseType="lpstr">
      <vt:lpstr>Arial</vt:lpstr>
      <vt:lpstr>SimSun</vt:lpstr>
      <vt:lpstr>Wingdings</vt:lpstr>
      <vt:lpstr>Wingdings 3</vt:lpstr>
      <vt:lpstr>Arial</vt:lpstr>
      <vt:lpstr>Calibri</vt:lpstr>
      <vt:lpstr>Century Gothic</vt:lpstr>
      <vt:lpstr>Microsoft YaHei</vt:lpstr>
      <vt:lpstr>Arial Unicode MS</vt:lpstr>
      <vt:lpstr>Ion</vt:lpstr>
      <vt:lpstr>PowerPoint 演示文稿</vt:lpstr>
      <vt:lpstr>This challenge focuses on enhancing the market presence and operations of micro and small enterprises (MSEs), which are vital components of local economies. MSEs often face limitations in resources and technology, hampering their growth potential. The solution involves the development of a user-friendly mobile app platform to empower MSEs. The app aims to facilitate direct interactions with customers, streamline logistics, ensure secure transactions, offer data insights, and provide resources for capacity building. It prioritises scalability, regional adaptability, and data security, with the ultimate goal of revolutionising MSE operations, fostering growth, resilience, and increased economic contributions to local communities. By addressing these critical aspects, this initiative seeks to unlock the potential of MSEs, enabling them to overcome barriers and significantly contribute to local economies, ultimately transforming the way they operate and interact with larger markets. </vt:lpstr>
      <vt:lpstr>Our project aims to create a game-changing app that connects micro and small enterprises with the market they need to thrive. By offering a user-friendly platform for businesses to showcase their offerings and consumers to discover and support them, we're committed to empowering local entrepreneurs and fostering economic growth.</vt:lpstr>
      <vt:lpstr>               PROPOSED SYSTEM</vt:lpstr>
      <vt:lpstr>PowerPoint 演示文稿</vt:lpstr>
      <vt:lpstr>PowerPoint 演示文稿</vt:lpstr>
      <vt:lpstr>                    ARCHITECTURE</vt:lpstr>
      <vt:lpstr>Architecture...</vt:lpstr>
      <vt:lpstr>         SOFTWARE REQUIREMENTS</vt:lpstr>
      <vt:lpstr>         HARDWARE REQUIREMENTS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21N31A7221</dc:creator>
  <cp:lastModifiedBy>INSPIRE SOULS</cp:lastModifiedBy>
  <cp:revision>4</cp:revision>
  <dcterms:created xsi:type="dcterms:W3CDTF">2023-10-17T17:29:00Z</dcterms:created>
  <dcterms:modified xsi:type="dcterms:W3CDTF">2023-12-21T03:10:18Z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0x01010039970DC70F650846ABD199111B873BE9</vt:lpwstr>
  </property>
  <property fmtid="{D5CDD505-2E9C-101B-9397-08002B2CF9AE}" pid="3" name="ICV">
    <vt:lpwstr>042A4527930046B3A48C4C3B62C8C7A3_12</vt:lpwstr>
  </property>
  <property fmtid="{D5CDD505-2E9C-101B-9397-08002B2CF9AE}" pid="4" name="KSOProductBuildVer">
    <vt:lpwstr>1033-12.2.0.13359</vt:lpwstr>
  </property>
</Properties>
</file>