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77E-DF2F-89B2-964B-17690EF12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53074-0FE2-C594-05FD-BC4E675D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D34F-39F0-7CE5-5658-781D80CD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E8CC-E1EF-C8AF-8737-BC8FFB65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8A47-16F6-91D2-A8CE-1F37DE18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ACBA-1990-1855-D253-C9C8D297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2BB5-DF76-D320-6A37-BBAB0107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ADC6-AEF3-8098-B6DF-439D13A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67F2-F9AE-0E76-C031-86C724DD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B21D-08CD-B90D-1E00-B42C3B0E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91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45872-9DCA-E23A-BA0C-3EE0B68BA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B9FA-B4E8-AB05-B5BF-DA05C7C8F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234A-8F88-7C2B-47F3-8F7275C4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DE09-4524-7A8A-6FFF-83D4D595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FB19-1012-098A-81CB-9AF1FFB1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1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404A-B83C-788A-FA57-3DFB67A7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D3E2-FEF4-AC39-31B9-E6EEF7BD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8CA1-F5E5-18C8-6168-20E47BC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FE00-7718-4FEB-BCA1-B1641963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B202-6293-42F3-29ED-5CEE01D3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2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D96C-92A9-46E8-C824-16633795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964F2-D6E7-67D4-4156-D0BB850B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A9D4-1EB1-17F3-B43A-4F4913AF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9586-A6B0-1CE9-1A33-B58B4490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914A-B771-8632-D584-2A0ED145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98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94F9-E9C3-96B5-14AC-E895D96A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FBF6-93FB-9565-4A2F-CF7F94DE5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5ED4-B16F-EC32-A804-E5F21D8D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E9DE7-C751-1CCB-220F-AC49BB3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7377-1386-FDA5-E07A-CF0E853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B434-B6EA-EFBB-8C32-15FC9A7D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2528-6327-EB68-8557-7256F50E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29B8-5EEA-5EE1-D709-6B7CA35B4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05098-233E-6A96-0ACF-3D25D5C0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B9A47-7E52-DABB-905D-96BF6BD0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7AB14-69DE-0B03-FE3E-5288431FB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E4363-E52D-A64E-1D8D-17D4048B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B50D6-D81D-ACC2-D2C2-BF1EC2F2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B3A6A-59D9-34F8-F351-3EE08AC5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5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BEB4-0CC7-9582-85EC-3014F072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FE7AC-4340-C40B-9D96-0C8D1348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16338-37E3-476D-1773-22522206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185F-0693-0120-F85B-9CE0AD6C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6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90EB-A6BC-F3C1-AC85-56CDDC6E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6A477-36E3-C223-E62B-BEFF7BD9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7D81-9792-1CD3-1A36-02322608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16DB-32A7-7A1B-94F7-59866389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016E-09E0-0FC8-0861-884040F3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53E58-1EDB-DF97-7F23-5BC0BA5CF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3BDB-F537-E572-C633-2E73484B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BBAA-3370-B3D9-1068-35B77D23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88EB1-7E1B-A619-4191-B9479FC1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20CD-D637-B8B0-2407-5F32CE93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1A85-831A-0ED5-6E87-DC99C02D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05581-7DD8-963D-F455-C645836E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6EADD-56F5-6D62-0EF2-D401007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6772-B815-F0A0-D2B8-1758ACDA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EB62-3162-A990-015A-C0B4683B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E15FA-8AA3-FA14-E643-4290D939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2888-E985-A512-966D-626FF023E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568C0-E1A9-789A-55B0-4FDE8853A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E99F-95A4-4D66-8BE7-E499632AC1C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6919-A992-3A0D-B5E1-0145F10AA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FEAC-E85C-6F12-67C1-6FF16A10D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2360-4395-4FF5-8D8D-D6E26A47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E915-7383-BAC9-F18A-DC63C9B1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0"/>
            <a:ext cx="10515600" cy="132556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486C-5E5D-8642-F586-4909F976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7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1D1-D755-94C9-9F3A-FA398B9B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D0DD-FD9C-A722-A34E-60D9B4F5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166" y="1027522"/>
            <a:ext cx="5386633" cy="514944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50% of the loan amount provided to customers in the range of 10K</a:t>
            </a:r>
          </a:p>
          <a:p>
            <a:r>
              <a:rPr lang="en-IN" dirty="0"/>
              <a:t>Interest Rate varies for each customer during the time of loan opening falling between 6% to 25%</a:t>
            </a:r>
          </a:p>
          <a:p>
            <a:r>
              <a:rPr lang="en-IN" dirty="0"/>
              <a:t>Loans approval are high when customer grades are better</a:t>
            </a:r>
          </a:p>
          <a:p>
            <a:r>
              <a:rPr lang="en-IN" dirty="0"/>
              <a:t>15% Customers have defaulted in loan payments</a:t>
            </a:r>
          </a:p>
          <a:p>
            <a:r>
              <a:rPr lang="en-IN" dirty="0"/>
              <a:t>Most Customers have their house mortgaged or in rental house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16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1D1-D755-94C9-9F3A-FA398B9B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D0DD-FD9C-A722-A34E-60D9B4F5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166" y="1027522"/>
            <a:ext cx="5386633" cy="5149441"/>
          </a:xfrm>
        </p:spPr>
        <p:txBody>
          <a:bodyPr/>
          <a:lstStyle/>
          <a:p>
            <a:r>
              <a:rPr lang="en-IN" dirty="0"/>
              <a:t>As Interest rate increases, the probability of default increases as well (&gt;17%)</a:t>
            </a:r>
          </a:p>
          <a:p>
            <a:r>
              <a:rPr lang="en-IN" dirty="0"/>
              <a:t>As customer grades gets worse, Chances of loan default increases</a:t>
            </a:r>
          </a:p>
          <a:p>
            <a:r>
              <a:rPr lang="en-IN" dirty="0"/>
              <a:t>Customers who pay instalments post due date have very high probability of default</a:t>
            </a:r>
          </a:p>
          <a:p>
            <a:r>
              <a:rPr lang="en-IN" dirty="0"/>
              <a:t>Customers who are in rental house/mortgages are probable to default more than customers in own house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39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1D1-D755-94C9-9F3A-FA398B9B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IN" dirty="0"/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D0DD-FD9C-A722-A34E-60D9B4F5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166" y="1027522"/>
            <a:ext cx="5386633" cy="5149441"/>
          </a:xfrm>
        </p:spPr>
        <p:txBody>
          <a:bodyPr/>
          <a:lstStyle/>
          <a:p>
            <a:r>
              <a:rPr lang="en-IN" dirty="0"/>
              <a:t>Higher the interest rate, higher the chances of default</a:t>
            </a:r>
          </a:p>
          <a:p>
            <a:r>
              <a:rPr lang="en-IN" dirty="0"/>
              <a:t>Higher the loan amount, higher the number of </a:t>
            </a:r>
            <a:r>
              <a:rPr lang="en-IN" dirty="0" err="1"/>
              <a:t>installments</a:t>
            </a:r>
            <a:r>
              <a:rPr lang="en-IN" dirty="0"/>
              <a:t> of the loan</a:t>
            </a:r>
          </a:p>
          <a:p>
            <a:r>
              <a:rPr lang="en-IN" dirty="0"/>
              <a:t>Longer term loan agreements has slight influence in default probability</a:t>
            </a:r>
          </a:p>
          <a:p>
            <a:r>
              <a:rPr lang="en-IN" dirty="0"/>
              <a:t>Any dipropionate increase in loan amount compared to customer’s annual income (</a:t>
            </a:r>
            <a:r>
              <a:rPr lang="en-IN" dirty="0" err="1"/>
              <a:t>lta</a:t>
            </a:r>
            <a:r>
              <a:rPr lang="en-IN" dirty="0"/>
              <a:t>*) increases the loan defaults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41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ED7E-77E0-1D22-7286-18E27C15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/>
          <a:lstStyle/>
          <a:p>
            <a:r>
              <a:rPr lang="en-IN" dirty="0" err="1"/>
              <a:t>Consulsion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4399-13F1-2498-5686-E34F0181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989186"/>
          </a:xfrm>
        </p:spPr>
        <p:txBody>
          <a:bodyPr/>
          <a:lstStyle/>
          <a:p>
            <a:r>
              <a:rPr lang="en-IN" dirty="0"/>
              <a:t>Following are analysed to be the drivers of Customer defaults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Customer Loan Amount to Annual Income ratio is very high</a:t>
            </a:r>
          </a:p>
          <a:p>
            <a:pPr lvl="1"/>
            <a:r>
              <a:rPr lang="en-IN" dirty="0"/>
              <a:t>Higher Interest Rate</a:t>
            </a:r>
          </a:p>
          <a:p>
            <a:pPr lvl="1"/>
            <a:r>
              <a:rPr lang="en-IN" dirty="0"/>
              <a:t>High number of </a:t>
            </a:r>
            <a:r>
              <a:rPr lang="en-IN" dirty="0" err="1"/>
              <a:t>installments</a:t>
            </a:r>
            <a:endParaRPr lang="en-IN" dirty="0"/>
          </a:p>
          <a:p>
            <a:pPr lvl="1"/>
            <a:r>
              <a:rPr lang="en-IN" dirty="0"/>
              <a:t>Customer’s delay in </a:t>
            </a:r>
            <a:r>
              <a:rPr lang="en-IN" dirty="0" err="1"/>
              <a:t>installment</a:t>
            </a:r>
            <a:r>
              <a:rPr lang="en-IN" dirty="0"/>
              <a:t> payments</a:t>
            </a:r>
          </a:p>
          <a:p>
            <a:pPr lvl="1"/>
            <a:r>
              <a:rPr lang="en-IN" dirty="0"/>
              <a:t>Loan sanctioned to bad Customer credit grades</a:t>
            </a:r>
          </a:p>
          <a:p>
            <a:pPr lvl="1"/>
            <a:r>
              <a:rPr lang="en-IN" dirty="0"/>
              <a:t>Customers who do not own a retail property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71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 Statement</vt:lpstr>
      <vt:lpstr>Univariate Analysis</vt:lpstr>
      <vt:lpstr>Bivariate Analysis</vt:lpstr>
      <vt:lpstr>Multivariate Analysis</vt:lpstr>
      <vt:lpstr>Consulsion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Ganesh Visweswaran</dc:creator>
  <cp:lastModifiedBy>Ganesh Visweswaran</cp:lastModifiedBy>
  <cp:revision>1</cp:revision>
  <dcterms:created xsi:type="dcterms:W3CDTF">2024-05-05T13:39:38Z</dcterms:created>
  <dcterms:modified xsi:type="dcterms:W3CDTF">2024-05-05T14:26:21Z</dcterms:modified>
</cp:coreProperties>
</file>