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 descr="PES University | Education for the real world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85" r="85618" b="-1"/>
          <a:stretch/>
        </p:blipFill>
        <p:spPr bwMode="auto">
          <a:xfrm>
            <a:off x="10536889" y="447055"/>
            <a:ext cx="469499" cy="465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25-Apr-18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byu.edu/co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" TargetMode="External"/><Relationship Id="rId2" Type="http://schemas.openxmlformats.org/officeDocument/2006/relationships/hyperlink" Target="https://corpus.byu.edu/wik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2726" y="2149899"/>
            <a:ext cx="5826548" cy="867763"/>
          </a:xfrm>
        </p:spPr>
        <p:txBody>
          <a:bodyPr/>
          <a:lstStyle/>
          <a:p>
            <a:r>
              <a:rPr lang="en-IN" dirty="0"/>
              <a:t>PREDICTIVE TEXT</a:t>
            </a:r>
          </a:p>
        </p:txBody>
      </p:sp>
      <p:pic>
        <p:nvPicPr>
          <p:cNvPr id="4" name="Picture 3" descr="PES University | Education for the real worl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85" r="63146" b="-1"/>
          <a:stretch/>
        </p:blipFill>
        <p:spPr bwMode="auto">
          <a:xfrm>
            <a:off x="1154955" y="5649134"/>
            <a:ext cx="937260" cy="375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465">
            <a:extLst>
              <a:ext uri="{FF2B5EF4-FFF2-40B4-BE49-F238E27FC236}">
                <a16:creationId xmlns:a16="http://schemas.microsoft.com/office/drawing/2014/main" id="{1047E73C-6270-4F28-A499-B17D539B743F}"/>
              </a:ext>
            </a:extLst>
          </p:cNvPr>
          <p:cNvSpPr txBox="1"/>
          <p:nvPr/>
        </p:nvSpPr>
        <p:spPr>
          <a:xfrm>
            <a:off x="7879910" y="4708101"/>
            <a:ext cx="3444581" cy="1200329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57350" algn="l"/>
              </a:tabLs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Daniel I.	01FB15ECS086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57350" algn="l"/>
              </a:tabLst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Akhil M.	01FB15ECS097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57350" algn="l"/>
              </a:tabLs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Ganesh K.	01FB15ECS104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57350" algn="l"/>
              </a:tabLs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Rahul R. Bharadwaj	01FB15ECS366</a:t>
            </a:r>
          </a:p>
        </p:txBody>
      </p:sp>
    </p:spTree>
    <p:extLst>
      <p:ext uri="{BB962C8B-B14F-4D97-AF65-F5344CB8AC3E}">
        <p14:creationId xmlns:p14="http://schemas.microsoft.com/office/powerpoint/2010/main" val="38222294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6" y="143029"/>
            <a:ext cx="10519873" cy="61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5" y="157103"/>
            <a:ext cx="10790394" cy="63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6" y="145277"/>
            <a:ext cx="11599106" cy="59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Subset Sum Problem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 descr="http://algorithms.tutorialhorizon.com/files/2015/05/Subset-Sum-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62" y="2559160"/>
            <a:ext cx="71151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1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3" y="0"/>
            <a:ext cx="10797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37" y="0"/>
            <a:ext cx="4799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che2.asset-cache.net/xd/473109591.jpg?v=1&amp;c=IWSAsset&amp;k=2&amp;d=62CA815BFB1CE4802EFA2E858416DE5F5145F92974FB5D86CEB638781177B5275EAD3729D46EEA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54953" y="2487855"/>
            <a:ext cx="8841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create a system which, given input as a part of a complete English sentence, can predict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word in the sentence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the next sequence of words.</a:t>
            </a:r>
          </a:p>
        </p:txBody>
      </p:sp>
    </p:spTree>
    <p:extLst>
      <p:ext uri="{BB962C8B-B14F-4D97-AF65-F5344CB8AC3E}">
        <p14:creationId xmlns:p14="http://schemas.microsoft.com/office/powerpoint/2010/main" val="8951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2469" y="2514600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7667" y="2364295"/>
            <a:ext cx="109984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1.  </a:t>
            </a:r>
            <a:r>
              <a:rPr lang="en-US" u="sng" dirty="0">
                <a:hlinkClick r:id="rId2"/>
              </a:rPr>
              <a:t>Corpus of Contemporary American English (COCA)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Corpus of Contemporary American English (COCA) is the largest freely-available corpus of English, and the only large and balanced corpus of American English.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Instance count: Each of the n-gram datasets contains the following number of n-grams: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2-gram: 1,020,386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3-gram: 1,020,010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4-gram: 1,034,308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5-gram: 1,044,269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was the primary dataset for testing the goodness of fit for every other dataset as it was exhaustive. We also trained using this dataset for next-word prediction as well as generating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9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2469" y="2514600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7667" y="2364295"/>
            <a:ext cx="10998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u="sng" dirty="0">
                <a:hlinkClick r:id="rId2"/>
              </a:rPr>
              <a:t>Wikipedia Corpus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dataset: This corpus contains the full text of </a:t>
            </a:r>
            <a:r>
              <a:rPr lang="en-US" dirty="0">
                <a:hlinkClick r:id="rId3"/>
              </a:rPr>
              <a:t>Wikipedia</a:t>
            </a:r>
            <a:r>
              <a:rPr lang="en-US" dirty="0"/>
              <a:t>, and it contains 1.9 billion words in more than 4.4 million articles.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Attributes: Wikipedia Corpus contains Wikipedia pages scraped and dumped into text files. Since it is only for testing, we used random articles with a total of 2286765 words.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Usage: The corpus is pre-processed using following steps: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Read all the lines of the input file.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all unwanted characters and punctuations.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lines with very few words.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Convert everything to lower-case.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Run a sliding window on the words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was the primary dataset with which we used to learn the model and apply goodness of fit test.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4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Techniques: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B6E49-6DFA-4E38-9FC9-87883C3AD7FB}"/>
              </a:ext>
            </a:extLst>
          </p:cNvPr>
          <p:cNvSpPr/>
          <p:nvPr/>
        </p:nvSpPr>
        <p:spPr>
          <a:xfrm>
            <a:off x="641839" y="2250830"/>
            <a:ext cx="11060724" cy="196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Markov Chain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 Markov 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chain is "a stochastic model describing a sequence of possible events in which the probability of each event depends only on the state attained in the previous event."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 common method of reducing the complexity of n-gram modeling is using the Markov Property.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The Markov Property states that the probability of future states depends only on the present state, not on the sequence of events that preceded it. </a:t>
            </a:r>
          </a:p>
        </p:txBody>
      </p:sp>
      <p:pic>
        <p:nvPicPr>
          <p:cNvPr id="7" name="Picture 6" descr="Image result for markov chains">
            <a:extLst>
              <a:ext uri="{FF2B5EF4-FFF2-40B4-BE49-F238E27FC236}">
                <a16:creationId xmlns:a16="http://schemas.microsoft.com/office/drawing/2014/main" id="{9596190A-F69A-42F2-8CFF-95859D838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59" y="4413153"/>
            <a:ext cx="4876800" cy="193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2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Techniques: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B6E49-6DFA-4E38-9FC9-87883C3AD7FB}"/>
              </a:ext>
            </a:extLst>
          </p:cNvPr>
          <p:cNvSpPr/>
          <p:nvPr/>
        </p:nvSpPr>
        <p:spPr>
          <a:xfrm>
            <a:off x="641839" y="2250830"/>
            <a:ext cx="110607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Recurrent Neural Networks: </a:t>
            </a:r>
          </a:p>
          <a:p>
            <a:endParaRPr lang="en-US" sz="20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RNNs make use of sequential information. A traditional neural network assumes</a:t>
            </a:r>
            <a:br>
              <a:rPr lang="en-US" sz="2000" dirty="0"/>
            </a:br>
            <a:r>
              <a:rPr lang="en-US" sz="2000" dirty="0"/>
              <a:t>that all inputs (and outputs) are independent of each other.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Since our project is to predict text, it is crucial to know the information from</a:t>
            </a:r>
            <a:br>
              <a:rPr lang="en-US" sz="2000" dirty="0"/>
            </a:br>
            <a:r>
              <a:rPr lang="en-US" sz="2000" dirty="0"/>
              <a:t>previous states, i.e. the previous words to predict the next word.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RNNs are called recurrent because they perform the same task for every element of</a:t>
            </a:r>
            <a:br>
              <a:rPr lang="en-US" sz="2000" dirty="0"/>
            </a:br>
            <a:r>
              <a:rPr lang="en-US" sz="2000" dirty="0"/>
              <a:t>a sequence, with the output being depended on the previous computations.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RNNs thus have a “memory” element to capture information from previous</a:t>
            </a:r>
            <a:br>
              <a:rPr lang="en-US" sz="2000" dirty="0"/>
            </a:br>
            <a:r>
              <a:rPr lang="en-US" sz="2000" dirty="0"/>
              <a:t>calculations.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B27D79-2B91-4F81-A517-0CA7A8D2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90" y="2199016"/>
            <a:ext cx="961461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latin typeface="+mj-lt"/>
              </a:rPr>
              <a:t>Markov Chains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+mj-lt"/>
                <a:cs typeface="Times New Roman" panose="02020603050405020304" pitchFamily="18" charset="0"/>
              </a:rPr>
              <a:t>Consider bigram model: Input: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"I am Sam. Sam I am. I do not like green eggs and ham."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Listing the bigrams starting with the 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results in: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 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 am.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 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+mj-lt"/>
                <a:cs typeface="Times New Roman" panose="02020603050405020304" pitchFamily="18" charset="0"/>
              </a:rPr>
              <a:t>If we were to use this data to predict a word that follows the 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have three choices and each of them has the same probability (1⁄3) of being a valid choice.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 descr="https://sookocheff.com/post/nlp/ngram-modeling-with-markov-chains/following-transitions-from-I.png">
            <a:extLst>
              <a:ext uri="{FF2B5EF4-FFF2-40B4-BE49-F238E27FC236}">
                <a16:creationId xmlns:a16="http://schemas.microsoft.com/office/drawing/2014/main" id="{7BDFA076-2A6C-42E1-AB99-6B34C9BD67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0" y="4068493"/>
            <a:ext cx="4589585" cy="2314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B27D79-2B91-4F81-A517-0CA7A8D2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52" y="2130682"/>
            <a:ext cx="961461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Recurrent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In order to train our recurrent neural network, we use a large text file (we have used the Harry Potter books) as input. This large text file undergoes preprocessing and is stored in the form of two arrays X and Y defined as:</a:t>
            </a:r>
            <a:endParaRPr lang="en-US" sz="1600" dirty="0"/>
          </a:p>
          <a:p>
            <a:r>
              <a:rPr lang="en-US" dirty="0"/>
              <a:t>X: </a:t>
            </a:r>
            <a:br>
              <a:rPr lang="en-US" dirty="0"/>
            </a:br>
            <a:r>
              <a:rPr lang="en-US" dirty="0"/>
              <a:t>which is a three dimensional array of the form X[</a:t>
            </a:r>
            <a:r>
              <a:rPr lang="en-US" dirty="0" err="1"/>
              <a:t>i</a:t>
            </a:r>
            <a:r>
              <a:rPr lang="en-US" dirty="0"/>
              <a:t>, t, </a:t>
            </a:r>
            <a:r>
              <a:rPr lang="en-US" dirty="0" err="1"/>
              <a:t>char_indices</a:t>
            </a:r>
            <a:r>
              <a:rPr lang="en-US" dirty="0"/>
              <a:t>[char]] where </a:t>
            </a:r>
            <a:r>
              <a:rPr lang="en-US" dirty="0" err="1"/>
              <a:t>i</a:t>
            </a:r>
            <a:r>
              <a:rPr lang="en-US" dirty="0"/>
              <a:t> is the index of each sentence, t is the index of each letter in each sentence and </a:t>
            </a:r>
            <a:r>
              <a:rPr lang="en-US" dirty="0" err="1"/>
              <a:t>char_indices</a:t>
            </a:r>
            <a:r>
              <a:rPr lang="en-US" dirty="0"/>
              <a:t>[char] indicates the letter encountered. Therefore, X is like the given input matrix.</a:t>
            </a:r>
            <a:endParaRPr lang="en-US" sz="1600" dirty="0"/>
          </a:p>
          <a:p>
            <a:r>
              <a:rPr lang="en-US" dirty="0"/>
              <a:t>Y:</a:t>
            </a:r>
            <a:br>
              <a:rPr lang="en-US" dirty="0"/>
            </a:br>
            <a:r>
              <a:rPr lang="en-US" dirty="0"/>
              <a:t>which is a two dimensional array of the form Y[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char_indices</a:t>
            </a:r>
            <a:r>
              <a:rPr lang="en-US" dirty="0"/>
              <a:t>[</a:t>
            </a:r>
            <a:r>
              <a:rPr lang="en-US" dirty="0" err="1"/>
              <a:t>next_chars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]]] where </a:t>
            </a:r>
            <a:r>
              <a:rPr lang="en-US" dirty="0" err="1"/>
              <a:t>i</a:t>
            </a:r>
            <a:r>
              <a:rPr lang="en-US" dirty="0"/>
              <a:t> is the index of each sentence and </a:t>
            </a:r>
            <a:r>
              <a:rPr lang="en-US" dirty="0" err="1"/>
              <a:t>char_indices</a:t>
            </a:r>
            <a:r>
              <a:rPr lang="en-US" dirty="0"/>
              <a:t>[</a:t>
            </a:r>
            <a:r>
              <a:rPr lang="en-US" dirty="0" err="1"/>
              <a:t>next_chars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indicates the letter which is encountered after encountering SEQUENCE_LENGTH (set to 40) characters of the sentence. Therefore, Y is like the expected output matrix.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06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026" y="401652"/>
            <a:ext cx="881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We begin by defining the generating function for the Fibonacci numbers as the </a:t>
            </a:r>
            <a:r>
              <a:rPr lang="en-IN" sz="1600" b="1" dirty="0"/>
              <a:t>formal power series</a:t>
            </a:r>
            <a:r>
              <a:rPr lang="en-IN" sz="1600" dirty="0"/>
              <a:t> whose coefficients are the Fibonacci numbers themselves: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026" y="2552577"/>
            <a:ext cx="1099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We then separate the two initial terms from the sum and </a:t>
            </a:r>
            <a:r>
              <a:rPr lang="en-IN" sz="1600" dirty="0" err="1"/>
              <a:t>subsitute</a:t>
            </a:r>
            <a:r>
              <a:rPr lang="en-IN" sz="1600" dirty="0"/>
              <a:t> the recurrence relation for </a:t>
            </a:r>
            <a:r>
              <a:rPr lang="en-IN" sz="1600" dirty="0" err="1"/>
              <a:t>F</a:t>
            </a:r>
            <a:r>
              <a:rPr lang="en-IN" sz="1600" baseline="-25000" dirty="0" err="1"/>
              <a:t>n</a:t>
            </a:r>
            <a:r>
              <a:rPr lang="en-IN" sz="1600" baseline="-25000" dirty="0"/>
              <a:t> </a:t>
            </a:r>
            <a:r>
              <a:rPr lang="en-IN" sz="1600" dirty="0"/>
              <a:t>into the coefficients of the sum: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12" y="1062357"/>
            <a:ext cx="3651496" cy="1279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/>
        </p:blipFill>
        <p:spPr>
          <a:xfrm>
            <a:off x="2843680" y="3198908"/>
            <a:ext cx="4772691" cy="26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212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PREDICTIVE TEXT</vt:lpstr>
      <vt:lpstr>Problem Statement</vt:lpstr>
      <vt:lpstr>Dataset</vt:lpstr>
      <vt:lpstr>Dataset</vt:lpstr>
      <vt:lpstr>ML Techniques:</vt:lpstr>
      <vt:lpstr>ML Techniques:</vt:lpstr>
      <vt:lpstr>Design:</vt:lpstr>
      <vt:lpstr>Design:</vt:lpstr>
      <vt:lpstr>PowerPoint Presentation</vt:lpstr>
      <vt:lpstr>PowerPoint Presentation</vt:lpstr>
      <vt:lpstr>PowerPoint Presentation</vt:lpstr>
      <vt:lpstr>PowerPoint Presentation</vt:lpstr>
      <vt:lpstr>Subset Sum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GENERATING FUNCTIONS</dc:title>
  <dc:creator>Ganesh K</dc:creator>
  <cp:lastModifiedBy>Ganesh K</cp:lastModifiedBy>
  <cp:revision>57</cp:revision>
  <dcterms:created xsi:type="dcterms:W3CDTF">2016-03-01T12:38:08Z</dcterms:created>
  <dcterms:modified xsi:type="dcterms:W3CDTF">2018-04-25T04:30:43Z</dcterms:modified>
</cp:coreProperties>
</file>