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63" r:id="rId2"/>
    <p:sldId id="264" r:id="rId3"/>
    <p:sldId id="257" r:id="rId4"/>
    <p:sldId id="258" r:id="rId5"/>
    <p:sldId id="259" r:id="rId6"/>
    <p:sldId id="260" r:id="rId7"/>
    <p:sldId id="261" r:id="rId8"/>
    <p:sldId id="262" r:id="rId9"/>
    <p:sldId id="265"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2" d="100"/>
          <a:sy n="82" d="100"/>
        </p:scale>
        <p:origin x="116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1/26/2023</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1/26/2023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1/26/2023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1/26/2023</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technofaq.org/posts/2017/04/why-incorporating-chatbots-into-your-small-business-plan-matters-most/" TargetMode="Externa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youtube.com/watch?v=wUb--6FPBik" TargetMode="External"/><Relationship Id="rId2" Type="http://schemas.openxmlformats.org/officeDocument/2006/relationships/hyperlink" Target="https://www.last.fm/api"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28C2F-6230-4D0D-4395-490EED2C147B}"/>
              </a:ext>
            </a:extLst>
          </p:cNvPr>
          <p:cNvSpPr>
            <a:spLocks noGrp="1"/>
          </p:cNvSpPr>
          <p:nvPr>
            <p:ph type="title"/>
          </p:nvPr>
        </p:nvSpPr>
        <p:spPr/>
        <p:txBody>
          <a:bodyPr>
            <a:normAutofit/>
          </a:bodyPr>
          <a:lstStyle/>
          <a:p>
            <a:pPr algn="ctr"/>
            <a:r>
              <a:rPr lang="en-US" sz="4800" dirty="0">
                <a:latin typeface="Algerian" panose="04020705040A02060702" pitchFamily="82" charset="0"/>
              </a:rPr>
              <a:t>Chatbot song recommender system </a:t>
            </a:r>
            <a:endParaRPr lang="en-IN" sz="4800" dirty="0"/>
          </a:p>
        </p:txBody>
      </p:sp>
      <p:pic>
        <p:nvPicPr>
          <p:cNvPr id="10" name="Content Placeholder 9">
            <a:extLst>
              <a:ext uri="{FF2B5EF4-FFF2-40B4-BE49-F238E27FC236}">
                <a16:creationId xmlns:a16="http://schemas.microsoft.com/office/drawing/2014/main" id="{2B0C4C48-3B40-F701-FDC4-A58F21A9D1DA}"/>
              </a:ext>
            </a:extLst>
          </p:cNvPr>
          <p:cNvPicPr>
            <a:picLocks noGrp="1" noChangeAspect="1"/>
          </p:cNvPicPr>
          <p:nvPr>
            <p:ph idx="1"/>
          </p:nvPr>
        </p:nvPicPr>
        <p:blipFill>
          <a:blip r:embed="rId2">
            <a:extLst>
              <a:ext uri="{837473B0-CC2E-450A-ABE3-18F120FF3D39}">
                <a1611:picAttrSrcUrl xmlns:a1611="http://schemas.microsoft.com/office/drawing/2016/11/main" r:id="rId3"/>
              </a:ext>
            </a:extLst>
          </a:blip>
          <a:stretch>
            <a:fillRect/>
          </a:stretch>
        </p:blipFill>
        <p:spPr>
          <a:xfrm>
            <a:off x="6411653" y="2097088"/>
            <a:ext cx="5020143" cy="3032449"/>
          </a:xfrm>
        </p:spPr>
      </p:pic>
      <p:sp>
        <p:nvSpPr>
          <p:cNvPr id="11" name="TextBox 10">
            <a:extLst>
              <a:ext uri="{FF2B5EF4-FFF2-40B4-BE49-F238E27FC236}">
                <a16:creationId xmlns:a16="http://schemas.microsoft.com/office/drawing/2014/main" id="{12889FAF-41C4-0D13-EC2A-0601681FFCD0}"/>
              </a:ext>
            </a:extLst>
          </p:cNvPr>
          <p:cNvSpPr txBox="1"/>
          <p:nvPr/>
        </p:nvSpPr>
        <p:spPr>
          <a:xfrm>
            <a:off x="-2164702" y="2574992"/>
            <a:ext cx="8910734" cy="2554545"/>
          </a:xfrm>
          <a:prstGeom prst="rect">
            <a:avLst/>
          </a:prstGeom>
          <a:noFill/>
        </p:spPr>
        <p:txBody>
          <a:bodyPr wrap="square" rtlCol="0">
            <a:spAutoFit/>
          </a:bodyPr>
          <a:lstStyle/>
          <a:p>
            <a:r>
              <a:rPr lang="en-IN" sz="3200" dirty="0">
                <a:latin typeface="Agency FB" panose="020B0503020202020204" pitchFamily="34" charset="0"/>
                <a:ea typeface="Calibri" panose="020F0502020204030204" pitchFamily="34" charset="0"/>
                <a:cs typeface="Times New Roman" panose="02020603050405020304" pitchFamily="18" charset="0"/>
              </a:rPr>
              <a:t>                                           - Monu Kumar Bind (11)</a:t>
            </a:r>
            <a:br>
              <a:rPr lang="en-IN" sz="3200" dirty="0">
                <a:solidFill>
                  <a:schemeClr val="tx1">
                    <a:lumMod val="85000"/>
                    <a:lumOff val="15000"/>
                  </a:schemeClr>
                </a:solidFill>
                <a:latin typeface="Agency FB" panose="020B0503020202020204" pitchFamily="34" charset="0"/>
                <a:ea typeface="Calibri" panose="020F0502020204030204" pitchFamily="34" charset="0"/>
                <a:cs typeface="Times New Roman" panose="02020603050405020304" pitchFamily="18" charset="0"/>
              </a:rPr>
            </a:br>
            <a:r>
              <a:rPr lang="en-IN" sz="3200" dirty="0">
                <a:solidFill>
                  <a:schemeClr val="tx1">
                    <a:lumMod val="85000"/>
                    <a:lumOff val="15000"/>
                  </a:schemeClr>
                </a:solidFill>
                <a:latin typeface="Agency FB" panose="020B0503020202020204" pitchFamily="34" charset="0"/>
                <a:ea typeface="Calibri" panose="020F0502020204030204" pitchFamily="34" charset="0"/>
                <a:cs typeface="Times New Roman" panose="02020603050405020304" pitchFamily="18" charset="0"/>
              </a:rPr>
              <a:t>                                           - Ganesh gaurahari panigrahi (59)</a:t>
            </a:r>
            <a:br>
              <a:rPr lang="en-IN" sz="3200" dirty="0">
                <a:solidFill>
                  <a:schemeClr val="tx1">
                    <a:lumMod val="85000"/>
                    <a:lumOff val="15000"/>
                  </a:schemeClr>
                </a:solidFill>
                <a:latin typeface="Agency FB" panose="020B0503020202020204" pitchFamily="34" charset="0"/>
                <a:ea typeface="Calibri" panose="020F0502020204030204" pitchFamily="34" charset="0"/>
                <a:cs typeface="Times New Roman" panose="02020603050405020304" pitchFamily="18" charset="0"/>
              </a:rPr>
            </a:br>
            <a:r>
              <a:rPr lang="en-IN" sz="3200" dirty="0">
                <a:solidFill>
                  <a:schemeClr val="tx1">
                    <a:lumMod val="85000"/>
                    <a:lumOff val="15000"/>
                  </a:schemeClr>
                </a:solidFill>
                <a:latin typeface="Agency FB" panose="020B0503020202020204" pitchFamily="34" charset="0"/>
                <a:ea typeface="Calibri" panose="020F0502020204030204" pitchFamily="34" charset="0"/>
                <a:cs typeface="Times New Roman" panose="02020603050405020304" pitchFamily="18" charset="0"/>
              </a:rPr>
              <a:t>                                           - Shubham rajaram </a:t>
            </a:r>
            <a:r>
              <a:rPr lang="en-IN" sz="3200" dirty="0" err="1">
                <a:solidFill>
                  <a:schemeClr val="tx1">
                    <a:lumMod val="85000"/>
                    <a:lumOff val="15000"/>
                  </a:schemeClr>
                </a:solidFill>
                <a:latin typeface="Agency FB" panose="020B0503020202020204" pitchFamily="34" charset="0"/>
                <a:ea typeface="Calibri" panose="020F0502020204030204" pitchFamily="34" charset="0"/>
                <a:cs typeface="Times New Roman" panose="02020603050405020304" pitchFamily="18" charset="0"/>
              </a:rPr>
              <a:t>gharl</a:t>
            </a:r>
            <a:r>
              <a:rPr lang="en-IN" sz="3200" dirty="0">
                <a:solidFill>
                  <a:schemeClr val="tx1">
                    <a:lumMod val="85000"/>
                    <a:lumOff val="15000"/>
                  </a:schemeClr>
                </a:solidFill>
                <a:latin typeface="Agency FB" panose="020B0503020202020204" pitchFamily="34" charset="0"/>
                <a:ea typeface="Calibri" panose="020F0502020204030204" pitchFamily="34" charset="0"/>
                <a:cs typeface="Times New Roman" panose="02020603050405020304" pitchFamily="18" charset="0"/>
              </a:rPr>
              <a:t> (21)</a:t>
            </a:r>
            <a:br>
              <a:rPr lang="en-IN" sz="3200" dirty="0">
                <a:solidFill>
                  <a:schemeClr val="tx1">
                    <a:lumMod val="85000"/>
                    <a:lumOff val="15000"/>
                  </a:schemeClr>
                </a:solidFill>
                <a:latin typeface="Agency FB" panose="020B0503020202020204" pitchFamily="34" charset="0"/>
                <a:ea typeface="Calibri" panose="020F0502020204030204" pitchFamily="34" charset="0"/>
                <a:cs typeface="Times New Roman" panose="02020603050405020304" pitchFamily="18" charset="0"/>
              </a:rPr>
            </a:br>
            <a:r>
              <a:rPr lang="en-IN" sz="3200" dirty="0">
                <a:solidFill>
                  <a:schemeClr val="tx1">
                    <a:lumMod val="85000"/>
                    <a:lumOff val="15000"/>
                  </a:schemeClr>
                </a:solidFill>
                <a:latin typeface="Agency FB" panose="020B0503020202020204" pitchFamily="34" charset="0"/>
                <a:ea typeface="Calibri" panose="020F0502020204030204" pitchFamily="34" charset="0"/>
                <a:cs typeface="Times New Roman" panose="02020603050405020304" pitchFamily="18" charset="0"/>
              </a:rPr>
              <a:t>                                            -Ayush vinay Waghmare (76)</a:t>
            </a:r>
            <a:br>
              <a:rPr lang="en-IN" sz="3200" dirty="0">
                <a:latin typeface="Agency FB" panose="020B0503020202020204" pitchFamily="34" charset="0"/>
                <a:ea typeface="Calibri" panose="020F0502020204030204" pitchFamily="34" charset="0"/>
                <a:cs typeface="Times New Roman" panose="02020603050405020304" pitchFamily="18" charset="0"/>
              </a:rPr>
            </a:br>
            <a:endParaRPr lang="en-IN" sz="3200" dirty="0"/>
          </a:p>
        </p:txBody>
      </p:sp>
    </p:spTree>
    <p:extLst>
      <p:ext uri="{BB962C8B-B14F-4D97-AF65-F5344CB8AC3E}">
        <p14:creationId xmlns:p14="http://schemas.microsoft.com/office/powerpoint/2010/main" val="38866946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9C831-6BD1-EC9C-333B-FF059F8694A2}"/>
              </a:ext>
            </a:extLst>
          </p:cNvPr>
          <p:cNvSpPr>
            <a:spLocks noGrp="1"/>
          </p:cNvSpPr>
          <p:nvPr>
            <p:ph type="title"/>
          </p:nvPr>
        </p:nvSpPr>
        <p:spPr/>
        <p:txBody>
          <a:bodyPr>
            <a:normAutofit/>
          </a:bodyPr>
          <a:lstStyle/>
          <a:p>
            <a:r>
              <a:rPr lang="en-US" sz="4000" dirty="0">
                <a:latin typeface="Algerian" panose="04020705040A02060702" pitchFamily="82" charset="0"/>
              </a:rPr>
              <a:t>OUTLINE</a:t>
            </a:r>
            <a:endParaRPr lang="en-IN" sz="4000" dirty="0">
              <a:latin typeface="Algerian" panose="04020705040A02060702" pitchFamily="82" charset="0"/>
            </a:endParaRPr>
          </a:p>
        </p:txBody>
      </p:sp>
      <p:sp>
        <p:nvSpPr>
          <p:cNvPr id="3" name="Content Placeholder 2">
            <a:extLst>
              <a:ext uri="{FF2B5EF4-FFF2-40B4-BE49-F238E27FC236}">
                <a16:creationId xmlns:a16="http://schemas.microsoft.com/office/drawing/2014/main" id="{E9A6B55D-72BB-5637-DF31-AD815C3685E7}"/>
              </a:ext>
            </a:extLst>
          </p:cNvPr>
          <p:cNvSpPr>
            <a:spLocks noGrp="1"/>
          </p:cNvSpPr>
          <p:nvPr>
            <p:ph idx="1"/>
          </p:nvPr>
        </p:nvSpPr>
        <p:spPr/>
        <p:txBody>
          <a:bodyPr/>
          <a:lstStyle/>
          <a:p>
            <a:pPr>
              <a:buFont typeface="Wingdings" panose="05000000000000000000" pitchFamily="2" charset="2"/>
              <a:buChar char="Ø"/>
            </a:pPr>
            <a:r>
              <a:rPr lang="en-US" dirty="0">
                <a:latin typeface="Algerian" panose="04020705040A02060702" pitchFamily="82" charset="0"/>
              </a:rPr>
              <a:t>Objective</a:t>
            </a:r>
          </a:p>
          <a:p>
            <a:pPr>
              <a:buFont typeface="Wingdings" panose="05000000000000000000" pitchFamily="2" charset="2"/>
              <a:buChar char="Ø"/>
            </a:pPr>
            <a:r>
              <a:rPr lang="en-US" dirty="0">
                <a:latin typeface="Algerian" panose="04020705040A02060702" pitchFamily="82" charset="0"/>
              </a:rPr>
              <a:t>Project context</a:t>
            </a:r>
          </a:p>
          <a:p>
            <a:pPr>
              <a:buFont typeface="Wingdings" panose="05000000000000000000" pitchFamily="2" charset="2"/>
              <a:buChar char="Ø"/>
            </a:pPr>
            <a:r>
              <a:rPr lang="en-US" dirty="0">
                <a:latin typeface="Algerian" panose="04020705040A02060702" pitchFamily="82" charset="0"/>
              </a:rPr>
              <a:t>Product architecture</a:t>
            </a:r>
          </a:p>
          <a:p>
            <a:pPr>
              <a:buFont typeface="Wingdings" panose="05000000000000000000" pitchFamily="2" charset="2"/>
              <a:buChar char="Ø"/>
            </a:pPr>
            <a:r>
              <a:rPr lang="en-US" dirty="0">
                <a:latin typeface="Algerian" panose="04020705040A02060702" pitchFamily="82" charset="0"/>
              </a:rPr>
              <a:t>High level approach</a:t>
            </a:r>
          </a:p>
          <a:p>
            <a:pPr>
              <a:buFont typeface="Wingdings" panose="05000000000000000000" pitchFamily="2" charset="2"/>
              <a:buChar char="Ø"/>
            </a:pPr>
            <a:r>
              <a:rPr lang="en-US" dirty="0">
                <a:latin typeface="Algerian" panose="04020705040A02060702" pitchFamily="82" charset="0"/>
              </a:rPr>
              <a:t>Goals</a:t>
            </a:r>
          </a:p>
          <a:p>
            <a:pPr>
              <a:buFont typeface="Wingdings" panose="05000000000000000000" pitchFamily="2" charset="2"/>
              <a:buChar char="Ø"/>
            </a:pPr>
            <a:r>
              <a:rPr lang="en-US" dirty="0">
                <a:latin typeface="Algerian" panose="04020705040A02060702" pitchFamily="82" charset="0"/>
              </a:rPr>
              <a:t>conclusion</a:t>
            </a:r>
          </a:p>
          <a:p>
            <a:pPr>
              <a:buFont typeface="Wingdings" panose="05000000000000000000" pitchFamily="2" charset="2"/>
              <a:buChar char="Ø"/>
            </a:pPr>
            <a:endParaRPr lang="en-US" dirty="0">
              <a:latin typeface="Algerian" panose="04020705040A02060702" pitchFamily="82" charset="0"/>
            </a:endParaRPr>
          </a:p>
          <a:p>
            <a:pPr>
              <a:buFont typeface="Wingdings" panose="05000000000000000000" pitchFamily="2" charset="2"/>
              <a:buChar char="Ø"/>
            </a:pPr>
            <a:endParaRPr lang="en-US" dirty="0">
              <a:latin typeface="Algerian" panose="04020705040A02060702" pitchFamily="82" charset="0"/>
            </a:endParaRPr>
          </a:p>
          <a:p>
            <a:pPr>
              <a:buFont typeface="Wingdings" panose="05000000000000000000" pitchFamily="2" charset="2"/>
              <a:buChar char="Ø"/>
            </a:pPr>
            <a:endParaRPr lang="en-IN" dirty="0"/>
          </a:p>
        </p:txBody>
      </p:sp>
    </p:spTree>
    <p:extLst>
      <p:ext uri="{BB962C8B-B14F-4D97-AF65-F5344CB8AC3E}">
        <p14:creationId xmlns:p14="http://schemas.microsoft.com/office/powerpoint/2010/main" val="16000093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lgerian" panose="04020705040A02060702" pitchFamily="82" charset="0"/>
              </a:rPr>
              <a:t>Objective </a:t>
            </a:r>
            <a:endParaRPr lang="en-IN" dirty="0">
              <a:latin typeface="Algerian" panose="04020705040A02060702" pitchFamily="82" charset="0"/>
            </a:endParaRPr>
          </a:p>
        </p:txBody>
      </p:sp>
      <p:sp>
        <p:nvSpPr>
          <p:cNvPr id="3" name="Content Placeholder 2"/>
          <p:cNvSpPr>
            <a:spLocks noGrp="1"/>
          </p:cNvSpPr>
          <p:nvPr>
            <p:ph idx="1"/>
          </p:nvPr>
        </p:nvSpPr>
        <p:spPr/>
        <p:txBody>
          <a:bodyPr/>
          <a:lstStyle/>
          <a:p>
            <a:pPr marL="0" indent="0">
              <a:buNone/>
            </a:pPr>
            <a:r>
              <a:rPr lang="en-US" dirty="0"/>
              <a:t>In this project, we would be combining multiple services and open-source tools to make a </a:t>
            </a:r>
            <a:r>
              <a:rPr lang="en-US" dirty="0" err="1"/>
              <a:t>Chatbot</a:t>
            </a:r>
            <a:r>
              <a:rPr lang="en-US" dirty="0"/>
              <a:t> that recommends songs based on the tone of the conversation which the user is having with the </a:t>
            </a:r>
            <a:r>
              <a:rPr lang="en-US" dirty="0" err="1"/>
              <a:t>chatbot</a:t>
            </a:r>
            <a:r>
              <a:rPr lang="en-US" dirty="0"/>
              <a:t>.</a:t>
            </a:r>
            <a:endParaRPr lang="en-IN" dirty="0"/>
          </a:p>
        </p:txBody>
      </p:sp>
    </p:spTree>
    <p:extLst>
      <p:ext uri="{BB962C8B-B14F-4D97-AF65-F5344CB8AC3E}">
        <p14:creationId xmlns:p14="http://schemas.microsoft.com/office/powerpoint/2010/main" val="5437210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lgerian" panose="04020705040A02060702" pitchFamily="82" charset="0"/>
              </a:rPr>
              <a:t>Project context</a:t>
            </a:r>
            <a:endParaRPr lang="en-IN" dirty="0">
              <a:latin typeface="Algerian" panose="04020705040A02060702" pitchFamily="82" charset="0"/>
            </a:endParaRPr>
          </a:p>
        </p:txBody>
      </p:sp>
      <p:sp>
        <p:nvSpPr>
          <p:cNvPr id="3" name="Content Placeholder 2"/>
          <p:cNvSpPr>
            <a:spLocks noGrp="1"/>
          </p:cNvSpPr>
          <p:nvPr>
            <p:ph idx="1"/>
          </p:nvPr>
        </p:nvSpPr>
        <p:spPr>
          <a:xfrm>
            <a:off x="923732" y="1660850"/>
            <a:ext cx="10356978" cy="5029200"/>
          </a:xfrm>
        </p:spPr>
        <p:txBody>
          <a:bodyPr>
            <a:noAutofit/>
          </a:bodyPr>
          <a:lstStyle/>
          <a:p>
            <a:r>
              <a:rPr lang="en-US" sz="1400" dirty="0"/>
              <a:t>The purpose of chat bots is to support and scale business teams in their relations with customers. It could live in any major chat applications like Facebook Messenger, Slack, Telegram, Text Messages, etc. </a:t>
            </a:r>
            <a:r>
              <a:rPr lang="en-US" sz="1400" dirty="0" err="1"/>
              <a:t>Chatbot</a:t>
            </a:r>
            <a:r>
              <a:rPr lang="en-US" sz="1400" dirty="0"/>
              <a:t> applications streamline interactions between people and services, enhancing customer experience. At the same time, they offer companies new opportunities to improve the customers engagement process and operational efficiency by reducing the typical cost of customer service. This project is </a:t>
            </a:r>
            <a:r>
              <a:rPr lang="en-US" sz="1400" dirty="0" err="1"/>
              <a:t>focussed</a:t>
            </a:r>
            <a:r>
              <a:rPr lang="en-US" sz="1400" dirty="0"/>
              <a:t> on building a custom </a:t>
            </a:r>
            <a:r>
              <a:rPr lang="en-US" sz="1400" dirty="0" err="1"/>
              <a:t>chatbot</a:t>
            </a:r>
            <a:r>
              <a:rPr lang="en-US" sz="1400" dirty="0"/>
              <a:t> that will be your fundamental step of the learning curve of building your own professional </a:t>
            </a:r>
            <a:r>
              <a:rPr lang="en-US" sz="1400" dirty="0" err="1"/>
              <a:t>chatbots</a:t>
            </a:r>
            <a:r>
              <a:rPr lang="en-US" sz="1400" dirty="0"/>
              <a:t>.</a:t>
            </a:r>
          </a:p>
          <a:p>
            <a:br>
              <a:rPr lang="en-US" sz="1400" dirty="0"/>
            </a:br>
            <a:r>
              <a:rPr lang="en-US" sz="1400" dirty="0"/>
              <a:t>But you must be tired of the weird chat bots out there in the world which are made for mainly business purposes? In this project, we would be building an extensive </a:t>
            </a:r>
            <a:r>
              <a:rPr lang="en-US" sz="1400" dirty="0" err="1"/>
              <a:t>Chatbot</a:t>
            </a:r>
            <a:r>
              <a:rPr lang="en-US" sz="1400" dirty="0"/>
              <a:t> service, to which you can talk to. And talking to a </a:t>
            </a:r>
            <a:r>
              <a:rPr lang="en-US" sz="1400" dirty="0" err="1"/>
              <a:t>chatbot</a:t>
            </a:r>
            <a:r>
              <a:rPr lang="en-US" sz="1400" dirty="0"/>
              <a:t> wouldn't be business-driven. It would just be casual conversations. Further, on top of it, the </a:t>
            </a:r>
            <a:r>
              <a:rPr lang="en-US" sz="1400" dirty="0" err="1"/>
              <a:t>chatbot</a:t>
            </a:r>
            <a:r>
              <a:rPr lang="en-US" sz="1400" dirty="0"/>
              <a:t> would also be recommending songs to the user based on the tone of the user. This song recommendation feature employs the use of </a:t>
            </a:r>
            <a:r>
              <a:rPr lang="en-US" sz="1400" dirty="0">
                <a:hlinkClick r:id="rId2"/>
              </a:rPr>
              <a:t>Last.fm</a:t>
            </a:r>
            <a:r>
              <a:rPr lang="en-US" sz="1400" dirty="0"/>
              <a:t> API, very much similar to the popular Spotify API. Also for tone/emotion analysis of the conversation we will be using the </a:t>
            </a:r>
            <a:r>
              <a:rPr lang="en-US" sz="1400" dirty="0">
                <a:hlinkClick r:id="rId3"/>
              </a:rPr>
              <a:t>IBM Tone Analyzer API</a:t>
            </a:r>
            <a:r>
              <a:rPr lang="en-US" sz="1400" dirty="0"/>
              <a:t>.</a:t>
            </a:r>
          </a:p>
          <a:p>
            <a:br>
              <a:rPr lang="en-US" sz="1400" dirty="0"/>
            </a:br>
            <a:r>
              <a:rPr lang="en-US" sz="1400" dirty="0"/>
              <a:t>Collaborating with these types of APIs is very much critical as in today's world the popular </a:t>
            </a:r>
            <a:r>
              <a:rPr lang="en-US" sz="1400" dirty="0" err="1"/>
              <a:t>chatbots</a:t>
            </a:r>
            <a:r>
              <a:rPr lang="en-US" sz="1400" dirty="0"/>
              <a:t> do much more than simply having a data-driven conversation; to supplement additional user-oriented features. Also the reason to choose python to build the </a:t>
            </a:r>
            <a:r>
              <a:rPr lang="en-US" sz="1400" dirty="0" err="1"/>
              <a:t>chatbot</a:t>
            </a:r>
            <a:r>
              <a:rPr lang="en-US" sz="1400" dirty="0"/>
              <a:t> is because python boasts a wide array of open-source libraries for </a:t>
            </a:r>
            <a:r>
              <a:rPr lang="en-US" sz="1400" dirty="0" err="1"/>
              <a:t>chatbots</a:t>
            </a:r>
            <a:r>
              <a:rPr lang="en-US" sz="1400" dirty="0"/>
              <a:t>, including </a:t>
            </a:r>
            <a:r>
              <a:rPr lang="en-US" sz="1400" dirty="0" err="1"/>
              <a:t>scikit</a:t>
            </a:r>
            <a:r>
              <a:rPr lang="en-US" sz="1400" dirty="0"/>
              <a:t>-learn and </a:t>
            </a:r>
            <a:r>
              <a:rPr lang="en-US" sz="1400" dirty="0" err="1"/>
              <a:t>TensorFlow</a:t>
            </a:r>
            <a:r>
              <a:rPr lang="en-US" sz="1400" dirty="0"/>
              <a:t>. It is great for small data sets and more simple analyses; also Python's libraries are much more practical.</a:t>
            </a:r>
          </a:p>
          <a:p>
            <a:br>
              <a:rPr lang="en-US" sz="1400" dirty="0"/>
            </a:br>
            <a:endParaRPr lang="en-IN" sz="1400" dirty="0"/>
          </a:p>
        </p:txBody>
      </p:sp>
    </p:spTree>
    <p:extLst>
      <p:ext uri="{BB962C8B-B14F-4D97-AF65-F5344CB8AC3E}">
        <p14:creationId xmlns:p14="http://schemas.microsoft.com/office/powerpoint/2010/main" val="34978892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lgerian" panose="04020705040A02060702" pitchFamily="82" charset="0"/>
              </a:rPr>
              <a:t>Product architecture</a:t>
            </a:r>
            <a:endParaRPr lang="en-IN" dirty="0">
              <a:latin typeface="Algerian" panose="04020705040A02060702" pitchFamily="82"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09898" y="2097088"/>
            <a:ext cx="10345782" cy="4408215"/>
          </a:xfrm>
        </p:spPr>
      </p:pic>
    </p:spTree>
    <p:extLst>
      <p:ext uri="{BB962C8B-B14F-4D97-AF65-F5344CB8AC3E}">
        <p14:creationId xmlns:p14="http://schemas.microsoft.com/office/powerpoint/2010/main" val="11368512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lgerian" panose="04020705040A02060702" pitchFamily="82" charset="0"/>
              </a:rPr>
              <a:t>High level approach</a:t>
            </a:r>
            <a:endParaRPr lang="en-IN" dirty="0">
              <a:latin typeface="Algerian" panose="04020705040A02060702" pitchFamily="82" charset="0"/>
            </a:endParaRPr>
          </a:p>
        </p:txBody>
      </p:sp>
      <p:sp>
        <p:nvSpPr>
          <p:cNvPr id="3" name="Content Placeholder 2"/>
          <p:cNvSpPr>
            <a:spLocks noGrp="1"/>
          </p:cNvSpPr>
          <p:nvPr>
            <p:ph idx="1"/>
          </p:nvPr>
        </p:nvSpPr>
        <p:spPr/>
        <p:txBody>
          <a:bodyPr>
            <a:normAutofit lnSpcReduction="10000"/>
          </a:bodyPr>
          <a:lstStyle/>
          <a:p>
            <a:r>
              <a:rPr lang="en-US" dirty="0"/>
              <a:t>User starts the conversation</a:t>
            </a:r>
          </a:p>
          <a:p>
            <a:r>
              <a:rPr lang="en-US" dirty="0"/>
              <a:t>Emotional Analysis of the conversation is done using the IBM Emotional API</a:t>
            </a:r>
          </a:p>
          <a:p>
            <a:r>
              <a:rPr lang="en-US" dirty="0"/>
              <a:t>Get the reply to the conversation from the </a:t>
            </a:r>
            <a:r>
              <a:rPr lang="en-US" dirty="0" err="1"/>
              <a:t>Cakechat</a:t>
            </a:r>
            <a:r>
              <a:rPr lang="en-US" dirty="0"/>
              <a:t> </a:t>
            </a:r>
            <a:r>
              <a:rPr lang="en-US" dirty="0" err="1"/>
              <a:t>Chatbot</a:t>
            </a:r>
            <a:endParaRPr lang="en-US" dirty="0"/>
          </a:p>
          <a:p>
            <a:r>
              <a:rPr lang="en-US" dirty="0"/>
              <a:t>Based on the Emotion which the app perceives, top songs are retrieved using Last.fm songs API</a:t>
            </a:r>
          </a:p>
          <a:p>
            <a:r>
              <a:rPr lang="en-US" dirty="0"/>
              <a:t>If a user listens to a particular song for sometime, a similar song would be recommended to the user using last song.fm API</a:t>
            </a:r>
          </a:p>
          <a:p>
            <a:endParaRPr lang="en-IN" dirty="0"/>
          </a:p>
        </p:txBody>
      </p:sp>
    </p:spTree>
    <p:extLst>
      <p:ext uri="{BB962C8B-B14F-4D97-AF65-F5344CB8AC3E}">
        <p14:creationId xmlns:p14="http://schemas.microsoft.com/office/powerpoint/2010/main" val="8335717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lgerian" panose="04020705040A02060702" pitchFamily="82" charset="0"/>
              </a:rPr>
              <a:t>goals</a:t>
            </a:r>
            <a:endParaRPr lang="en-IN" dirty="0">
              <a:latin typeface="Algerian" panose="04020705040A02060702" pitchFamily="82" charset="0"/>
            </a:endParaRPr>
          </a:p>
        </p:txBody>
      </p:sp>
      <p:sp>
        <p:nvSpPr>
          <p:cNvPr id="3" name="Content Placeholder 2"/>
          <p:cNvSpPr>
            <a:spLocks noGrp="1"/>
          </p:cNvSpPr>
          <p:nvPr>
            <p:ph idx="1"/>
          </p:nvPr>
        </p:nvSpPr>
        <p:spPr/>
        <p:txBody>
          <a:bodyPr>
            <a:normAutofit lnSpcReduction="10000"/>
          </a:bodyPr>
          <a:lstStyle/>
          <a:p>
            <a:r>
              <a:rPr lang="en-US" dirty="0"/>
              <a:t>User starts the conversation</a:t>
            </a:r>
          </a:p>
          <a:p>
            <a:r>
              <a:rPr lang="en-US" dirty="0"/>
              <a:t>Emotional Analysis of the conversation is done using the IBM Emotional API</a:t>
            </a:r>
          </a:p>
          <a:p>
            <a:r>
              <a:rPr lang="en-US" dirty="0"/>
              <a:t>Get the reply to the conversation from the </a:t>
            </a:r>
            <a:r>
              <a:rPr lang="en-US" dirty="0" err="1"/>
              <a:t>Cakechat</a:t>
            </a:r>
            <a:r>
              <a:rPr lang="en-US" dirty="0"/>
              <a:t> </a:t>
            </a:r>
            <a:r>
              <a:rPr lang="en-US" dirty="0" err="1"/>
              <a:t>Chatbot</a:t>
            </a:r>
            <a:endParaRPr lang="en-US" dirty="0"/>
          </a:p>
          <a:p>
            <a:r>
              <a:rPr lang="en-US" dirty="0"/>
              <a:t>Based on the Emotion which the app perceives, top songs are retrieved using Last.fm songs API</a:t>
            </a:r>
          </a:p>
          <a:p>
            <a:r>
              <a:rPr lang="en-US" dirty="0"/>
              <a:t>If a user listens to a particular song for sometime, a similar song would be recommended to the user using</a:t>
            </a:r>
          </a:p>
        </p:txBody>
      </p:sp>
    </p:spTree>
    <p:extLst>
      <p:ext uri="{BB962C8B-B14F-4D97-AF65-F5344CB8AC3E}">
        <p14:creationId xmlns:p14="http://schemas.microsoft.com/office/powerpoint/2010/main" val="30088787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lgerian" panose="04020705040A02060702" pitchFamily="82" charset="0"/>
              </a:rPr>
              <a:t>conclusion</a:t>
            </a:r>
            <a:endParaRPr lang="en-IN" dirty="0">
              <a:latin typeface="Algerian" panose="04020705040A02060702" pitchFamily="82" charset="0"/>
            </a:endParaRPr>
          </a:p>
        </p:txBody>
      </p:sp>
      <p:sp>
        <p:nvSpPr>
          <p:cNvPr id="3" name="Content Placeholder 2"/>
          <p:cNvSpPr>
            <a:spLocks noGrp="1"/>
          </p:cNvSpPr>
          <p:nvPr>
            <p:ph idx="1"/>
          </p:nvPr>
        </p:nvSpPr>
        <p:spPr/>
        <p:txBody>
          <a:bodyPr>
            <a:normAutofit/>
          </a:bodyPr>
          <a:lstStyle/>
          <a:p>
            <a:r>
              <a:rPr lang="en-US" dirty="0"/>
              <a:t>Working </a:t>
            </a:r>
            <a:r>
              <a:rPr lang="en-US" dirty="0" err="1"/>
              <a:t>Chatbot</a:t>
            </a:r>
            <a:r>
              <a:rPr lang="en-US" dirty="0"/>
              <a:t> Demo IV. CONCLUSION Through the proposed project and research, we draw a conclusion that the new proposed system will help the college system by overcoming some major flaws in the already present </a:t>
            </a:r>
            <a:r>
              <a:rPr lang="en-US" dirty="0" err="1"/>
              <a:t>chatbot</a:t>
            </a:r>
            <a:r>
              <a:rPr lang="en-US" dirty="0"/>
              <a:t> systems. Using the above study, we can further enhance the chat bot to help the college facility cater to anyone who visits the college website. This project will alleviate the pitfalls that the staff of the college comes across during the peak times of admissions</a:t>
            </a:r>
          </a:p>
        </p:txBody>
      </p:sp>
    </p:spTree>
    <p:extLst>
      <p:ext uri="{BB962C8B-B14F-4D97-AF65-F5344CB8AC3E}">
        <p14:creationId xmlns:p14="http://schemas.microsoft.com/office/powerpoint/2010/main" val="17049375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3DD7D43-0153-446D-20FE-EC705A31D8C6}"/>
              </a:ext>
            </a:extLst>
          </p:cNvPr>
          <p:cNvSpPr>
            <a:spLocks noGrp="1"/>
          </p:cNvSpPr>
          <p:nvPr>
            <p:ph idx="1"/>
          </p:nvPr>
        </p:nvSpPr>
        <p:spPr>
          <a:xfrm>
            <a:off x="1143000" y="2464092"/>
            <a:ext cx="9905999" cy="3541714"/>
          </a:xfrm>
        </p:spPr>
        <p:txBody>
          <a:bodyPr>
            <a:normAutofit/>
          </a:bodyPr>
          <a:lstStyle/>
          <a:p>
            <a:pPr marL="0" indent="0" algn="ctr">
              <a:buNone/>
            </a:pPr>
            <a:r>
              <a:rPr lang="en-US" sz="8800" dirty="0">
                <a:latin typeface="Algerian" panose="04020705040A02060702" pitchFamily="82" charset="0"/>
              </a:rPr>
              <a:t>THANK YOU</a:t>
            </a:r>
            <a:endParaRPr lang="en-IN" sz="8800" dirty="0">
              <a:latin typeface="Algerian" panose="04020705040A02060702" pitchFamily="82" charset="0"/>
            </a:endParaRPr>
          </a:p>
        </p:txBody>
      </p:sp>
    </p:spTree>
    <p:extLst>
      <p:ext uri="{BB962C8B-B14F-4D97-AF65-F5344CB8AC3E}">
        <p14:creationId xmlns:p14="http://schemas.microsoft.com/office/powerpoint/2010/main" val="400684437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43</TotalTime>
  <Words>636</Words>
  <Application>Microsoft Office PowerPoint</Application>
  <PresentationFormat>Widescreen</PresentationFormat>
  <Paragraphs>33</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Agency FB</vt:lpstr>
      <vt:lpstr>Algerian</vt:lpstr>
      <vt:lpstr>Arial</vt:lpstr>
      <vt:lpstr>Tw Cen MT</vt:lpstr>
      <vt:lpstr>Wingdings</vt:lpstr>
      <vt:lpstr>Circuit</vt:lpstr>
      <vt:lpstr>Chatbot song recommender system </vt:lpstr>
      <vt:lpstr>OUTLINE</vt:lpstr>
      <vt:lpstr>Objective </vt:lpstr>
      <vt:lpstr>Project context</vt:lpstr>
      <vt:lpstr>Product architecture</vt:lpstr>
      <vt:lpstr>High level approach</vt:lpstr>
      <vt:lpstr>goals</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Chatbot song recommender system</dc:title>
  <dc:creator>Dell</dc:creator>
  <cp:lastModifiedBy>Monu kumar Bind</cp:lastModifiedBy>
  <cp:revision>5</cp:revision>
  <dcterms:created xsi:type="dcterms:W3CDTF">2022-09-06T17:46:50Z</dcterms:created>
  <dcterms:modified xsi:type="dcterms:W3CDTF">2023-01-26T12:09:19Z</dcterms:modified>
</cp:coreProperties>
</file>