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  <p:sldMasterId id="2147483732" r:id="rId2"/>
  </p:sldMasterIdLst>
  <p:notesMasterIdLst>
    <p:notesMasterId r:id="rId14"/>
  </p:notesMasterIdLst>
  <p:handoutMasterIdLst>
    <p:handoutMasterId r:id="rId15"/>
  </p:handoutMasterIdLst>
  <p:sldIdLst>
    <p:sldId id="371" r:id="rId3"/>
    <p:sldId id="472" r:id="rId4"/>
    <p:sldId id="513" r:id="rId5"/>
    <p:sldId id="505" r:id="rId6"/>
    <p:sldId id="551" r:id="rId7"/>
    <p:sldId id="529" r:id="rId8"/>
    <p:sldId id="548" r:id="rId9"/>
    <p:sldId id="532" r:id="rId10"/>
    <p:sldId id="549" r:id="rId11"/>
    <p:sldId id="550" r:id="rId12"/>
    <p:sldId id="545" r:id="rId13"/>
  </p:sldIdLst>
  <p:sldSz cx="9144000" cy="6858000" type="screen4x3"/>
  <p:notesSz cx="7010400" cy="9296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6CC"/>
    <a:srgbClr val="33CC33"/>
    <a:srgbClr val="0066FF"/>
    <a:srgbClr val="B7C72A"/>
    <a:srgbClr val="FF0000"/>
    <a:srgbClr val="FF7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9" autoAdjust="0"/>
    <p:restoredTop sz="93333" autoAdjust="0"/>
  </p:normalViewPr>
  <p:slideViewPr>
    <p:cSldViewPr snapToGrid="0">
      <p:cViewPr varScale="1">
        <p:scale>
          <a:sx n="106" d="100"/>
          <a:sy n="106" d="100"/>
        </p:scale>
        <p:origin x="9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289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l" defTabSz="92075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l" defTabSz="92075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8D4CAE29-1ECE-4F64-8448-43F5E51D5D9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85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l" defTabSz="92075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5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701675" y="4416425"/>
            <a:ext cx="5607050" cy="1058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l" defTabSz="920750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6C31725D-E458-482C-AD14-FAD0229F4AE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149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2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179388" indent="-177800" algn="l" rtl="0" eaLnBrk="0" fontAlgn="base" hangingPunct="0">
      <a:spcBef>
        <a:spcPct val="20000"/>
      </a:spcBef>
      <a:spcAft>
        <a:spcPct val="0"/>
      </a:spcAft>
      <a:buBlip>
        <a:blip r:embed="rId2"/>
      </a:buBlip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358775" indent="-177800" algn="l" rtl="0" eaLnBrk="0" fontAlgn="base" hangingPunct="0">
      <a:spcBef>
        <a:spcPct val="20000"/>
      </a:spcBef>
      <a:spcAft>
        <a:spcPct val="0"/>
      </a:spcAft>
      <a:buBlip>
        <a:blip r:embed="rId2"/>
      </a:buBlip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538163" indent="-177800" algn="l" rtl="0" eaLnBrk="0" fontAlgn="base" hangingPunct="0">
      <a:spcBef>
        <a:spcPct val="20000"/>
      </a:spcBef>
      <a:spcAft>
        <a:spcPct val="0"/>
      </a:spcAft>
      <a:buBlip>
        <a:blip r:embed="rId2"/>
      </a:buBlip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708025" indent="-168275" algn="l" rtl="0" eaLnBrk="0" fontAlgn="base" hangingPunct="0">
      <a:spcBef>
        <a:spcPct val="20000"/>
      </a:spcBef>
      <a:spcAft>
        <a:spcPct val="0"/>
      </a:spcAft>
      <a:buBlip>
        <a:blip r:embed="rId2"/>
      </a:buBlip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AA6E3-9EDD-400C-B07F-C71EF45B7775}" type="slidenum">
              <a:rPr lang="de-DE" smtClean="0"/>
              <a:pPr/>
              <a:t>0</a:t>
            </a:fld>
            <a:endParaRPr lang="de-DE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6913"/>
            <a:ext cx="4648200" cy="34861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1841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DB95A-4FBD-4F8B-B801-53395B8233D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18573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DB95A-4FBD-4F8B-B801-53395B8233D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18573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DB95A-4FBD-4F8B-B801-53395B8233D6}" type="slidenum">
              <a:rPr lang="de-DE" smtClean="0">
                <a:solidFill>
                  <a:prstClr val="black"/>
                </a:solidFill>
              </a:rPr>
              <a:pPr/>
              <a:t>3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18573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DB95A-4FBD-4F8B-B801-53395B8233D6}" type="slidenum">
              <a:rPr lang="de-DE" smtClean="0">
                <a:solidFill>
                  <a:prstClr val="black"/>
                </a:solidFill>
              </a:rPr>
              <a:pPr/>
              <a:t>5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18573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DB95A-4FBD-4F8B-B801-53395B8233D6}" type="slidenum">
              <a:rPr lang="de-DE" smtClean="0">
                <a:solidFill>
                  <a:prstClr val="black"/>
                </a:solidFill>
              </a:rPr>
              <a:pPr/>
              <a:t>7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18573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DB95A-4FBD-4F8B-B801-53395B8233D6}" type="slidenum">
              <a:rPr lang="de-DE" smtClean="0">
                <a:solidFill>
                  <a:prstClr val="black"/>
                </a:solidFill>
              </a:rPr>
              <a:pPr/>
              <a:t>10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18573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SE logo grey"/>
          <p:cNvPicPr>
            <a:picLocks noChangeAspect="1" noChangeArrowheads="1"/>
          </p:cNvPicPr>
          <p:nvPr/>
        </p:nvPicPr>
        <p:blipFill>
          <a:blip r:embed="rId3" cstate="print"/>
          <a:srcRect t="27831" b="23341"/>
          <a:stretch>
            <a:fillRect/>
          </a:stretch>
        </p:blipFill>
        <p:spPr bwMode="auto">
          <a:xfrm>
            <a:off x="0" y="2459038"/>
            <a:ext cx="8896350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2238" y="6367463"/>
            <a:ext cx="571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A5BD1113-2E5A-4A28-B69B-FECC29C41453}" type="slidenum">
              <a:rPr lang="en-US" sz="1000" b="1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sz="1000" b="1">
              <a:solidFill>
                <a:schemeClr val="bg2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gray">
          <a:xfrm>
            <a:off x="0" y="1255713"/>
            <a:ext cx="9148763" cy="7937"/>
          </a:xfrm>
          <a:prstGeom prst="line">
            <a:avLst/>
          </a:prstGeom>
          <a:noFill/>
          <a:ln w="190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40000"/>
              </a:spcBef>
              <a:defRPr/>
            </a:pPr>
            <a:endParaRPr lang="en-US"/>
          </a:p>
        </p:txBody>
      </p:sp>
      <p:sp>
        <p:nvSpPr>
          <p:cNvPr id="7" name="Biotronik_Subtitle" hidden="1"/>
          <p:cNvSpPr txBox="1">
            <a:spLocks noChangeArrowheads="1"/>
          </p:cNvSpPr>
          <p:nvPr/>
        </p:nvSpPr>
        <p:spPr bwMode="gray">
          <a:xfrm>
            <a:off x="1695450" y="1439863"/>
            <a:ext cx="69500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Aft>
                <a:spcPct val="105000"/>
              </a:spcAft>
              <a:defRPr/>
            </a:pPr>
            <a:r>
              <a:rPr lang="en-US" sz="1800" b="1">
                <a:solidFill>
                  <a:srgbClr val="00326D"/>
                </a:solidFill>
              </a:rPr>
              <a:t>Headline</a:t>
            </a:r>
          </a:p>
        </p:txBody>
      </p:sp>
      <p:sp>
        <p:nvSpPr>
          <p:cNvPr id="8" name="Biotronik_Quelle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692275" y="6223000"/>
            <a:ext cx="48180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marL="611188" indent="-611188" defTabSz="698500" eaLnBrk="0" hangingPunct="0">
              <a:lnSpc>
                <a:spcPct val="90000"/>
              </a:lnSpc>
              <a:spcBef>
                <a:spcPct val="10000"/>
              </a:spcBef>
              <a:tabLst>
                <a:tab pos="517525" algn="r"/>
              </a:tabLst>
              <a:defRPr/>
            </a:pPr>
            <a:r>
              <a:rPr lang="en-US" sz="1000"/>
              <a:t>	*	…</a:t>
            </a:r>
          </a:p>
          <a:p>
            <a:pPr marL="611188" indent="-611188" defTabSz="698500" eaLnBrk="0" hangingPunct="0">
              <a:lnSpc>
                <a:spcPct val="90000"/>
              </a:lnSpc>
              <a:spcBef>
                <a:spcPct val="10000"/>
              </a:spcBef>
              <a:tabLst>
                <a:tab pos="517525" algn="r"/>
              </a:tabLst>
              <a:defRPr/>
            </a:pPr>
            <a:r>
              <a:rPr lang="en-US" sz="1000"/>
              <a:t>Source:		…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8899525" y="2447925"/>
            <a:ext cx="244475" cy="32146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rgbClr val="FF7300"/>
              </a:solidFill>
            </a:endParaRPr>
          </a:p>
        </p:txBody>
      </p:sp>
      <p:pic>
        <p:nvPicPr>
          <p:cNvPr id="10" name="Picture 10" descr="MSE_LOGO_small_45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0113" y="6418263"/>
            <a:ext cx="1790700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4"/>
          <p:cNvSpPr>
            <a:spLocks noChangeArrowheads="1"/>
          </p:cNvSpPr>
          <p:nvPr userDrawn="1"/>
        </p:nvSpPr>
        <p:spPr bwMode="gray">
          <a:xfrm>
            <a:off x="134938" y="6592888"/>
            <a:ext cx="14366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b="1">
                <a:solidFill>
                  <a:schemeClr val="bg2"/>
                </a:solidFill>
              </a:rPr>
              <a:t>APN – Oct. 5, 2010</a:t>
            </a:r>
          </a:p>
        </p:txBody>
      </p:sp>
      <p:sp>
        <p:nvSpPr>
          <p:cNvPr id="6707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95450" y="1293813"/>
            <a:ext cx="6494463" cy="457200"/>
          </a:xfrm>
          <a:ln algn="ctr"/>
        </p:spPr>
        <p:txBody>
          <a:bodyPr lIns="91440" tIns="45720" rIns="91440" bIns="45720" anchor="t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707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95450" y="1663700"/>
            <a:ext cx="6467475" cy="457200"/>
          </a:xfrm>
          <a:ln algn="ctr"/>
        </p:spPr>
        <p:txBody>
          <a:bodyPr lIns="91440" tIns="45720" rIns="91440" bIns="45720"/>
          <a:lstStyle>
            <a:lvl1pPr algn="ctr">
              <a:spcBef>
                <a:spcPct val="0"/>
              </a:spcBef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149225"/>
            <a:ext cx="1833562" cy="3779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8100" y="149225"/>
            <a:ext cx="5351463" cy="3779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575DB3D9-45B1-489F-984B-DED338C3864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34938" y="6592888"/>
            <a:ext cx="14366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b="1">
                <a:solidFill>
                  <a:schemeClr val="bg2"/>
                </a:solidFill>
              </a:rPr>
              <a:t>APN – Oct. 5, 2010</a:t>
            </a:r>
          </a:p>
        </p:txBody>
      </p:sp>
    </p:spTree>
    <p:extLst>
      <p:ext uri="{BB962C8B-B14F-4D97-AF65-F5344CB8AC3E}">
        <p14:creationId xmlns:p14="http://schemas.microsoft.com/office/powerpoint/2010/main" val="3751243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95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8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90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5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5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25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1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84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6464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59532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7288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20978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5454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506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3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5450" y="2117725"/>
            <a:ext cx="3398838" cy="181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6688" y="2117725"/>
            <a:ext cx="3398837" cy="181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gray">
          <a:xfrm>
            <a:off x="0" y="0"/>
            <a:ext cx="539750" cy="9318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40000"/>
              </a:spcBef>
              <a:defRPr/>
            </a:pPr>
            <a:endParaRPr lang="en-US"/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gray">
          <a:xfrm>
            <a:off x="0" y="6580188"/>
            <a:ext cx="539750" cy="2778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40000"/>
              </a:spcBef>
              <a:defRPr/>
            </a:pPr>
            <a:endParaRPr lang="en-US"/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gray">
          <a:xfrm>
            <a:off x="57150" y="6396038"/>
            <a:ext cx="571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fld id="{A286A270-E9CA-4444-A975-E90B8B04FF1D}" type="slidenum">
              <a:rPr lang="en-US" sz="1000" b="1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sz="1000" b="1">
              <a:solidFill>
                <a:schemeClr val="bg2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1308100" y="149225"/>
            <a:ext cx="69548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Titelmasterformat durch Klicken bearbeiten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1695450" y="2117725"/>
            <a:ext cx="6950075" cy="1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669703" name="Biotronik_Subtitle" hidden="1"/>
          <p:cNvSpPr txBox="1">
            <a:spLocks noChangeArrowheads="1"/>
          </p:cNvSpPr>
          <p:nvPr/>
        </p:nvSpPr>
        <p:spPr bwMode="gray">
          <a:xfrm>
            <a:off x="1695450" y="1439863"/>
            <a:ext cx="69500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Aft>
                <a:spcPct val="105000"/>
              </a:spcAft>
              <a:defRPr/>
            </a:pPr>
            <a:r>
              <a:rPr lang="en-US" sz="1800" b="1">
                <a:solidFill>
                  <a:srgbClr val="00326D"/>
                </a:solidFill>
              </a:rPr>
              <a:t>Headline</a:t>
            </a:r>
          </a:p>
        </p:txBody>
      </p:sp>
      <p:sp>
        <p:nvSpPr>
          <p:cNvPr id="669704" name="Biotronik_Quelle" hidden="1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1692275" y="6223000"/>
            <a:ext cx="48180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marL="611188" indent="-611188" defTabSz="698500" eaLnBrk="0" hangingPunct="0">
              <a:lnSpc>
                <a:spcPct val="90000"/>
              </a:lnSpc>
              <a:spcBef>
                <a:spcPct val="10000"/>
              </a:spcBef>
              <a:tabLst>
                <a:tab pos="517525" algn="r"/>
              </a:tabLst>
              <a:defRPr/>
            </a:pPr>
            <a:r>
              <a:rPr lang="en-US" sz="1000"/>
              <a:t>	*	…</a:t>
            </a:r>
          </a:p>
          <a:p>
            <a:pPr marL="611188" indent="-611188" defTabSz="698500" eaLnBrk="0" hangingPunct="0">
              <a:lnSpc>
                <a:spcPct val="90000"/>
              </a:lnSpc>
              <a:spcBef>
                <a:spcPct val="10000"/>
              </a:spcBef>
              <a:tabLst>
                <a:tab pos="517525" algn="r"/>
              </a:tabLst>
              <a:defRPr/>
            </a:pPr>
            <a:r>
              <a:rPr lang="en-US" sz="1000"/>
              <a:t>Source:		…</a:t>
            </a:r>
          </a:p>
        </p:txBody>
      </p:sp>
      <p:pic>
        <p:nvPicPr>
          <p:cNvPr id="1033" name="Picture 9" descr="MSE_LOGO_small_45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62813" y="6470650"/>
            <a:ext cx="17907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9706" name="Line 10"/>
          <p:cNvSpPr>
            <a:spLocks noChangeShapeType="1"/>
          </p:cNvSpPr>
          <p:nvPr/>
        </p:nvSpPr>
        <p:spPr bwMode="gray">
          <a:xfrm flipV="1">
            <a:off x="0" y="925513"/>
            <a:ext cx="9144000" cy="1587"/>
          </a:xfrm>
          <a:prstGeom prst="line">
            <a:avLst/>
          </a:prstGeom>
          <a:noFill/>
          <a:ln w="190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40000"/>
              </a:spcBef>
              <a:defRPr/>
            </a:pPr>
            <a:endParaRPr lang="en-US"/>
          </a:p>
        </p:txBody>
      </p:sp>
      <p:sp>
        <p:nvSpPr>
          <p:cNvPr id="669707" name="Rectangle 11"/>
          <p:cNvSpPr>
            <a:spLocks noChangeArrowheads="1"/>
          </p:cNvSpPr>
          <p:nvPr/>
        </p:nvSpPr>
        <p:spPr bwMode="gray">
          <a:xfrm>
            <a:off x="573088" y="6678613"/>
            <a:ext cx="12096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en-US" sz="800" b="1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40000"/>
        </a:spcBef>
        <a:spcAft>
          <a:spcPct val="0"/>
        </a:spcAft>
        <a:buBlip>
          <a:blip r:embed="rId15"/>
        </a:buBlip>
        <a:defRPr>
          <a:solidFill>
            <a:schemeClr val="tx1"/>
          </a:solidFill>
          <a:latin typeface="+mn-lt"/>
          <a:cs typeface="+mn-cs"/>
        </a:defRPr>
      </a:lvl2pPr>
      <a:lvl3pPr marL="358775" indent="-177800" algn="l" rtl="0" eaLnBrk="1" fontAlgn="base" hangingPunct="1">
        <a:spcBef>
          <a:spcPct val="40000"/>
        </a:spcBef>
        <a:spcAft>
          <a:spcPct val="0"/>
        </a:spcAft>
        <a:buBlip>
          <a:blip r:embed="rId15"/>
        </a:buBlip>
        <a:defRPr>
          <a:solidFill>
            <a:schemeClr val="tx1"/>
          </a:solidFill>
          <a:latin typeface="+mn-lt"/>
          <a:cs typeface="+mn-cs"/>
        </a:defRPr>
      </a:lvl3pPr>
      <a:lvl4pPr marL="538163" indent="-177800" algn="l" rtl="0" eaLnBrk="1" fontAlgn="base" hangingPunct="1">
        <a:spcBef>
          <a:spcPct val="40000"/>
        </a:spcBef>
        <a:spcAft>
          <a:spcPct val="0"/>
        </a:spcAft>
        <a:buBlip>
          <a:blip r:embed="rId15"/>
        </a:buBlip>
        <a:defRPr>
          <a:solidFill>
            <a:schemeClr val="tx1"/>
          </a:solidFill>
          <a:latin typeface="+mn-lt"/>
          <a:cs typeface="+mn-cs"/>
        </a:defRPr>
      </a:lvl4pPr>
      <a:lvl5pPr marL="708025" indent="-168275" algn="l" rtl="0" eaLnBrk="1" fontAlgn="base" hangingPunct="1">
        <a:spcBef>
          <a:spcPct val="40000"/>
        </a:spcBef>
        <a:spcAft>
          <a:spcPct val="0"/>
        </a:spcAft>
        <a:buBlip>
          <a:blip r:embed="rId15"/>
        </a:buBlip>
        <a:defRPr>
          <a:solidFill>
            <a:schemeClr val="tx1"/>
          </a:solidFill>
          <a:latin typeface="+mn-lt"/>
          <a:cs typeface="+mn-cs"/>
        </a:defRPr>
      </a:lvl5pPr>
      <a:lvl6pPr marL="1165225" indent="-168275" algn="l" rtl="0" eaLnBrk="1" fontAlgn="base" hangingPunct="1">
        <a:spcBef>
          <a:spcPct val="40000"/>
        </a:spcBef>
        <a:spcAft>
          <a:spcPct val="0"/>
        </a:spcAft>
        <a:buBlip>
          <a:blip r:embed="rId15"/>
        </a:buBlip>
        <a:defRPr>
          <a:solidFill>
            <a:schemeClr val="tx1"/>
          </a:solidFill>
          <a:latin typeface="+mn-lt"/>
          <a:cs typeface="+mn-cs"/>
        </a:defRPr>
      </a:lvl6pPr>
      <a:lvl7pPr marL="1622425" indent="-168275" algn="l" rtl="0" eaLnBrk="1" fontAlgn="base" hangingPunct="1">
        <a:spcBef>
          <a:spcPct val="40000"/>
        </a:spcBef>
        <a:spcAft>
          <a:spcPct val="0"/>
        </a:spcAft>
        <a:buBlip>
          <a:blip r:embed="rId15"/>
        </a:buBlip>
        <a:defRPr>
          <a:solidFill>
            <a:schemeClr val="tx1"/>
          </a:solidFill>
          <a:latin typeface="+mn-lt"/>
          <a:cs typeface="+mn-cs"/>
        </a:defRPr>
      </a:lvl7pPr>
      <a:lvl8pPr marL="2079625" indent="-168275" algn="l" rtl="0" eaLnBrk="1" fontAlgn="base" hangingPunct="1">
        <a:spcBef>
          <a:spcPct val="40000"/>
        </a:spcBef>
        <a:spcAft>
          <a:spcPct val="0"/>
        </a:spcAft>
        <a:buBlip>
          <a:blip r:embed="rId15"/>
        </a:buBlip>
        <a:defRPr>
          <a:solidFill>
            <a:schemeClr val="tx1"/>
          </a:solidFill>
          <a:latin typeface="+mn-lt"/>
          <a:cs typeface="+mn-cs"/>
        </a:defRPr>
      </a:lvl8pPr>
      <a:lvl9pPr marL="2536825" indent="-168275" algn="l" rtl="0" eaLnBrk="1" fontAlgn="base" hangingPunct="1">
        <a:spcBef>
          <a:spcPct val="40000"/>
        </a:spcBef>
        <a:spcAft>
          <a:spcPct val="0"/>
        </a:spcAft>
        <a:buBlip>
          <a:blip r:embed="rId15"/>
        </a:buBlip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6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76" name="Rectangle 75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7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07154" y="782782"/>
            <a:ext cx="6756191" cy="341047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de-DE" sz="5200"/>
              <a:t>Script to generate testcases</a:t>
            </a:r>
          </a:p>
        </p:txBody>
      </p:sp>
      <p:sp>
        <p:nvSpPr>
          <p:cNvPr id="15377" name="Rectangle 77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9144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8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019122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366" name="Rectangle 7"/>
          <p:cNvSpPr>
            <a:spLocks noChangeArrowheads="1"/>
          </p:cNvSpPr>
          <p:nvPr/>
        </p:nvSpPr>
        <p:spPr bwMode="gray">
          <a:xfrm>
            <a:off x="0" y="6197600"/>
            <a:ext cx="1631950" cy="660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792163" y="405270"/>
            <a:ext cx="73453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587992"/>
                </a:solidFill>
              </a:rPr>
              <a:t>EXAMPLE FUNCTIONS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633730" y="947737"/>
            <a:ext cx="8097838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0070C0"/>
                </a:solidFill>
              </a:rPr>
              <a:t>Another function that is important and can be used in functions for other registers is the </a:t>
            </a:r>
            <a:r>
              <a:rPr lang="en-US" sz="2400" dirty="0" err="1">
                <a:solidFill>
                  <a:srgbClr val="0070C0"/>
                </a:solidFill>
              </a:rPr>
              <a:t>get_value</a:t>
            </a:r>
            <a:r>
              <a:rPr lang="en-US" sz="2400" dirty="0">
                <a:solidFill>
                  <a:srgbClr val="0070C0"/>
                </a:solidFill>
              </a:rPr>
              <a:t> function, which retrieves the value from the csv file. </a:t>
            </a: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0070C0"/>
                </a:solidFill>
              </a:rPr>
              <a:t>This can be used to add more parameters in the future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98" y="3625348"/>
            <a:ext cx="5248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3731207"/>
            <a:ext cx="35528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6886937" y="3912243"/>
            <a:ext cx="1458410" cy="173620"/>
          </a:xfrm>
          <a:prstGeom prst="rect">
            <a:avLst/>
          </a:prstGeom>
          <a:solidFill>
            <a:srgbClr val="FF0000">
              <a:alpha val="26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3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ChangeArrowheads="1"/>
          </p:cNvSpPr>
          <p:nvPr/>
        </p:nvSpPr>
        <p:spPr bwMode="gray">
          <a:xfrm>
            <a:off x="792163" y="405270"/>
            <a:ext cx="73453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587992"/>
                </a:solidFill>
              </a:rPr>
              <a:t>RUNNING THE SCRIPT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633730" y="947737"/>
            <a:ext cx="8097838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endParaRPr lang="en-US" sz="2000" dirty="0">
              <a:solidFill>
                <a:srgbClr val="0070C0"/>
              </a:solidFill>
            </a:endParaRP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0070C0"/>
                </a:solidFill>
              </a:rPr>
              <a:t>Currently the script allows the specification of the </a:t>
            </a:r>
            <a:r>
              <a:rPr lang="en-US" sz="2000" dirty="0" err="1">
                <a:solidFill>
                  <a:srgbClr val="0070C0"/>
                </a:solidFill>
              </a:rPr>
              <a:t>testname</a:t>
            </a:r>
            <a:r>
              <a:rPr lang="en-US" sz="2000" dirty="0">
                <a:solidFill>
                  <a:srgbClr val="0070C0"/>
                </a:solidFill>
              </a:rPr>
              <a:t>, path where the test is to be stored,  number of trains, the input csv file.</a:t>
            </a: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0070C0"/>
                </a:solidFill>
              </a:rPr>
              <a:t>Provisions will be made to randomize a particular parameter based on the </a:t>
            </a:r>
            <a:r>
              <a:rPr lang="en-US" sz="2000" dirty="0" err="1">
                <a:solidFill>
                  <a:srgbClr val="0070C0"/>
                </a:solidFill>
              </a:rPr>
              <a:t>testcase</a:t>
            </a:r>
            <a:endParaRPr lang="en-US" sz="2000" dirty="0">
              <a:solidFill>
                <a:srgbClr val="0070C0"/>
              </a:solidFill>
            </a:endParaRP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0070C0"/>
                </a:solidFill>
              </a:rPr>
              <a:t>Currently the script is incapable of generating </a:t>
            </a:r>
            <a:r>
              <a:rPr lang="en-US" sz="2000" dirty="0" err="1">
                <a:solidFill>
                  <a:srgbClr val="0070C0"/>
                </a:solidFill>
              </a:rPr>
              <a:t>testcases</a:t>
            </a:r>
            <a:r>
              <a:rPr lang="en-US" sz="2000" dirty="0">
                <a:solidFill>
                  <a:srgbClr val="0070C0"/>
                </a:solidFill>
              </a:rPr>
              <a:t> that have more than one train, this should be implemented soon.</a:t>
            </a: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0070C0"/>
                </a:solidFill>
              </a:rPr>
              <a:t>Therefore, sequential, interleave and multi train modes are done manually for now</a:t>
            </a: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0070C0"/>
                </a:solidFill>
              </a:rPr>
              <a:t>The command looks as follows in the </a:t>
            </a:r>
            <a:r>
              <a:rPr lang="en-US" sz="2000" dirty="0" err="1">
                <a:solidFill>
                  <a:srgbClr val="0070C0"/>
                </a:solidFill>
              </a:rPr>
              <a:t>linux</a:t>
            </a:r>
            <a:r>
              <a:rPr lang="en-US" sz="2000" dirty="0">
                <a:solidFill>
                  <a:srgbClr val="0070C0"/>
                </a:solidFill>
              </a:rPr>
              <a:t> environment</a:t>
            </a: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0070C0"/>
                </a:solidFill>
              </a:rPr>
              <a:t>$ python stdig_test_gen.py -option input</a:t>
            </a: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0070C0"/>
                </a:solidFill>
              </a:rPr>
              <a:t>Any other suggestions are welcome</a:t>
            </a:r>
          </a:p>
        </p:txBody>
      </p:sp>
    </p:spTree>
    <p:extLst>
      <p:ext uri="{BB962C8B-B14F-4D97-AF65-F5344CB8AC3E}">
        <p14:creationId xmlns:p14="http://schemas.microsoft.com/office/powerpoint/2010/main" val="12137489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ChangeArrowheads="1"/>
          </p:cNvSpPr>
          <p:nvPr/>
        </p:nvSpPr>
        <p:spPr bwMode="gray">
          <a:xfrm>
            <a:off x="792163" y="374492"/>
            <a:ext cx="73453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654050" y="947738"/>
            <a:ext cx="8097838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lvl="1">
              <a:spcBef>
                <a:spcPct val="40000"/>
              </a:spcBef>
              <a:defRPr/>
            </a:pPr>
            <a:endParaRPr lang="en-US" sz="1600" dirty="0">
              <a:solidFill>
                <a:srgbClr val="002060"/>
              </a:solidFill>
            </a:endParaRP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endParaRPr lang="en-US" sz="1600" dirty="0">
              <a:solidFill>
                <a:srgbClr val="0070C0"/>
              </a:solidFill>
            </a:endParaRP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0070C0"/>
                </a:solidFill>
              </a:rPr>
              <a:t>. Overview</a:t>
            </a: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0070C0"/>
                </a:solidFill>
              </a:rPr>
              <a:t>. Background</a:t>
            </a: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0070C0"/>
                </a:solidFill>
              </a:rPr>
              <a:t>. Input file</a:t>
            </a: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0070C0"/>
                </a:solidFill>
              </a:rPr>
              <a:t>. Python script</a:t>
            </a:r>
          </a:p>
          <a:p>
            <a:pPr marL="1093788" lvl="3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0070C0"/>
                </a:solidFill>
              </a:rPr>
              <a:t>Functions </a:t>
            </a: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0070C0"/>
                </a:solidFill>
              </a:rPr>
              <a:t>. Running the script</a:t>
            </a: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0070C0"/>
                </a:solidFill>
              </a:rPr>
              <a:t>. DEMO</a:t>
            </a: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ChangeArrowheads="1"/>
          </p:cNvSpPr>
          <p:nvPr/>
        </p:nvSpPr>
        <p:spPr bwMode="gray">
          <a:xfrm>
            <a:off x="792163" y="374492"/>
            <a:ext cx="73453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OVERVIEW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654050" y="947738"/>
            <a:ext cx="8097838" cy="465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lvl="1">
              <a:spcBef>
                <a:spcPct val="40000"/>
              </a:spcBef>
              <a:defRPr/>
            </a:pPr>
            <a:endParaRPr lang="en-US" sz="1600" dirty="0">
              <a:solidFill>
                <a:srgbClr val="002060"/>
              </a:solidFill>
            </a:endParaRPr>
          </a:p>
          <a:p>
            <a:pPr marL="801688" lvl="2" indent="-342900">
              <a:spcBef>
                <a:spcPct val="40000"/>
              </a:spcBef>
              <a:buFont typeface="Wingdings" panose="05000000000000000000" pitchFamily="2" charset="2"/>
              <a:buChar char="q"/>
              <a:defRPr/>
            </a:pPr>
            <a:r>
              <a:rPr lang="en-US" sz="2400" dirty="0"/>
              <a:t>Script for test generation helps reduce time in creating multiple </a:t>
            </a:r>
            <a:r>
              <a:rPr lang="en-US" sz="2400" dirty="0" err="1"/>
              <a:t>testcases</a:t>
            </a:r>
            <a:endParaRPr lang="en-US" sz="2400" dirty="0"/>
          </a:p>
          <a:p>
            <a:pPr marL="801688" lvl="2" indent="-342900">
              <a:spcBef>
                <a:spcPct val="40000"/>
              </a:spcBef>
              <a:buFont typeface="Wingdings" panose="05000000000000000000" pitchFamily="2" charset="2"/>
              <a:buChar char="q"/>
              <a:defRPr/>
            </a:pPr>
            <a:r>
              <a:rPr lang="en-US" sz="2400" dirty="0"/>
              <a:t>Doesn’t require too much attention to the register specifics of design</a:t>
            </a:r>
          </a:p>
          <a:p>
            <a:pPr marL="801688" lvl="2" indent="-342900">
              <a:spcBef>
                <a:spcPct val="40000"/>
              </a:spcBef>
              <a:buFont typeface="Wingdings" panose="05000000000000000000" pitchFamily="2" charset="2"/>
              <a:buChar char="q"/>
              <a:defRPr/>
            </a:pPr>
            <a:r>
              <a:rPr lang="en-US" sz="2400" dirty="0"/>
              <a:t>Makes the process of </a:t>
            </a:r>
            <a:r>
              <a:rPr lang="en-US" sz="2400" dirty="0" err="1"/>
              <a:t>testcase</a:t>
            </a:r>
            <a:r>
              <a:rPr lang="en-US" sz="2400" dirty="0"/>
              <a:t> generation less mechanical</a:t>
            </a:r>
          </a:p>
          <a:p>
            <a:pPr marL="801688" lvl="2" indent="-342900">
              <a:spcBef>
                <a:spcPct val="40000"/>
              </a:spcBef>
              <a:buFont typeface="Wingdings" panose="05000000000000000000" pitchFamily="2" charset="2"/>
              <a:buChar char="q"/>
              <a:defRPr/>
            </a:pPr>
            <a:r>
              <a:rPr lang="en-US" sz="2400" dirty="0"/>
              <a:t>Python was used as it provides a lot of packages to make it programmer friendly</a:t>
            </a:r>
          </a:p>
          <a:p>
            <a:pPr marL="801688" lvl="2" indent="-342900">
              <a:spcBef>
                <a:spcPct val="40000"/>
              </a:spcBef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549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ChangeArrowheads="1"/>
          </p:cNvSpPr>
          <p:nvPr/>
        </p:nvSpPr>
        <p:spPr bwMode="gray">
          <a:xfrm>
            <a:off x="792163" y="374492"/>
            <a:ext cx="73453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587992"/>
                </a:solidFill>
              </a:rPr>
              <a:t>BACKGROUND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654050" y="947738"/>
            <a:ext cx="8097838" cy="515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636588" lvl="2" indent="-1778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endParaRPr lang="en-US" sz="2000" dirty="0">
              <a:solidFill>
                <a:srgbClr val="0070C0"/>
              </a:solidFill>
            </a:endParaRPr>
          </a:p>
          <a:p>
            <a:pPr marL="636588" lvl="2" indent="-1778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0070C0"/>
                </a:solidFill>
              </a:rPr>
              <a:t>The test  case is divided into  sections that need to be/ can be modified for a particular </a:t>
            </a:r>
            <a:r>
              <a:rPr lang="en-US" sz="2000" dirty="0" err="1">
                <a:solidFill>
                  <a:srgbClr val="0070C0"/>
                </a:solidFill>
              </a:rPr>
              <a:t>testcase</a:t>
            </a:r>
            <a:r>
              <a:rPr lang="en-US" sz="2000" dirty="0">
                <a:solidFill>
                  <a:srgbClr val="0070C0"/>
                </a:solidFill>
              </a:rPr>
              <a:t>. These sections are stored in separate text files.</a:t>
            </a:r>
          </a:p>
          <a:p>
            <a:pPr marL="636588" lvl="2" indent="-1778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0070C0"/>
                </a:solidFill>
              </a:rPr>
              <a:t>The input parameters of the </a:t>
            </a:r>
            <a:r>
              <a:rPr lang="en-US" sz="2000" dirty="0" err="1">
                <a:solidFill>
                  <a:srgbClr val="0070C0"/>
                </a:solidFill>
              </a:rPr>
              <a:t>testcase</a:t>
            </a:r>
            <a:r>
              <a:rPr lang="en-US" sz="2000" dirty="0">
                <a:solidFill>
                  <a:srgbClr val="0070C0"/>
                </a:solidFill>
              </a:rPr>
              <a:t> are given through a csv file which has the following format.</a:t>
            </a:r>
          </a:p>
          <a:p>
            <a:pPr marL="636588" lvl="2" indent="-1778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0070C0"/>
                </a:solidFill>
              </a:rPr>
              <a:t>The first column has the parameter names.</a:t>
            </a:r>
          </a:p>
          <a:p>
            <a:pPr marL="636588" lvl="2" indent="-1778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0070C0"/>
                </a:solidFill>
              </a:rPr>
              <a:t>The following columns represent the values of the parameters for each train.</a:t>
            </a:r>
          </a:p>
          <a:p>
            <a:pPr marL="636588" lvl="2" indent="-1778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0070C0"/>
                </a:solidFill>
              </a:rPr>
              <a:t>Each of the subsequent columns represent a train.</a:t>
            </a:r>
          </a:p>
          <a:p>
            <a:pPr marL="636588" lvl="2" indent="-1778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0070C0"/>
                </a:solidFill>
              </a:rPr>
              <a:t>The script is written in python 3.7 and uses a package “pandas” which is required to be installed to run either on Windows or Linux</a:t>
            </a:r>
          </a:p>
          <a:p>
            <a:pPr marL="636588" lvl="2" indent="-1778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0070C0"/>
                </a:solidFill>
              </a:rPr>
              <a:t>Note: This does not use regular expressions but just string operations for text manipulation</a:t>
            </a:r>
          </a:p>
        </p:txBody>
      </p:sp>
    </p:spTree>
    <p:extLst>
      <p:ext uri="{BB962C8B-B14F-4D97-AF65-F5344CB8AC3E}">
        <p14:creationId xmlns:p14="http://schemas.microsoft.com/office/powerpoint/2010/main" val="310411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8" y="1551008"/>
            <a:ext cx="8254198" cy="330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81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ChangeArrowheads="1"/>
          </p:cNvSpPr>
          <p:nvPr/>
        </p:nvSpPr>
        <p:spPr bwMode="gray">
          <a:xfrm>
            <a:off x="792163" y="374492"/>
            <a:ext cx="73453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587992"/>
                </a:solidFill>
              </a:rPr>
              <a:t>INPUT FILE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654050" y="947738"/>
            <a:ext cx="8097838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8788" lvl="2">
              <a:spcBef>
                <a:spcPct val="40000"/>
              </a:spcBef>
              <a:spcAft>
                <a:spcPts val="600"/>
              </a:spcAft>
              <a:defRPr/>
            </a:pP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It is recommended to use Microsoft Excel or </a:t>
            </a:r>
            <a:r>
              <a:rPr lang="en-US" sz="2400" dirty="0" err="1"/>
              <a:t>Libre</a:t>
            </a:r>
            <a:r>
              <a:rPr lang="en-US" sz="2400" dirty="0"/>
              <a:t> </a:t>
            </a:r>
            <a:r>
              <a:rPr lang="en-US" sz="2400" dirty="0" err="1"/>
              <a:t>Calc</a:t>
            </a:r>
            <a:r>
              <a:rPr lang="en-US" sz="2400" dirty="0"/>
              <a:t> for ease in providing inputs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The parameters here corresponds to the most commonly used parameters that are provided in the </a:t>
            </a:r>
            <a:r>
              <a:rPr lang="en-US" sz="2400" dirty="0" err="1"/>
              <a:t>stim_dig</a:t>
            </a:r>
            <a:r>
              <a:rPr lang="en-US" sz="2400" dirty="0"/>
              <a:t> spec document.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More parameters can be added  as per your requirement.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However the function that enables assignment in the </a:t>
            </a:r>
            <a:r>
              <a:rPr lang="en-US" sz="2400" dirty="0" err="1"/>
              <a:t>testcase</a:t>
            </a:r>
            <a:r>
              <a:rPr lang="en-US" sz="2400" dirty="0"/>
              <a:t> needs to be added in the script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The particular parameters can explained during the demo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08212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792163" y="374492"/>
            <a:ext cx="73453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587992"/>
                </a:solidFill>
              </a:rPr>
              <a:t>INPUT FILE</a:t>
            </a:r>
          </a:p>
        </p:txBody>
      </p:sp>
      <p:pic>
        <p:nvPicPr>
          <p:cNvPr id="1026" name="Picture 2" descr="https://lh3.googleusercontent.com/oXS7jSCHk1BFzm9bo4rLKvw7T7v4_4Rfi2bP3XgEK8n07s51XDrwLbHJl7dXSoNN881_gXrriFBvWtaCaGT-0UtTQ6HYSZG_TFr8ALKqavZy9adk7eAXV-zE1vGrv8-LRcDaVlt0zQ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980" y="972274"/>
            <a:ext cx="1719524" cy="569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74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ChangeArrowheads="1"/>
          </p:cNvSpPr>
          <p:nvPr/>
        </p:nvSpPr>
        <p:spPr bwMode="gray">
          <a:xfrm>
            <a:off x="792163" y="405270"/>
            <a:ext cx="73453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587992"/>
                </a:solidFill>
              </a:rPr>
              <a:t>PYTHON SCRIPT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633730" y="947737"/>
            <a:ext cx="8097838" cy="34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lvl="1">
              <a:spcBef>
                <a:spcPct val="40000"/>
              </a:spcBef>
              <a:defRPr/>
            </a:pPr>
            <a:endParaRPr lang="en-US" sz="1600" dirty="0">
              <a:solidFill>
                <a:srgbClr val="002060"/>
              </a:solidFill>
            </a:endParaRP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0070C0"/>
                </a:solidFill>
              </a:rPr>
              <a:t>The script reads and stores data from 6 TEXT files, each is a section of the SV test code</a:t>
            </a: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0070C0"/>
                </a:solidFill>
              </a:rPr>
              <a:t>Functions are defined to read values from the CSV file and manipulate them to write to the register</a:t>
            </a:r>
          </a:p>
          <a:p>
            <a:pPr marL="1093788" lvl="3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0070C0"/>
                </a:solidFill>
              </a:rPr>
              <a:t>For example, Consider Train1 </a:t>
            </a:r>
            <a:r>
              <a:rPr lang="en-US" sz="2400" dirty="0" err="1">
                <a:solidFill>
                  <a:srgbClr val="0070C0"/>
                </a:solidFill>
              </a:rPr>
              <a:t>config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reg</a:t>
            </a:r>
            <a:r>
              <a:rPr lang="en-US" sz="2400" dirty="0">
                <a:solidFill>
                  <a:srgbClr val="0070C0"/>
                </a:solidFill>
              </a:rPr>
              <a:t> 0</a:t>
            </a:r>
          </a:p>
          <a:p>
            <a:pPr marL="915988" lvl="3">
              <a:spcBef>
                <a:spcPct val="40000"/>
              </a:spcBef>
              <a:defRPr/>
            </a:pP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29" y="4023649"/>
            <a:ext cx="4981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881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792163" y="405270"/>
            <a:ext cx="73453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587992"/>
                </a:solidFill>
              </a:rPr>
              <a:t>EXAMPLE FUNCTIONS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gray">
          <a:xfrm>
            <a:off x="633730" y="947737"/>
            <a:ext cx="8097838" cy="349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lvl="1">
              <a:spcBef>
                <a:spcPct val="40000"/>
              </a:spcBef>
              <a:defRPr/>
            </a:pPr>
            <a:endParaRPr lang="en-US" sz="1600" dirty="0">
              <a:solidFill>
                <a:srgbClr val="002060"/>
              </a:solidFill>
            </a:endParaRP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0070C0"/>
                </a:solidFill>
              </a:rPr>
              <a:t>This function defined in the script reads the value from the csv file and performs bit manipulation to program the register as shown below</a:t>
            </a:r>
          </a:p>
          <a:p>
            <a:pPr marL="636588" lvl="2" indent="-177800">
              <a:spcBef>
                <a:spcPct val="40000"/>
              </a:spcBef>
              <a:buFont typeface="Wingdings" pitchFamily="2" charset="2"/>
              <a:buChar char="q"/>
              <a:defRPr/>
            </a:pPr>
            <a:r>
              <a:rPr lang="en-US" sz="2400" dirty="0">
                <a:solidFill>
                  <a:srgbClr val="0070C0"/>
                </a:solidFill>
              </a:rPr>
              <a:t>Here the function </a:t>
            </a:r>
            <a:r>
              <a:rPr lang="en-US" sz="2400" dirty="0" err="1">
                <a:solidFill>
                  <a:srgbClr val="0070C0"/>
                </a:solidFill>
              </a:rPr>
              <a:t>ifrandom</a:t>
            </a:r>
            <a:r>
              <a:rPr lang="en-US" sz="2400" dirty="0">
                <a:solidFill>
                  <a:srgbClr val="0070C0"/>
                </a:solidFill>
              </a:rPr>
              <a:t> checks if the parameter is random in the input file and generates a random value within the limits if true.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82" y="4526004"/>
            <a:ext cx="37814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16"/>
          <a:stretch/>
        </p:blipFill>
        <p:spPr bwMode="auto">
          <a:xfrm>
            <a:off x="5042007" y="4778417"/>
            <a:ext cx="326351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688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SVA_assertion">
  <a:themeElements>
    <a:clrScheme name="MSEI Corporate_ Presentation 3">
      <a:dk1>
        <a:srgbClr val="666666"/>
      </a:dk1>
      <a:lt1>
        <a:srgbClr val="FFFFFF"/>
      </a:lt1>
      <a:dk2>
        <a:srgbClr val="94A9B9"/>
      </a:dk2>
      <a:lt2>
        <a:srgbClr val="00326D"/>
      </a:lt2>
      <a:accent1>
        <a:srgbClr val="575858"/>
      </a:accent1>
      <a:accent2>
        <a:srgbClr val="587992"/>
      </a:accent2>
      <a:accent3>
        <a:srgbClr val="FFFFFF"/>
      </a:accent3>
      <a:accent4>
        <a:srgbClr val="565656"/>
      </a:accent4>
      <a:accent5>
        <a:srgbClr val="B4B4B4"/>
      </a:accent5>
      <a:accent6>
        <a:srgbClr val="4F6D84"/>
      </a:accent6>
      <a:hlink>
        <a:srgbClr val="94A9B9"/>
      </a:hlink>
      <a:folHlink>
        <a:srgbClr val="00326D"/>
      </a:folHlink>
    </a:clrScheme>
    <a:fontScheme name="MSEI Corporate_ Presentatio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40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40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MSEI Corporate_ Presentation 1">
        <a:dk1>
          <a:srgbClr val="666666"/>
        </a:dk1>
        <a:lt1>
          <a:srgbClr val="FFFFFF"/>
        </a:lt1>
        <a:dk2>
          <a:srgbClr val="94A9B9"/>
        </a:dk2>
        <a:lt2>
          <a:srgbClr val="00326D"/>
        </a:lt2>
        <a:accent1>
          <a:srgbClr val="585858"/>
        </a:accent1>
        <a:accent2>
          <a:srgbClr val="587992"/>
        </a:accent2>
        <a:accent3>
          <a:srgbClr val="FFFFFF"/>
        </a:accent3>
        <a:accent4>
          <a:srgbClr val="565656"/>
        </a:accent4>
        <a:accent5>
          <a:srgbClr val="B4B4B4"/>
        </a:accent5>
        <a:accent6>
          <a:srgbClr val="4F6D84"/>
        </a:accent6>
        <a:hlink>
          <a:srgbClr val="94A9B9"/>
        </a:hlink>
        <a:folHlink>
          <a:srgbClr val="0032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EI Corporate_ Presentation 2">
        <a:dk1>
          <a:srgbClr val="666666"/>
        </a:dk1>
        <a:lt1>
          <a:srgbClr val="FFFFFF"/>
        </a:lt1>
        <a:dk2>
          <a:srgbClr val="94A9B9"/>
        </a:dk2>
        <a:lt2>
          <a:srgbClr val="00326D"/>
        </a:lt2>
        <a:accent1>
          <a:srgbClr val="595858"/>
        </a:accent1>
        <a:accent2>
          <a:srgbClr val="587992"/>
        </a:accent2>
        <a:accent3>
          <a:srgbClr val="FFFFFF"/>
        </a:accent3>
        <a:accent4>
          <a:srgbClr val="565656"/>
        </a:accent4>
        <a:accent5>
          <a:srgbClr val="B5B4B4"/>
        </a:accent5>
        <a:accent6>
          <a:srgbClr val="4F6D84"/>
        </a:accent6>
        <a:hlink>
          <a:srgbClr val="94A9B9"/>
        </a:hlink>
        <a:folHlink>
          <a:srgbClr val="0032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EI Corporate_ Presentation 3">
        <a:dk1>
          <a:srgbClr val="666666"/>
        </a:dk1>
        <a:lt1>
          <a:srgbClr val="FFFFFF"/>
        </a:lt1>
        <a:dk2>
          <a:srgbClr val="94A9B9"/>
        </a:dk2>
        <a:lt2>
          <a:srgbClr val="00326D"/>
        </a:lt2>
        <a:accent1>
          <a:srgbClr val="575858"/>
        </a:accent1>
        <a:accent2>
          <a:srgbClr val="587992"/>
        </a:accent2>
        <a:accent3>
          <a:srgbClr val="FFFFFF"/>
        </a:accent3>
        <a:accent4>
          <a:srgbClr val="565656"/>
        </a:accent4>
        <a:accent5>
          <a:srgbClr val="B4B4B4"/>
        </a:accent5>
        <a:accent6>
          <a:srgbClr val="4F6D84"/>
        </a:accent6>
        <a:hlink>
          <a:srgbClr val="94A9B9"/>
        </a:hlink>
        <a:folHlink>
          <a:srgbClr val="0032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On-screen Show (4:3)</PresentationFormat>
  <Paragraphs>62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Verdana</vt:lpstr>
      <vt:lpstr>Wingdings</vt:lpstr>
      <vt:lpstr>Wingdings 3</vt:lpstr>
      <vt:lpstr>SVA_assertion</vt:lpstr>
      <vt:lpstr>Wisp</vt:lpstr>
      <vt:lpstr>Script to generate testcases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to generate testcases</dc:title>
  <dc:creator>Akshay Ramuhally Sudheendra Murthy</dc:creator>
  <cp:lastModifiedBy>Akshay Ramuhally Sudheendra Murthy</cp:lastModifiedBy>
  <cp:revision>1</cp:revision>
  <dcterms:created xsi:type="dcterms:W3CDTF">2019-05-17T22:34:56Z</dcterms:created>
  <dcterms:modified xsi:type="dcterms:W3CDTF">2019-05-17T22:35:12Z</dcterms:modified>
</cp:coreProperties>
</file>