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pJVTCtTE8qUivPJlHruaXW0oq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E9A936-A079-4D90-BE07-FA9297D8651E}">
  <a:tblStyle styleId="{05E9A936-A079-4D90-BE07-FA9297D865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8421688" y="6403975"/>
            <a:ext cx="2651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" type="body"/>
          </p:nvPr>
        </p:nvSpPr>
        <p:spPr>
          <a:xfrm rot="5400000">
            <a:off x="1943100" y="114300"/>
            <a:ext cx="5257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8421688" y="6403975"/>
            <a:ext cx="2651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 rot="5400000">
            <a:off x="4274344" y="2445544"/>
            <a:ext cx="67675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" type="body"/>
          </p:nvPr>
        </p:nvSpPr>
        <p:spPr>
          <a:xfrm rot="5400000">
            <a:off x="83344" y="464344"/>
            <a:ext cx="67675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421688" y="6403975"/>
            <a:ext cx="2651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" type="body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21" name="Google Shape;21;p21"/>
          <p:cNvSpPr txBox="1"/>
          <p:nvPr>
            <p:ph idx="2" type="body"/>
          </p:nvPr>
        </p:nvSpPr>
        <p:spPr>
          <a:xfrm>
            <a:off x="4648200" y="16002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421688" y="6403975"/>
            <a:ext cx="2651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»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27" name="Google Shape;27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»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8421688" y="6403975"/>
            <a:ext cx="2651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421688" y="6403975"/>
            <a:ext cx="2651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421688" y="6403975"/>
            <a:ext cx="2651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21688" y="6403975"/>
            <a:ext cx="2651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421688" y="6403975"/>
            <a:ext cx="2651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Char char="»"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/>
            </a:lvl6pPr>
            <a:lvl7pPr indent="-355600" lvl="6" marL="3200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/>
            </a:lvl7pPr>
            <a:lvl8pPr indent="-355600" lvl="7" marL="3657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/>
            </a:lvl8pPr>
            <a:lvl9pPr indent="-355600" lvl="8" marL="4114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21688" y="6403975"/>
            <a:ext cx="2651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8421688" y="6403975"/>
            <a:ext cx="2651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9"/>
          <p:cNvCxnSpPr/>
          <p:nvPr/>
        </p:nvCxnSpPr>
        <p:spPr>
          <a:xfrm>
            <a:off x="441325" y="1196975"/>
            <a:ext cx="8280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" name="Google Shape;7;p19"/>
          <p:cNvGrpSpPr/>
          <p:nvPr/>
        </p:nvGrpSpPr>
        <p:grpSpPr>
          <a:xfrm>
            <a:off x="0" y="6308725"/>
            <a:ext cx="9144000" cy="549275"/>
            <a:chOff x="-1" y="0"/>
            <a:chExt cx="9144002" cy="549275"/>
          </a:xfrm>
        </p:grpSpPr>
        <p:sp>
          <p:nvSpPr>
            <p:cNvPr id="8" name="Google Shape;8;p19"/>
            <p:cNvSpPr/>
            <p:nvPr/>
          </p:nvSpPr>
          <p:spPr>
            <a:xfrm>
              <a:off x="-1" y="0"/>
              <a:ext cx="9144002" cy="549275"/>
            </a:xfrm>
            <a:prstGeom prst="rect">
              <a:avLst/>
            </a:prstGeom>
            <a:solidFill>
              <a:srgbClr val="DF5C13"/>
            </a:solidFill>
            <a:ln cap="flat" cmpd="sng" w="25400">
              <a:solidFill>
                <a:srgbClr val="DF5C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" name="Google Shape;9;p19"/>
            <p:cNvSpPr txBox="1"/>
            <p:nvPr/>
          </p:nvSpPr>
          <p:spPr>
            <a:xfrm>
              <a:off x="-1" y="44450"/>
              <a:ext cx="9144002" cy="460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ahoma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				    Lovely Professional University</a:t>
              </a:r>
              <a:endParaRPr/>
            </a:p>
          </p:txBody>
        </p:sp>
      </p:grpSp>
      <p:pic>
        <p:nvPicPr>
          <p:cNvPr id="10" name="Google Shape;1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64487" y="120650"/>
            <a:ext cx="971550" cy="966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8421688" y="6403975"/>
            <a:ext cx="2651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ECE365PROJECT</a:t>
            </a:r>
            <a:endParaRPr/>
          </a:p>
        </p:txBody>
      </p:sp>
      <p:pic>
        <p:nvPicPr>
          <p:cNvPr descr="Icon&#10;&#10;Description automatically generated" id="66" name="Google Shape;66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98612"/>
            <a:ext cx="1219200" cy="121451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 flipH="1">
            <a:off x="2712717" y="3429000"/>
            <a:ext cx="361188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8-BIT ACCUMULATOR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6551720" y="4602481"/>
            <a:ext cx="2135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 By: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Ganesh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Aarav Kumar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Prashant Aarya</a:t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erson holding a circuit board&#10;&#10;Description automatically generated with medium confidence" id="69" name="Google Shape;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9332" y="1371600"/>
            <a:ext cx="3666068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Universal Shift Register</a:t>
            </a:r>
            <a:endParaRPr/>
          </a:p>
        </p:txBody>
      </p:sp>
      <p:sp>
        <p:nvSpPr>
          <p:cNvPr id="129" name="Google Shape;129;p10"/>
          <p:cNvSpPr txBox="1"/>
          <p:nvPr>
            <p:ph idx="1" type="body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»"/>
            </a:pPr>
            <a:r>
              <a:rPr lang="en-US" sz="2200"/>
              <a:t>In real world, a multi-function device that can be used in either serial-to-serial, left shifting, right shifting, serial-to-parallel, parallel-to-serial, or as a parallel-to-parallel multifunction data register, hence their name “Universal”.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»"/>
            </a:pPr>
            <a:r>
              <a:rPr lang="en-US" sz="2200"/>
              <a:t>SISO or PIPO configurations are used for transferring data or store the data temporarily.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»"/>
            </a:pPr>
            <a:r>
              <a:rPr lang="en-US" sz="2200"/>
              <a:t>Frequently used to perform Arithmetic Operations by shifting data to left or right.</a:t>
            </a:r>
            <a:endParaRPr/>
          </a:p>
        </p:txBody>
      </p:sp>
      <p:pic>
        <p:nvPicPr>
          <p:cNvPr descr="Diagram&#10;&#10;Description automatically generated"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219200"/>
            <a:ext cx="4038600" cy="482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Circuit Diagram</a:t>
            </a:r>
            <a:endParaRPr/>
          </a:p>
        </p:txBody>
      </p:sp>
      <p:pic>
        <p:nvPicPr>
          <p:cNvPr id="136" name="Google Shape;1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506867"/>
            <a:ext cx="4540985" cy="266533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1"/>
          <p:cNvSpPr txBox="1"/>
          <p:nvPr>
            <p:ph idx="1" type="body"/>
          </p:nvPr>
        </p:nvSpPr>
        <p:spPr>
          <a:xfrm>
            <a:off x="380999" y="1219200"/>
            <a:ext cx="8534399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246289"/>
            <a:ext cx="4540985" cy="21827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Google Shape;139;p11"/>
          <p:cNvGraphicFramePr/>
          <p:nvPr/>
        </p:nvGraphicFramePr>
        <p:xfrm>
          <a:off x="5638800" y="2507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{05E9A936-A079-4D90-BE07-FA9297D8651E}</a:tableStyleId>
              </a:tblPr>
              <a:tblGrid>
                <a:gridCol w="1016000"/>
                <a:gridCol w="1016000"/>
                <a:gridCol w="1016000"/>
              </a:tblGrid>
              <a:tr h="43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  S1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  S0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work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Load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5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 shift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5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shift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5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flipping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8-Bit Accumulator  Verilog Code</a:t>
            </a:r>
            <a:endParaRPr/>
          </a:p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457200" y="1295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module mux4to1(y,s0,s1,i0,i1,i2,i3);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input i0,i1,i2,i3,s0,s1;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output y;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assign y = (~s1&amp;~s0&amp;i0)|(~s1&amp;s0&amp;i1)|(s1&amp;~s0&amp;i2)|(s1&amp;s0&amp;i3);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endmodule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//d flipflop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module dff(Q,Qbar,d,clk,reset);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output reg Q;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output reg Qbar;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input d,clk,reset;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always@(posedge clk,posedge reset)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begin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if(reset==1'b1)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Q=1'b0;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begin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Qbar=1'b1;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end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Q&lt;=d;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begin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Qbar=1'b1;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end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end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/>
              <a:t>endmodule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/>
          </a:p>
        </p:txBody>
      </p:sp>
      <p:sp>
        <p:nvSpPr>
          <p:cNvPr id="146" name="Google Shape;146;p12"/>
          <p:cNvSpPr txBox="1"/>
          <p:nvPr>
            <p:ph idx="2" type="body"/>
          </p:nvPr>
        </p:nvSpPr>
        <p:spPr>
          <a:xfrm>
            <a:off x="4648200" y="1219200"/>
            <a:ext cx="3581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module shiftregister8Bit(o0,o1,o2,o3,o4,o5,o6,o7,I0,I1,I2,I3,I4,I5,I6,I7,S0,S1,I,clk,reset);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output o0,o1,o2,o3,o4,o5,o6,o7;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input I0,I1,I2,I3,I4,I5,I6,I7,S0,S1,I,clk,reset;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wire w0,w1,w2,w3,w4,w5,w6,w7,wb0,wb1,wb2,wb3,wb4,wb5,wb6,wb7,w10,w11,w12,w13,w14,w15,w16,w17;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mux4to1 m7(w17,S0,S1,I7,I,w6,wb7);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mux4to1 m6(w16,S0,S1,I6,w7,w5,wb6);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mux4to1 m5(w15,S0,S1,I5,w6,w4,wb5);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mux4to1 m4(w14,S0,S1,I4,w5,w3,wb4);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mux4to1 m3(w13,S0,S1,I3,w4,w2,wb3);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mux4to1 m2(w12,S0,S1,I2,w3,w1,wb2);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mux4to1 m1(w11,S0,S1,I1,w2,w0,wb1);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mux4to1 m0(w10,S0,S1,I0,w1,I,wb0);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//D-flipflop instantiations//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dff D7(w7,wb7,w17,clk,reset);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dff D6(w6,wb6,w16,clk,reset);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dff D5(w5,wb5,w15,clk,reset);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dff D4(w4,wb4,w14,clk,reset);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dff D3(w3,wb3,w13,clk,reset);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dff D2(w2,wb2,w12,clk,reset);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dff D1(w1,wb1,w11,clk,reset);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dff D0(w0,wb0,w10,clk,reset);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 txBox="1"/>
          <p:nvPr>
            <p:ph idx="4" type="body"/>
          </p:nvPr>
        </p:nvSpPr>
        <p:spPr>
          <a:xfrm>
            <a:off x="4645025" y="1295400"/>
            <a:ext cx="4041775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initial begin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S1=1'b0; S0=1'b0;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#20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S1=1'b0; S0=1'b1;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#20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S1=1'b1; S0=1'b0;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#20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S1=1'b1; S0=1'b1;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module clockdivide(clk, nclk);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input clk;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output reg nclk;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reg [31:0]count=32'd0;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always@(posedge clk)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count=count+1;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nclk=count[16];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/>
          </a:p>
        </p:txBody>
      </p:sp>
      <p:sp>
        <p:nvSpPr>
          <p:cNvPr id="153" name="Google Shape;153;p13"/>
          <p:cNvSpPr txBox="1"/>
          <p:nvPr>
            <p:ph idx="2" type="body"/>
          </p:nvPr>
        </p:nvSpPr>
        <p:spPr>
          <a:xfrm>
            <a:off x="457200" y="1066800"/>
            <a:ext cx="4040188" cy="5410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assign o7 = w7;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assign o6 = w6;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assign o5 = w5;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assign o4 = w4;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assign o3 = w3;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assign o2 = w2;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assign o1 = w1;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assign o0 = w0;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rPr b="1" lang="en-US" sz="1000">
                <a:latin typeface="Times New Roman"/>
                <a:ea typeface="Times New Roman"/>
                <a:cs typeface="Times New Roman"/>
                <a:sym typeface="Times New Roman"/>
              </a:rPr>
              <a:t>Test Bench//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module acccumulator_tb;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 wire o0,o1,o2,o3,o4,o5,o6,o7;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 reg S1,S0,I0,I1,I2,I3,I4,I5,I6,I7,I,clk,reset;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shiftregister8Bit x1(o0,o1,o2,o3,o4,o5,o6,o7,I0,I1,I2,I3,I4,I5,I6,I7,S0,S1,I,clk,reset);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always #5 clk=~clk;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initial begin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clk=1'b0; reset=1'b1;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I0=1'b1; I1=1'b0; I2=1'b0; I3=1'b1; I4=1'b0; I5=1'b0; I6=1'b1; I7=1'b0; I=1'b1;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#10 reset=1'b0;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#200 $stop;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457200" y="1219200"/>
            <a:ext cx="3733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module refresh_counter(rclock, rcounter);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input rclock;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output reg [2:0]rcounter=3'b000;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always@(posedge rclock)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rcounter &lt;= rcounter+1;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module anode_control(rcounter, anode);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input [2:0]rcounter;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output reg [7:0]anode;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always@(rcounter)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case(rcounter)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3'b000: anode=8'b11111110;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3'b001: anode=8'b11111101;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3'b010: anode=8'b11111011;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3'b011: anode=8'b11110111;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3'b100: anode=8'b11101111;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3'b101: anode=8'b11011111;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3'b110: anode=8'b10111111;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3'b111: anode=8'b01111111;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endcase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/>
          </a:p>
        </p:txBody>
      </p:sp>
      <p:sp>
        <p:nvSpPr>
          <p:cNvPr id="159" name="Google Shape;159;p14"/>
          <p:cNvSpPr txBox="1"/>
          <p:nvPr>
            <p:ph idx="2" type="body"/>
          </p:nvPr>
        </p:nvSpPr>
        <p:spPr>
          <a:xfrm>
            <a:off x="4648200" y="1219200"/>
            <a:ext cx="4038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module bcd_control(digit1, digit2, digit3, digit4, digit5, digit6, digit7, digit8, rcounter, bcd);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input [3:0]digit1, digit2, digit3, digit4, digit5, digit6, digit7, digit8;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input [2:0]rcounter;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output reg [3:0]bcd=4'b0000;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always@(rcounter, digit1, digit2, digit3, digit4, digit5, digit6, digit7, digit8)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case(rcounter)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3'b000: bcd=digit1;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3'b001: bcd=digit2;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3'b010: bcd=digit3;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3'b011: bcd=digit4;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3'b100: bcd=digit5;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3'b101: bcd=digit6;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3'b110: bcd=digit7;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3'b111: bcd=digit8;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endcase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533400" y="1295400"/>
            <a:ext cx="396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module seven_seg(bcd, seg);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input [3:0]bcd;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output reg [6:0]seg;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always @(bcd)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case(bcd)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4'b0000: seg=7'b1000000;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4'b0001: seg=7'b1111001;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4'b0010: seg=7'b0100100;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4'b0011: seg=7'b0110000;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4'b0100: seg=7'b0011001;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4'b0101: seg=7'b0010010;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4'b0110: seg=7'b0000010;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4'b0111: seg=7'b1111000;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4'b1000: seg=7'b0000000;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4'b1001: seg=7'b0010000;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default: seg=7'b1111111;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endcase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/>
          </a:p>
        </p:txBody>
      </p:sp>
      <p:sp>
        <p:nvSpPr>
          <p:cNvPr id="165" name="Google Shape;165;p15"/>
          <p:cNvSpPr txBox="1"/>
          <p:nvPr>
            <p:ph idx="2" type="body"/>
          </p:nvPr>
        </p:nvSpPr>
        <p:spPr>
          <a:xfrm>
            <a:off x="2819400" y="1295400"/>
            <a:ext cx="4191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module sevensegcontroller8bit(digit1, digit2, digit3, digit4, digit5, digit6, digit7, digit8,                          clk, anode, seg);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input digit1, digit2, digit3, digit4, digit5, digit6, digit7, digit8;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input clk;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output [6:0]seg;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output [7:0]anode;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wire nclk;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wire [2:0]rcounter;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wire [3:0]bcd;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clockdivide x1(clk, nclk);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refresh_counter r1(nclk, rcounter);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anode_control a2(rcounter, anode);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bcd_control b1(digit1, digit2, digit3, digit4, digit5, digit6, digit7, digit8, rcounter, bcd);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seven_seg s1(bcd, seg);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module main (I0,I1,I2,I3,I4,I5,I6,I7,S0,S1,I,clk,reset,anode,seg);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input I0,I1,I2,I3,I4,I5,I6,I7,S0,S1,I,clk,reset;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output anode,seg;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wire o0,o1,o2,o3,o4,o5,o6,o7, ndclk;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clockdivide x1(clk, ndclk);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shiftregister8Bit x2(o0,o1,o2,o3,o4,o5,o6,o7,I0,I1,I2,I3,I4,I5,I6,I7,S0,S1,I,ndclk,reset);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sevensegcontroller8bit x3(o0,o1,o2,o3,o4,o5,o6,o7, clk, anode, seg);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module main_top(sw, clk, an, seg);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input clk;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input [11:0] sw;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output [7:0]an;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output [6:0]seg;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main s7(sw[0],sw[1],sw[2],sw[3],sw[4],sw[5],sw[6],sw[7],sw[8],sw[9],sw[10],clk,sw[11],an,seg);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Simulation Results</a:t>
            </a:r>
            <a:endParaRPr/>
          </a:p>
        </p:txBody>
      </p:sp>
      <p:pic>
        <p:nvPicPr>
          <p:cNvPr id="177" name="Google Shape;17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447800"/>
            <a:ext cx="82296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443883" y="2139518"/>
            <a:ext cx="8090517" cy="1822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                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CONTENTS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Universal Shift Register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Multiplexers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Flip Flops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Circuit Diagram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Verilog HDL Code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Simulation 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</a:t>
            </a:r>
            <a:r>
              <a:rPr lang="en-US">
                <a:latin typeface="Timesnewroman"/>
                <a:ea typeface="Timesnewroman"/>
                <a:cs typeface="Timesnewroman"/>
                <a:sym typeface="Timesnewroman"/>
              </a:rPr>
              <a:t>Objective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main objective of this project is to design an 8-bit accumulator that can perform several operations.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goal is to design and implementation in  VIVADO software.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Verify the functionality using simulation and check the output in Artix-7NEXYS-4 FPGABoard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Introduction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Shift Registers are commonly used in  calculators and computers to move or store the binary data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Used in Data conversion either in serial to parallel or vice versa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They are available for one in four different modes with basic movement of binary data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Serial-in to Parallel-Out(SIPO)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Serial-in to Serial-Out(SISO)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Parallel-in to Serial-Out(PISO)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Parallel-in to Parallel-Out(PIPO)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MULTIPLEXER(mux)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Multiplexer is a combinational  Circuit.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has maximumof 2^n data inputs, ‘n’ selected lines &amp; single output line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One of these data inputs will be connected to the output based on the values of selection line.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Since there are ‘n’ selection lines, there will be 2^n possible combinations of zeros and ones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So, each combination will select only one data input `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57200" y="90487"/>
            <a:ext cx="8229600" cy="1052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4x1 Multiplexer</a:t>
            </a:r>
            <a:endParaRPr/>
          </a:p>
        </p:txBody>
      </p:sp>
      <p:pic>
        <p:nvPicPr>
          <p:cNvPr id="99" name="Google Shape;9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4191000"/>
            <a:ext cx="30480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43001"/>
            <a:ext cx="6553200" cy="304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6"/>
          <p:cNvGraphicFramePr/>
          <p:nvPr/>
        </p:nvGraphicFramePr>
        <p:xfrm>
          <a:off x="1524000" y="4267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{05E9A936-A079-4D90-BE07-FA9297D8651E}</a:tableStyleId>
              </a:tblPr>
              <a:tblGrid>
                <a:gridCol w="1016000"/>
                <a:gridCol w="1016000"/>
                <a:gridCol w="1016000"/>
              </a:tblGrid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FlipFlop </a:t>
            </a:r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flipflop is a sequential digital electronic circuit having two stable states that can be used to store one bit of binary data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They are the fundamental building blocks of all memory devices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this Project we have used Delay or D flipflop to get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output of Accumulator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D-FlipFlop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VHDL Tutorial 16: Design a D flip-flop using VHDL"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19200"/>
            <a:ext cx="4419600" cy="289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-18288" y="1571180"/>
            <a:ext cx="5276088" cy="4220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sequential circuit which operates only  with positive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clock transitions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 latch operates with enable signal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effects the outputs only when positive transitions of the clock signal is applied instead of active enable</a:t>
            </a:r>
            <a:endParaRPr/>
          </a:p>
        </p:txBody>
      </p:sp>
      <p:sp>
        <p:nvSpPr>
          <p:cNvPr id="115" name="Google Shape;115;p8"/>
          <p:cNvSpPr txBox="1"/>
          <p:nvPr>
            <p:ph idx="2" type="body"/>
          </p:nvPr>
        </p:nvSpPr>
        <p:spPr>
          <a:xfrm>
            <a:off x="4648200" y="1600200"/>
            <a:ext cx="4038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457200" y="90487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D-FlipFlop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Truth Table: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holds the information which is available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on data input, D of earlier +ve clock signal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Next state, D flip-flop is always equal to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input, D for every positive transitions of the clock signals.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Qt+1 = D                  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2" name="Google Shape;122;p9"/>
          <p:cNvGraphicFramePr/>
          <p:nvPr/>
        </p:nvGraphicFramePr>
        <p:xfrm>
          <a:off x="70104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{05E9A936-A079-4D90-BE07-FA9297D8651E}</a:tableStyleId>
              </a:tblPr>
              <a:tblGrid>
                <a:gridCol w="800100"/>
                <a:gridCol w="8001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Qt+1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1248" y="4267200"/>
            <a:ext cx="2534551" cy="1771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Default Color Scheme">
      <a:dk1>
        <a:srgbClr val="000000"/>
      </a:dk1>
      <a:lt1>
        <a:srgbClr val="FFFFFF"/>
      </a:lt1>
      <a:dk2>
        <a:srgbClr val="535353"/>
      </a:dk2>
      <a:lt2>
        <a:srgbClr val="A7A7A7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2019-11-20T04:28:51Z</dcterms:created>
  <dc:creator>Avneet Kaur</dc:creator>
</cp:coreProperties>
</file>