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73"/>
  </p:handoutMasterIdLst>
  <p:sldIdLst>
    <p:sldId id="316" r:id="rId3"/>
    <p:sldId id="318" r:id="rId5"/>
    <p:sldId id="326" r:id="rId6"/>
    <p:sldId id="320" r:id="rId7"/>
    <p:sldId id="321" r:id="rId8"/>
    <p:sldId id="322" r:id="rId9"/>
    <p:sldId id="323" r:id="rId10"/>
    <p:sldId id="324" r:id="rId11"/>
    <p:sldId id="325" r:id="rId12"/>
    <p:sldId id="346"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9" r:id="rId31"/>
    <p:sldId id="350" r:id="rId32"/>
    <p:sldId id="351" r:id="rId33"/>
    <p:sldId id="352" r:id="rId34"/>
    <p:sldId id="353" r:id="rId35"/>
    <p:sldId id="354" r:id="rId36"/>
    <p:sldId id="355" r:id="rId37"/>
    <p:sldId id="356" r:id="rId38"/>
    <p:sldId id="357" r:id="rId39"/>
    <p:sldId id="358" r:id="rId40"/>
    <p:sldId id="359" r:id="rId41"/>
    <p:sldId id="365" r:id="rId42"/>
    <p:sldId id="366" r:id="rId43"/>
    <p:sldId id="360" r:id="rId44"/>
    <p:sldId id="361" r:id="rId45"/>
    <p:sldId id="362" r:id="rId46"/>
    <p:sldId id="370" r:id="rId47"/>
    <p:sldId id="363" r:id="rId48"/>
    <p:sldId id="364" r:id="rId49"/>
    <p:sldId id="369" r:id="rId50"/>
    <p:sldId id="290" r:id="rId51"/>
    <p:sldId id="291" r:id="rId52"/>
    <p:sldId id="276" r:id="rId53"/>
    <p:sldId id="275" r:id="rId54"/>
    <p:sldId id="277" r:id="rId55"/>
    <p:sldId id="278" r:id="rId56"/>
    <p:sldId id="279" r:id="rId57"/>
    <p:sldId id="280" r:id="rId58"/>
    <p:sldId id="281" r:id="rId59"/>
    <p:sldId id="282" r:id="rId60"/>
    <p:sldId id="283" r:id="rId61"/>
    <p:sldId id="285" r:id="rId62"/>
    <p:sldId id="371" r:id="rId63"/>
    <p:sldId id="372" r:id="rId64"/>
    <p:sldId id="287" r:id="rId65"/>
    <p:sldId id="289" r:id="rId66"/>
    <p:sldId id="286" r:id="rId67"/>
    <p:sldId id="295" r:id="rId68"/>
    <p:sldId id="288" r:id="rId69"/>
    <p:sldId id="294" r:id="rId70"/>
    <p:sldId id="314" r:id="rId71"/>
    <p:sldId id="274"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033" autoAdjust="0"/>
  </p:normalViewPr>
  <p:slideViewPr>
    <p:cSldViewPr snapToGrid="0" snapToObjects="1">
      <p:cViewPr>
        <p:scale>
          <a:sx n="100" d="100"/>
          <a:sy n="100" d="100"/>
        </p:scale>
        <p:origin x="-29" y="-49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29.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29.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29.jpe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2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p:cNvPicPr>
            <a:picLocks noChangeAspect="1"/>
          </p:cNvPicPr>
          <p:nvPr/>
        </p:nvPicPr>
        <p:blipFill rotWithShape="1">
          <a:blip r:embed="rId1">
            <a:alphaModFix amt="20000"/>
          </a:blip>
          <a:srcRect/>
          <a:stretch>
            <a:fillRect/>
          </a:stretch>
        </p:blipFill>
        <p:spPr>
          <a:xfrm>
            <a:off x="14397" y="87412"/>
            <a:ext cx="12191980" cy="6857990"/>
          </a:xfrm>
          <a:prstGeom prst="rect">
            <a:avLst/>
          </a:prstGeom>
        </p:spPr>
      </p:pic>
      <p:sp>
        <p:nvSpPr>
          <p:cNvPr id="2" name="Title 1"/>
          <p:cNvSpPr>
            <a:spLocks noGrp="1"/>
          </p:cNvSpPr>
          <p:nvPr>
            <p:ph type="ctrTitle"/>
          </p:nvPr>
        </p:nvSpPr>
        <p:spPr>
          <a:xfrm>
            <a:off x="107315" y="14605"/>
            <a:ext cx="12006580" cy="2435860"/>
          </a:xfrm>
        </p:spPr>
        <p:txBody>
          <a:bodyPr>
            <a:normAutofit/>
          </a:bodyPr>
          <a:lstStyle/>
          <a:p>
            <a:pPr algn="r"/>
            <a:r>
              <a:rPr lang="en-US" b="1">
                <a:latin typeface="Times New Roman" panose="02020603050405020304"/>
                <a:cs typeface="Times New Roman" panose="02020603050405020304"/>
              </a:rPr>
              <a:t>TRAFFIC SUDHARO</a:t>
            </a:r>
            <a:r>
              <a:rPr lang="en-IN" altLang="en-US" b="1">
                <a:latin typeface="Times New Roman" panose="02020603050405020304"/>
                <a:cs typeface="Times New Roman" panose="02020603050405020304"/>
              </a:rPr>
              <a:t>-User services</a:t>
            </a:r>
            <a:endParaRPr lang="en-IN" altLang="en-US" b="1">
              <a:latin typeface="Times New Roman" panose="02020603050405020304"/>
              <a:cs typeface="Times New Roman" panose="02020603050405020304"/>
            </a:endParaRPr>
          </a:p>
        </p:txBody>
      </p:sp>
      <p:sp>
        <p:nvSpPr>
          <p:cNvPr id="3" name="Subtitle 2"/>
          <p:cNvSpPr>
            <a:spLocks noGrp="1"/>
          </p:cNvSpPr>
          <p:nvPr>
            <p:ph type="subTitle" idx="1"/>
          </p:nvPr>
        </p:nvSpPr>
        <p:spPr>
          <a:xfrm>
            <a:off x="3717984" y="3581678"/>
            <a:ext cx="7815952" cy="2555654"/>
          </a:xfrm>
        </p:spPr>
        <p:txBody>
          <a:bodyPr>
            <a:normAutofit/>
          </a:bodyPr>
          <a:lstStyle/>
          <a:p>
            <a:r>
              <a:rPr lang="en-US" sz="2800">
                <a:solidFill>
                  <a:schemeClr val="accent1">
                    <a:lumMod val="40000"/>
                    <a:lumOff val="60000"/>
                  </a:schemeClr>
                </a:solidFill>
                <a:latin typeface="Times New Roman" panose="02020603050405020304"/>
                <a:cs typeface="Calibri" panose="020F0502020204030204"/>
              </a:rPr>
              <a:t>NAME:</a:t>
            </a:r>
            <a:r>
              <a:rPr lang="en-IN" altLang="en-US" sz="2800">
                <a:solidFill>
                  <a:schemeClr val="accent1">
                    <a:lumMod val="40000"/>
                    <a:lumOff val="60000"/>
                  </a:schemeClr>
                </a:solidFill>
                <a:latin typeface="Times New Roman" panose="02020603050405020304"/>
                <a:cs typeface="Calibri" panose="020F0502020204030204"/>
              </a:rPr>
              <a:t>ADAPA GANESH</a:t>
            </a:r>
            <a:r>
              <a:rPr lang="en-US">
                <a:solidFill>
                  <a:schemeClr val="accent1">
                    <a:lumMod val="40000"/>
                    <a:lumOff val="60000"/>
                  </a:schemeClr>
                </a:solidFill>
                <a:latin typeface="Times New Roman" panose="02020603050405020304"/>
                <a:cs typeface="Calibri" panose="020F0502020204030204"/>
              </a:rPr>
              <a:t> </a:t>
            </a:r>
            <a:endParaRPr lang="en-US">
              <a:solidFill>
                <a:schemeClr val="accent1">
                  <a:lumMod val="40000"/>
                  <a:lumOff val="60000"/>
                </a:schemeClr>
              </a:solidFill>
              <a:latin typeface="Times New Roman" panose="02020603050405020304"/>
              <a:cs typeface="Calibri" panose="020F0502020204030204"/>
            </a:endParaRPr>
          </a:p>
          <a:p>
            <a:r>
              <a:rPr lang="en-US">
                <a:solidFill>
                  <a:schemeClr val="accent1">
                    <a:lumMod val="40000"/>
                    <a:lumOff val="60000"/>
                  </a:schemeClr>
                </a:solidFill>
                <a:latin typeface="Times New Roman" panose="02020603050405020304"/>
                <a:cs typeface="Calibri" panose="020F0502020204030204"/>
              </a:rPr>
              <a:t>ROLL nO:1</a:t>
            </a:r>
            <a:r>
              <a:rPr lang="en-IN" altLang="en-US">
                <a:solidFill>
                  <a:schemeClr val="accent1">
                    <a:lumMod val="40000"/>
                    <a:lumOff val="60000"/>
                  </a:schemeClr>
                </a:solidFill>
                <a:latin typeface="Times New Roman" panose="02020603050405020304"/>
                <a:cs typeface="Calibri" panose="020F0502020204030204"/>
              </a:rPr>
              <a:t>8699F0019</a:t>
            </a:r>
            <a:endParaRPr lang="en-US">
              <a:solidFill>
                <a:schemeClr val="accent1">
                  <a:lumMod val="40000"/>
                  <a:lumOff val="60000"/>
                </a:schemeClr>
              </a:solidFill>
              <a:latin typeface="Times New Roman" panose="02020603050405020304"/>
              <a:cs typeface="Calibri" panose="020F0502020204030204"/>
            </a:endParaRPr>
          </a:p>
          <a:p>
            <a:r>
              <a:rPr lang="en-US">
                <a:solidFill>
                  <a:schemeClr val="accent1">
                    <a:lumMod val="40000"/>
                    <a:lumOff val="60000"/>
                  </a:schemeClr>
                </a:solidFill>
                <a:latin typeface="Times New Roman" panose="02020603050405020304"/>
                <a:cs typeface="Calibri" panose="020F0502020204030204"/>
              </a:rPr>
              <a:t>DEPARTMENT: mCA </a:t>
            </a:r>
            <a:r>
              <a:rPr lang="en-IN" altLang="en-US">
                <a:solidFill>
                  <a:schemeClr val="accent1">
                    <a:lumMod val="40000"/>
                    <a:lumOff val="60000"/>
                  </a:schemeClr>
                </a:solidFill>
                <a:latin typeface="Times New Roman" panose="02020603050405020304"/>
                <a:cs typeface="Calibri" panose="020F0502020204030204"/>
              </a:rPr>
              <a:t>2</a:t>
            </a:r>
            <a:r>
              <a:rPr lang="en-US">
                <a:solidFill>
                  <a:schemeClr val="accent1">
                    <a:lumMod val="40000"/>
                    <a:lumOff val="60000"/>
                  </a:schemeClr>
                </a:solidFill>
                <a:latin typeface="Times New Roman" panose="02020603050405020304"/>
                <a:cs typeface="Calibri" panose="020F0502020204030204"/>
              </a:rPr>
              <a:t>YEARS</a:t>
            </a:r>
            <a:endParaRPr lang="en-US">
              <a:solidFill>
                <a:schemeClr val="accent1">
                  <a:lumMod val="40000"/>
                  <a:lumOff val="60000"/>
                </a:schemeClr>
              </a:solidFill>
              <a:latin typeface="Times New Roman" panose="02020603050405020304"/>
              <a:cs typeface="Calibri" panose="020F0502020204030204"/>
            </a:endParaRPr>
          </a:p>
          <a:p>
            <a:r>
              <a:rPr lang="en-US" sz="2800">
                <a:solidFill>
                  <a:schemeClr val="accent1">
                    <a:lumMod val="40000"/>
                    <a:lumOff val="60000"/>
                  </a:schemeClr>
                </a:solidFill>
                <a:latin typeface="Times New Roman" panose="02020603050405020304"/>
                <a:cs typeface="Calibri" panose="020F0502020204030204"/>
              </a:rPr>
              <a:t>GUIDE NAME: </a:t>
            </a:r>
            <a:r>
              <a:rPr lang="en-IN" altLang="en-US" sz="2800">
                <a:sym typeface="+mn-ea"/>
              </a:rPr>
              <a:t>Mr.</a:t>
            </a:r>
            <a:r>
              <a:rPr sz="2800">
                <a:sym typeface="+mn-ea"/>
              </a:rPr>
              <a:t> </a:t>
            </a:r>
            <a:r>
              <a:rPr lang="en-IN" sz="2800">
                <a:sym typeface="+mn-ea"/>
              </a:rPr>
              <a:t>v. </a:t>
            </a:r>
            <a:r>
              <a:rPr lang="en-IN" altLang="en-US" sz="2800">
                <a:sym typeface="+mn-ea"/>
              </a:rPr>
              <a:t>Maruthi Prasad</a:t>
            </a:r>
            <a:endParaRPr lang="en-IN" altLang="en-US" sz="2800" b="1" u="sng" dirty="0" smtClean="0">
              <a:solidFill>
                <a:srgbClr val="2C3C43"/>
              </a:solidFill>
              <a:sym typeface="+mn-ea"/>
            </a:endParaRPr>
          </a:p>
          <a:p>
            <a:endParaRPr lang="en-US" sz="2800">
              <a:solidFill>
                <a:schemeClr val="accent1">
                  <a:lumMod val="40000"/>
                  <a:lumOff val="60000"/>
                </a:schemeClr>
              </a:solidFill>
              <a:latin typeface="Times New Roman" panose="02020603050405020304"/>
              <a:cs typeface="Calibri" panose="020F0502020204030204"/>
            </a:endParaRPr>
          </a:p>
          <a:p>
            <a:endParaRPr lang="en-US" sz="2800" dirty="0">
              <a:solidFill>
                <a:schemeClr val="accent1">
                  <a:lumMod val="40000"/>
                  <a:lumOff val="60000"/>
                </a:schemeClr>
              </a:solidFill>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7851648" cy="1447800"/>
          </a:xfrm>
        </p:spPr>
        <p:txBody>
          <a:bodyPr/>
          <a:lstStyle/>
          <a:p>
            <a:pPr algn="l"/>
            <a:r>
              <a:rPr lang="en-US" dirty="0" smtClean="0"/>
              <a:t>Module Description:</a:t>
            </a:r>
            <a:endParaRPr lang="en-US" dirty="0"/>
          </a:p>
        </p:txBody>
      </p:sp>
      <p:sp>
        <p:nvSpPr>
          <p:cNvPr id="3" name="Subtitle 2"/>
          <p:cNvSpPr>
            <a:spLocks noGrp="1"/>
          </p:cNvSpPr>
          <p:nvPr>
            <p:ph type="subTitle" idx="1"/>
          </p:nvPr>
        </p:nvSpPr>
        <p:spPr>
          <a:xfrm>
            <a:off x="2057400" y="2179320"/>
            <a:ext cx="7854950" cy="3254375"/>
          </a:xfrm>
        </p:spPr>
        <p:txBody>
          <a:bodyPr/>
          <a:lstStyle/>
          <a:p>
            <a:pPr algn="just"/>
            <a:r>
              <a:rPr lang="en-US" dirty="0" smtClean="0"/>
              <a:t> </a:t>
            </a:r>
            <a:r>
              <a:rPr lang="en-IN" altLang="en-US" dirty="0" smtClean="0"/>
              <a:t>the project </a:t>
            </a:r>
            <a:r>
              <a:rPr lang="en-US" dirty="0" smtClean="0"/>
              <a:t>“TRAFFIC SUDHARO” </a:t>
            </a:r>
            <a:r>
              <a:rPr lang="en-IN" altLang="en-US" dirty="0" smtClean="0"/>
              <a:t>contains mainly two modules they are given bellow : </a:t>
            </a:r>
            <a:endParaRPr lang="en-US" dirty="0" smtClean="0"/>
          </a:p>
          <a:p>
            <a:pPr marL="514350" indent="-514350" algn="just">
              <a:buFont typeface="+mj-lt"/>
              <a:buAutoNum type="arabicPeriod"/>
            </a:pPr>
            <a:r>
              <a:rPr lang="en-US" dirty="0" smtClean="0"/>
              <a:t> </a:t>
            </a:r>
            <a:r>
              <a:rPr lang="en-IN" altLang="en-US" dirty="0" smtClean="0"/>
              <a:t>User</a:t>
            </a:r>
            <a:endParaRPr lang="en-US" dirty="0" smtClean="0"/>
          </a:p>
          <a:p>
            <a:pPr marL="514350" indent="-514350" algn="just">
              <a:buFont typeface="+mj-lt"/>
              <a:buAutoNum type="arabicPeriod"/>
            </a:pPr>
            <a:r>
              <a:rPr lang="en-US" dirty="0" smtClean="0"/>
              <a:t> </a:t>
            </a:r>
            <a:r>
              <a:rPr lang="en-IN" altLang="en-US" dirty="0" smtClean="0"/>
              <a:t>Admin</a:t>
            </a:r>
            <a:endParaRPr lang="en-IN" altLang="en-US" dirty="0" smtClean="0"/>
          </a:p>
          <a:p>
            <a:pPr algn="just">
              <a:buFont typeface="+mj-lt"/>
            </a:pPr>
            <a:r>
              <a:rPr lang="en-IN" altLang="en-US" dirty="0" smtClean="0"/>
              <a:t>     </a:t>
            </a:r>
            <a:endParaRPr lang="en-IN" altLang="en-US" dirty="0" smtClean="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 DESCRIPTION</a:t>
            </a:r>
            <a:endParaRPr lang="en-IN" altLang="en-US"/>
          </a:p>
        </p:txBody>
      </p:sp>
      <p:sp>
        <p:nvSpPr>
          <p:cNvPr id="3" name="Content Placeholder 2"/>
          <p:cNvSpPr>
            <a:spLocks noGrp="1"/>
          </p:cNvSpPr>
          <p:nvPr>
            <p:ph sz="half" idx="1"/>
          </p:nvPr>
        </p:nvSpPr>
        <p:spPr>
          <a:xfrm>
            <a:off x="609600" y="1297940"/>
            <a:ext cx="5384800" cy="5961380"/>
          </a:xfrm>
        </p:spPr>
        <p:txBody>
          <a:bodyPr/>
          <a:p>
            <a:pPr marL="0" indent="0">
              <a:buNone/>
            </a:pPr>
            <a:r>
              <a:rPr lang="en-US"/>
              <a:t>When user click on the Traffic Sudharo App, Camera should be launched automatically to capture the violation picture and the launch screen will be as shown below.</a:t>
            </a:r>
            <a:endParaRPr lang="en-US"/>
          </a:p>
          <a:p>
            <a:pPr marL="0" indent="0">
              <a:buNone/>
            </a:pPr>
            <a:r>
              <a:rPr lang="en-US"/>
              <a:t>Launch screen should have the 3 options. i.e.</a:t>
            </a:r>
            <a:endParaRPr lang="en-US"/>
          </a:p>
          <a:p>
            <a:pPr marL="0" indent="0">
              <a:buNone/>
            </a:pPr>
            <a:r>
              <a:rPr lang="en-US" sz="2000"/>
              <a:t>             </a:t>
            </a:r>
            <a:r>
              <a:rPr lang="en-US" sz="2000" b="1"/>
              <a:t> </a:t>
            </a:r>
            <a:r>
              <a:rPr lang="en-IN" altLang="en-US" sz="2000" b="1"/>
              <a:t>1. </a:t>
            </a:r>
            <a:r>
              <a:rPr lang="en-US" sz="2000" b="1"/>
              <a:t>Post</a:t>
            </a:r>
            <a:endParaRPr lang="en-US" sz="2000" b="1"/>
          </a:p>
          <a:p>
            <a:pPr marL="0" indent="0">
              <a:buNone/>
            </a:pPr>
            <a:r>
              <a:rPr lang="en-US" sz="2000" b="1"/>
              <a:t>              </a:t>
            </a:r>
            <a:r>
              <a:rPr lang="en-IN" altLang="en-US" sz="2000" b="1"/>
              <a:t>2. </a:t>
            </a:r>
            <a:r>
              <a:rPr lang="en-US" sz="2000" b="1"/>
              <a:t>Save</a:t>
            </a:r>
            <a:endParaRPr lang="en-US" sz="2000" b="1"/>
          </a:p>
          <a:p>
            <a:pPr marL="0" indent="0">
              <a:buNone/>
            </a:pPr>
            <a:r>
              <a:rPr lang="en-US" sz="2000" b="1"/>
              <a:t>              </a:t>
            </a:r>
            <a:r>
              <a:rPr lang="en-IN" altLang="en-US" sz="2000" b="1"/>
              <a:t>3. Home</a:t>
            </a:r>
            <a:endParaRPr lang="en-US" sz="2000" b="1"/>
          </a:p>
          <a:p>
            <a:endParaRPr lang="en-US"/>
          </a:p>
          <a:p>
            <a:endParaRPr lang="en-US"/>
          </a:p>
        </p:txBody>
      </p:sp>
      <p:pic>
        <p:nvPicPr>
          <p:cNvPr id="4" name="Content Placeholder -2147482624" descr="1"/>
          <p:cNvPicPr>
            <a:picLocks noChangeAspect="1"/>
          </p:cNvPicPr>
          <p:nvPr>
            <p:ph sz="half" idx="2"/>
          </p:nvPr>
        </p:nvPicPr>
        <p:blipFill>
          <a:blip r:embed="rId1"/>
          <a:stretch>
            <a:fillRect/>
          </a:stretch>
        </p:blipFill>
        <p:spPr>
          <a:xfrm>
            <a:off x="7408545" y="1886585"/>
            <a:ext cx="2962275" cy="3952875"/>
          </a:xfrm>
          <a:prstGeom prst="rect">
            <a:avLst/>
          </a:prstGeom>
          <a:noFill/>
          <a:ln w="9525">
            <a:no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1.POST SCENARIO :</a:t>
            </a:r>
            <a:endParaRPr lang="en-US"/>
          </a:p>
        </p:txBody>
      </p:sp>
      <p:sp>
        <p:nvSpPr>
          <p:cNvPr id="3" name="Content Placeholder 2"/>
          <p:cNvSpPr>
            <a:spLocks noGrp="1"/>
          </p:cNvSpPr>
          <p:nvPr>
            <p:ph sz="half" idx="1"/>
          </p:nvPr>
        </p:nvSpPr>
        <p:spPr>
          <a:xfrm>
            <a:off x="609600" y="1418590"/>
            <a:ext cx="5384800" cy="5402580"/>
          </a:xfrm>
        </p:spPr>
        <p:txBody>
          <a:bodyPr/>
          <a:p>
            <a:r>
              <a:rPr lang="en-US"/>
              <a:t>User is clicks on “Post” button the control goes to next page showing list of offence type.</a:t>
            </a:r>
            <a:endParaRPr lang="en-US"/>
          </a:p>
          <a:p>
            <a:pPr marL="0" indent="0">
              <a:buNone/>
            </a:pPr>
            <a:endParaRPr lang="en-US"/>
          </a:p>
          <a:p>
            <a:r>
              <a:rPr lang="en-US"/>
              <a:t>After selecting respected offence type then user click on Next button window will come with reward point condition.</a:t>
            </a:r>
            <a:endParaRPr lang="en-US"/>
          </a:p>
        </p:txBody>
      </p:sp>
      <p:pic>
        <p:nvPicPr>
          <p:cNvPr id="24" name="Picture 10" descr="2.PNG"/>
          <p:cNvPicPr>
            <a:picLocks noChangeAspect="1"/>
          </p:cNvPicPr>
          <p:nvPr>
            <p:ph sz="half" idx="2"/>
          </p:nvPr>
        </p:nvPicPr>
        <p:blipFill>
          <a:blip r:embed="rId1"/>
          <a:stretch>
            <a:fillRect/>
          </a:stretch>
        </p:blipFill>
        <p:spPr>
          <a:xfrm>
            <a:off x="7208520" y="1910080"/>
            <a:ext cx="3362325" cy="3905250"/>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6270"/>
            <a:ext cx="10972800" cy="781685"/>
          </a:xfrm>
        </p:spPr>
        <p:txBody>
          <a:bodyPr/>
          <a:p>
            <a:r>
              <a:rPr lang="en-US">
                <a:sym typeface="+mn-ea"/>
              </a:rPr>
              <a:t>SCENARIO</a:t>
            </a:r>
            <a:r>
              <a:rPr lang="en-IN" altLang="en-US">
                <a:solidFill>
                  <a:schemeClr val="tx1"/>
                </a:solidFill>
                <a:effectLst>
                  <a:outerShdw blurRad="38100" dist="19050" dir="2700000" algn="tl" rotWithShape="0">
                    <a:schemeClr val="dk1">
                      <a:alpha val="40000"/>
                    </a:schemeClr>
                  </a:outerShdw>
                </a:effectLst>
                <a:sym typeface="+mn-ea"/>
              </a:rPr>
              <a:t> - A :</a:t>
            </a:r>
            <a:br>
              <a:rPr lang="en-IN" altLang="en-US">
                <a:solidFill>
                  <a:schemeClr val="tx1"/>
                </a:solidFill>
                <a:effectLst>
                  <a:outerShdw blurRad="38100" dist="19050" dir="2700000" algn="tl" rotWithShape="0">
                    <a:schemeClr val="dk1">
                      <a:alpha val="40000"/>
                    </a:schemeClr>
                  </a:outerShdw>
                </a:effectLst>
              </a:rPr>
            </a:br>
            <a:endParaRPr lang="en-US"/>
          </a:p>
        </p:txBody>
      </p:sp>
      <p:sp>
        <p:nvSpPr>
          <p:cNvPr id="4" name="Content Placeholder 3"/>
          <p:cNvSpPr>
            <a:spLocks noGrp="1"/>
          </p:cNvSpPr>
          <p:nvPr>
            <p:ph sz="half" idx="2"/>
          </p:nvPr>
        </p:nvSpPr>
        <p:spPr/>
        <p:txBody>
          <a:bodyPr/>
          <a:p>
            <a:r>
              <a:rPr lang="en-IN" altLang="en-US"/>
              <a:t>H</a:t>
            </a:r>
            <a:endParaRPr lang="en-IN" altLang="en-US"/>
          </a:p>
        </p:txBody>
      </p:sp>
      <p:pic>
        <p:nvPicPr>
          <p:cNvPr id="5" name="Picture 4"/>
          <p:cNvPicPr/>
          <p:nvPr/>
        </p:nvPicPr>
        <p:blipFill>
          <a:blip r:embed="rId1"/>
          <a:stretch>
            <a:fillRect/>
          </a:stretch>
        </p:blipFill>
        <p:spPr>
          <a:xfrm>
            <a:off x="6197600" y="1600200"/>
            <a:ext cx="2752725" cy="2428875"/>
          </a:xfrm>
          <a:prstGeom prst="rect">
            <a:avLst/>
          </a:prstGeom>
          <a:noFill/>
          <a:ln w="9525">
            <a:noFill/>
          </a:ln>
        </p:spPr>
      </p:pic>
      <p:sp>
        <p:nvSpPr>
          <p:cNvPr id="101" name="Text Box 100"/>
          <p:cNvSpPr txBox="1"/>
          <p:nvPr/>
        </p:nvSpPr>
        <p:spPr>
          <a:xfrm>
            <a:off x="609600" y="2094230"/>
            <a:ext cx="5080000" cy="3538220"/>
          </a:xfrm>
          <a:prstGeom prst="rect">
            <a:avLst/>
          </a:prstGeom>
          <a:noFill/>
          <a:ln w="9525">
            <a:noFill/>
          </a:ln>
        </p:spPr>
        <p:txBody>
          <a:bodyPr wrap="square">
            <a:spAutoFit/>
          </a:bodyPr>
          <a:p>
            <a:pPr indent="457200"/>
            <a:r>
              <a:rPr lang="en-US" sz="3200" b="0">
                <a:latin typeface="Calibri" panose="020F0502020204030204" charset="0"/>
              </a:rPr>
              <a:t>If user is already registered before he can use his credentials and login directly. </a:t>
            </a:r>
            <a:endParaRPr lang="en-US" sz="3200" b="0">
              <a:latin typeface="Calibri" panose="020F0502020204030204" charset="0"/>
            </a:endParaRPr>
          </a:p>
          <a:p>
            <a:pPr indent="457200"/>
            <a:r>
              <a:rPr lang="en-US" sz="3200" b="0">
                <a:latin typeface="Calibri" panose="020F0502020204030204" charset="0"/>
              </a:rPr>
              <a:t>User can add the details in “</a:t>
            </a:r>
            <a:r>
              <a:rPr lang="en-US" sz="3200" b="1">
                <a:latin typeface="Calibri" panose="020F0502020204030204" charset="0"/>
              </a:rPr>
              <a:t>Post Issue”</a:t>
            </a:r>
            <a:endParaRPr lang="en-US" sz="3200"/>
          </a:p>
        </p:txBody>
      </p:sp>
      <p:pic>
        <p:nvPicPr>
          <p:cNvPr id="6" name="Picture 5"/>
          <p:cNvPicPr/>
          <p:nvPr/>
        </p:nvPicPr>
        <p:blipFill>
          <a:blip r:embed="rId2"/>
          <a:stretch>
            <a:fillRect/>
          </a:stretch>
        </p:blipFill>
        <p:spPr>
          <a:xfrm>
            <a:off x="8950325" y="3499485"/>
            <a:ext cx="2514600" cy="2847975"/>
          </a:xfrm>
          <a:prstGeom prst="rect">
            <a:avLst/>
          </a:prstGeom>
          <a:noFill/>
          <a:ln w="9525">
            <a:noFill/>
          </a:ln>
        </p:spPr>
      </p:pic>
      <p:sp>
        <p:nvSpPr>
          <p:cNvPr id="102" name="Text Box 101"/>
          <p:cNvSpPr txBox="1"/>
          <p:nvPr/>
        </p:nvSpPr>
        <p:spPr>
          <a:xfrm>
            <a:off x="1849120" y="8286750"/>
            <a:ext cx="5080000" cy="829945"/>
          </a:xfrm>
          <a:prstGeom prst="rect">
            <a:avLst/>
          </a:prstGeom>
          <a:noFill/>
          <a:ln w="9525">
            <a:noFill/>
          </a:ln>
        </p:spPr>
        <p:txBody>
          <a:bodyPr>
            <a:spAutoFit/>
          </a:bodyPr>
          <a:p>
            <a:pPr indent="0"/>
            <a:r>
              <a:rPr lang="en-US" sz="1200" b="0">
                <a:latin typeface="Calibri" panose="020F0502020204030204" charset="0"/>
              </a:rPr>
              <a:t> If user clicks on submit button then the post is saved successfully in database and it will display the one successful message.</a:t>
            </a:r>
            <a:endParaRPr lang="en-US"/>
          </a:p>
        </p:txBody>
      </p:sp>
      <p:pic>
        <p:nvPicPr>
          <p:cNvPr id="7" name="Picture 6"/>
          <p:cNvPicPr/>
          <p:nvPr/>
        </p:nvPicPr>
        <p:blipFill>
          <a:blip r:embed="rId3"/>
          <a:stretch>
            <a:fillRect/>
          </a:stretch>
        </p:blipFill>
        <p:spPr>
          <a:xfrm>
            <a:off x="1849120" y="9116695"/>
            <a:ext cx="2781300" cy="3152775"/>
          </a:xfrm>
          <a:prstGeom prst="rect">
            <a:avLst/>
          </a:prstGeom>
          <a:noFill/>
          <a:ln w="9525">
            <a:noFill/>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A</a:t>
            </a:r>
            <a:endParaRPr lang="en-IN" altLang="en-US"/>
          </a:p>
        </p:txBody>
      </p:sp>
      <p:sp>
        <p:nvSpPr>
          <p:cNvPr id="3" name="Content Placeholder 2"/>
          <p:cNvSpPr>
            <a:spLocks noGrp="1"/>
          </p:cNvSpPr>
          <p:nvPr>
            <p:ph sz="half" idx="1"/>
          </p:nvPr>
        </p:nvSpPr>
        <p:spPr/>
        <p:txBody>
          <a:bodyPr/>
          <a:p>
            <a:r>
              <a:rPr lang="en-US"/>
              <a:t>If user clicks on submit button then the post is saved successfully in database and it will display the one successful message.</a:t>
            </a:r>
            <a:endParaRPr lang="en-US"/>
          </a:p>
        </p:txBody>
      </p:sp>
      <p:pic>
        <p:nvPicPr>
          <p:cNvPr id="28" name="Picture 18" descr="11.PNG"/>
          <p:cNvPicPr>
            <a:picLocks noChangeAspect="1"/>
          </p:cNvPicPr>
          <p:nvPr>
            <p:ph sz="half" idx="2"/>
          </p:nvPr>
        </p:nvPicPr>
        <p:blipFill>
          <a:blip r:embed="rId1"/>
          <a:stretch>
            <a:fillRect/>
          </a:stretch>
        </p:blipFill>
        <p:spPr>
          <a:xfrm>
            <a:off x="7189470" y="1711960"/>
            <a:ext cx="3400425" cy="4074795"/>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 A</a:t>
            </a:r>
            <a:endParaRPr lang="en-IN" altLang="en-US"/>
          </a:p>
        </p:txBody>
      </p:sp>
      <p:sp>
        <p:nvSpPr>
          <p:cNvPr id="3" name="Content Placeholder 2"/>
          <p:cNvSpPr>
            <a:spLocks noGrp="1"/>
          </p:cNvSpPr>
          <p:nvPr>
            <p:ph sz="half" idx="1"/>
          </p:nvPr>
        </p:nvSpPr>
        <p:spPr>
          <a:xfrm>
            <a:off x="609600" y="1600200"/>
            <a:ext cx="5384800" cy="5009515"/>
          </a:xfrm>
        </p:spPr>
        <p:txBody>
          <a:bodyPr/>
          <a:p>
            <a:r>
              <a:rPr lang="en-US"/>
              <a:t>User clicks on Dashboard then the window will come like this.</a:t>
            </a:r>
            <a:endParaRPr lang="en-US"/>
          </a:p>
          <a:p>
            <a:r>
              <a:rPr lang="en-US"/>
              <a:t>There are sub modules in View Issues that is be like this</a:t>
            </a:r>
            <a:endParaRPr lang="en-US"/>
          </a:p>
          <a:p>
            <a:r>
              <a:rPr lang="en-US"/>
              <a:t>User can see the entire thing what he already post previously.</a:t>
            </a:r>
            <a:endParaRPr lang="en-US"/>
          </a:p>
        </p:txBody>
      </p:sp>
      <p:pic>
        <p:nvPicPr>
          <p:cNvPr id="36" name="Content Placeholder 35" descr="6.PNG"/>
          <p:cNvPicPr>
            <a:picLocks noChangeAspect="1"/>
          </p:cNvPicPr>
          <p:nvPr>
            <p:ph sz="half" idx="2"/>
          </p:nvPr>
        </p:nvPicPr>
        <p:blipFill>
          <a:blip r:embed="rId1"/>
          <a:stretch>
            <a:fillRect/>
          </a:stretch>
        </p:blipFill>
        <p:spPr>
          <a:xfrm>
            <a:off x="5750560" y="160655"/>
            <a:ext cx="3263265" cy="3035300"/>
          </a:xfrm>
          <a:prstGeom prst="rect">
            <a:avLst/>
          </a:prstGeom>
        </p:spPr>
      </p:pic>
      <p:pic>
        <p:nvPicPr>
          <p:cNvPr id="7" name="Picture 7" descr="C:\Users\vhnsankara\Desktop\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915400" y="3329305"/>
            <a:ext cx="2667000" cy="3377565"/>
          </a:xfrm>
          <a:prstGeom prst="rect">
            <a:avLst/>
          </a:prstGeom>
          <a:noFill/>
          <a:ln>
            <a:noFill/>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 A</a:t>
            </a:r>
            <a:endParaRPr lang="en-IN" altLang="en-US"/>
          </a:p>
        </p:txBody>
      </p:sp>
      <p:sp>
        <p:nvSpPr>
          <p:cNvPr id="3" name="Content Placeholder 2"/>
          <p:cNvSpPr>
            <a:spLocks noGrp="1"/>
          </p:cNvSpPr>
          <p:nvPr>
            <p:ph sz="half" idx="1"/>
          </p:nvPr>
        </p:nvSpPr>
        <p:spPr/>
        <p:txBody>
          <a:bodyPr/>
          <a:p>
            <a:r>
              <a:rPr lang="en-US"/>
              <a:t>User should be registered with the App, if he/she was a first time user. </a:t>
            </a:r>
            <a:endParaRPr lang="en-US"/>
          </a:p>
          <a:p>
            <a:r>
              <a:rPr lang="en-US"/>
              <a:t>Registered Page</a:t>
            </a:r>
            <a:endParaRPr lang="en-US"/>
          </a:p>
          <a:p>
            <a:r>
              <a:rPr lang="en-US"/>
              <a:t>On clicking submit button, user record is saved and it displays one message like registered successfully.</a:t>
            </a:r>
            <a:endParaRPr lang="en-US"/>
          </a:p>
        </p:txBody>
      </p:sp>
      <p:pic>
        <p:nvPicPr>
          <p:cNvPr id="30" name="Picture 0" descr="5.PNG"/>
          <p:cNvPicPr>
            <a:picLocks noChangeAspect="1"/>
          </p:cNvPicPr>
          <p:nvPr>
            <p:ph sz="half" idx="2"/>
          </p:nvPr>
        </p:nvPicPr>
        <p:blipFill>
          <a:blip r:embed="rId1"/>
          <a:stretch>
            <a:fillRect/>
          </a:stretch>
        </p:blipFill>
        <p:spPr>
          <a:xfrm>
            <a:off x="7303770" y="1710055"/>
            <a:ext cx="3171825" cy="4305300"/>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 A</a:t>
            </a:r>
            <a:endParaRPr lang="en-IN" altLang="en-US"/>
          </a:p>
        </p:txBody>
      </p:sp>
      <p:sp>
        <p:nvSpPr>
          <p:cNvPr id="3" name="Content Placeholder 2"/>
          <p:cNvSpPr>
            <a:spLocks noGrp="1"/>
          </p:cNvSpPr>
          <p:nvPr>
            <p:ph sz="half" idx="1"/>
          </p:nvPr>
        </p:nvSpPr>
        <p:spPr/>
        <p:txBody>
          <a:bodyPr/>
          <a:p>
            <a:r>
              <a:rPr lang="en-US"/>
              <a:t>User can add the details in “Post Issue”</a:t>
            </a:r>
            <a:endParaRPr lang="en-US"/>
          </a:p>
          <a:p>
            <a:endParaRPr lang="en-US"/>
          </a:p>
          <a:p>
            <a:r>
              <a:rPr lang="en-US"/>
              <a:t>If user clicks on submit button then the post is saved successfully in database and it will display a one successful message.</a:t>
            </a:r>
            <a:endParaRPr lang="en-US"/>
          </a:p>
        </p:txBody>
      </p:sp>
      <p:pic>
        <p:nvPicPr>
          <p:cNvPr id="46" name="Picture 44" descr="16.PNG"/>
          <p:cNvPicPr>
            <a:picLocks noChangeAspect="1"/>
          </p:cNvPicPr>
          <p:nvPr>
            <p:ph sz="half" idx="2"/>
          </p:nvPr>
        </p:nvPicPr>
        <p:blipFill>
          <a:blip r:embed="rId1"/>
          <a:stretch>
            <a:fillRect/>
          </a:stretch>
        </p:blipFill>
        <p:spPr>
          <a:xfrm>
            <a:off x="6258560" y="1417955"/>
            <a:ext cx="3419475" cy="3876675"/>
          </a:xfrm>
          <a:prstGeom prst="rect">
            <a:avLst/>
          </a:prstGeom>
        </p:spPr>
      </p:pic>
      <p:pic>
        <p:nvPicPr>
          <p:cNvPr id="32" name="Picture 18" descr="11.PNG"/>
          <p:cNvPicPr>
            <a:picLocks noChangeAspect="1"/>
          </p:cNvPicPr>
          <p:nvPr/>
        </p:nvPicPr>
        <p:blipFill>
          <a:blip r:embed="rId2"/>
          <a:stretch>
            <a:fillRect/>
          </a:stretch>
        </p:blipFill>
        <p:spPr>
          <a:xfrm>
            <a:off x="9532620" y="3275648"/>
            <a:ext cx="2886710" cy="3267075"/>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 A</a:t>
            </a:r>
            <a:endParaRPr lang="en-IN" altLang="en-US"/>
          </a:p>
        </p:txBody>
      </p:sp>
      <p:sp>
        <p:nvSpPr>
          <p:cNvPr id="3" name="Content Placeholder 2"/>
          <p:cNvSpPr>
            <a:spLocks noGrp="1"/>
          </p:cNvSpPr>
          <p:nvPr>
            <p:ph sz="half" idx="1"/>
          </p:nvPr>
        </p:nvSpPr>
        <p:spPr>
          <a:xfrm>
            <a:off x="609600" y="1600200"/>
            <a:ext cx="5384800" cy="5251450"/>
          </a:xfrm>
        </p:spPr>
        <p:txBody>
          <a:bodyPr/>
          <a:p>
            <a:r>
              <a:rPr lang="en-US"/>
              <a:t>User clicks on Dashboard then the window will come like this.</a:t>
            </a:r>
            <a:endParaRPr lang="en-US"/>
          </a:p>
          <a:p>
            <a:r>
              <a:rPr lang="en-US"/>
              <a:t>There are sub modules in View Issues that is be like this</a:t>
            </a:r>
            <a:endParaRPr lang="en-US"/>
          </a:p>
          <a:p>
            <a:r>
              <a:rPr lang="en-US"/>
              <a:t>User can see everything in this menus and user can logout.</a:t>
            </a:r>
            <a:endParaRPr lang="en-US"/>
          </a:p>
          <a:p>
            <a:endParaRPr lang="en-US"/>
          </a:p>
        </p:txBody>
      </p:sp>
      <p:pic>
        <p:nvPicPr>
          <p:cNvPr id="6" name="Picture 6" descr="C:\Users\vhnsankara\Desktop\18.PNG"/>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9454515" y="3140710"/>
            <a:ext cx="2727960" cy="3590925"/>
          </a:xfrm>
          <a:prstGeom prst="rect">
            <a:avLst/>
          </a:prstGeom>
          <a:noFill/>
          <a:ln>
            <a:noFill/>
          </a:ln>
        </p:spPr>
      </p:pic>
      <p:pic>
        <p:nvPicPr>
          <p:cNvPr id="38" name="Picture 35" descr="6.PNG"/>
          <p:cNvPicPr>
            <a:picLocks noChangeAspect="1"/>
          </p:cNvPicPr>
          <p:nvPr/>
        </p:nvPicPr>
        <p:blipFill>
          <a:blip r:embed="rId2"/>
          <a:stretch>
            <a:fillRect/>
          </a:stretch>
        </p:blipFill>
        <p:spPr>
          <a:xfrm>
            <a:off x="5994400" y="1715135"/>
            <a:ext cx="3460115" cy="3364865"/>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2.SAVE SCENARIO:</a:t>
            </a:r>
            <a:endParaRPr lang="en-US"/>
          </a:p>
        </p:txBody>
      </p:sp>
      <p:sp>
        <p:nvSpPr>
          <p:cNvPr id="3" name="Content Placeholder 2"/>
          <p:cNvSpPr>
            <a:spLocks noGrp="1"/>
          </p:cNvSpPr>
          <p:nvPr>
            <p:ph sz="half" idx="1"/>
          </p:nvPr>
        </p:nvSpPr>
        <p:spPr>
          <a:xfrm>
            <a:off x="609600" y="1417955"/>
            <a:ext cx="5384800" cy="5237480"/>
          </a:xfrm>
        </p:spPr>
        <p:txBody>
          <a:bodyPr/>
          <a:p>
            <a:r>
              <a:rPr lang="en-US"/>
              <a:t>If user wants to Post the violation in later stage (Off-Line Mode), user can capture the image and SAVE the violation image into the Gallery.</a:t>
            </a:r>
            <a:endParaRPr lang="en-US"/>
          </a:p>
          <a:p>
            <a:r>
              <a:rPr lang="en-US"/>
              <a:t>User will get the confirmation message like:   “Image is saved into Gallery”.</a:t>
            </a:r>
            <a:endParaRPr lang="en-US"/>
          </a:p>
          <a:p>
            <a:endParaRPr lang="en-US"/>
          </a:p>
          <a:p>
            <a:endParaRPr lang="en-US"/>
          </a:p>
        </p:txBody>
      </p:sp>
      <p:pic>
        <p:nvPicPr>
          <p:cNvPr id="42" name="Content Placeholder 41" descr="15.PNG"/>
          <p:cNvPicPr>
            <a:picLocks noChangeAspect="1"/>
          </p:cNvPicPr>
          <p:nvPr>
            <p:ph sz="half" idx="2"/>
          </p:nvPr>
        </p:nvPicPr>
        <p:blipFill>
          <a:blip r:embed="rId1"/>
          <a:stretch>
            <a:fillRect/>
          </a:stretch>
        </p:blipFill>
        <p:spPr>
          <a:xfrm>
            <a:off x="7218045" y="1962785"/>
            <a:ext cx="3343275" cy="3800475"/>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3876" y="432759"/>
            <a:ext cx="10820400" cy="1177092"/>
          </a:xfrm>
        </p:spPr>
        <p:txBody>
          <a:bodyPr anchor="b">
            <a:normAutofit/>
          </a:bodyPr>
          <a:lstStyle/>
          <a:p>
            <a:pPr algn="ctr"/>
            <a:r>
              <a:rPr lang="en-US" sz="4400" b="1">
                <a:latin typeface="Times New Roman" panose="02020603050405020304"/>
                <a:cs typeface="Calibri Light" panose="020F0302020204030204"/>
              </a:rPr>
              <a:t>Abstract:</a:t>
            </a:r>
            <a:endParaRPr lang="en-US" sz="4400" b="1">
              <a:latin typeface="Times New Roman" panose="02020603050405020304"/>
            </a:endParaRPr>
          </a:p>
        </p:txBody>
      </p:sp>
      <p:cxnSp>
        <p:nvCxnSpPr>
          <p:cNvPr id="10" name="Straight Connector 9"/>
          <p:cNvCxnSpPr>
            <a:cxnSpLocks noGrp="1" noRot="1" noChangeAspect="1" noMove="1" noResize="1" noEditPoints="1" noAdjustHandles="1" noChangeArrowheads="1" noChangeShapeType="1"/>
          </p:cNvCxnSpPr>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86443" y="1927591"/>
            <a:ext cx="10820400" cy="4999420"/>
          </a:xfrm>
        </p:spPr>
        <p:txBody>
          <a:bodyPr vert="horz" lIns="91440" tIns="45720" rIns="91440" bIns="45720" rtlCol="0" anchor="t">
            <a:noAutofit/>
          </a:bodyPr>
          <a:lstStyle/>
          <a:p>
            <a:r>
              <a:rPr lang="en-US" sz="2400" dirty="0">
                <a:latin typeface="Times New Roman" panose="02020603050405020304"/>
                <a:ea typeface="+mn-lt"/>
                <a:cs typeface="+mn-lt"/>
              </a:rPr>
              <a:t>  </a:t>
            </a:r>
            <a:r>
              <a:rPr lang="en-US" sz="2400">
                <a:latin typeface="Times New Roman" panose="02020603050405020304"/>
                <a:ea typeface="+mn-lt"/>
                <a:cs typeface="+mn-lt"/>
              </a:rPr>
              <a:t>As the name suggests, Traffic Sudharo is a great initiative enabling the Citizens to report Traffic Violations to the appropriate authority this application. This enables the user to Post Issue (Traffic Violation) by capturing the Photos from the Mobile Camera and it will automatically read the Geo Location, Date and Time Etc. It will also allow the users to report the images which they’ve captured out of the application.</a:t>
            </a:r>
            <a:br>
              <a:rPr lang="en-US" sz="2400" dirty="0">
                <a:latin typeface="Times New Roman" panose="02020603050405020304"/>
                <a:ea typeface="+mn-lt"/>
                <a:cs typeface="+mn-lt"/>
              </a:rPr>
            </a:br>
            <a:r>
              <a:rPr lang="en-US" sz="2400">
                <a:latin typeface="Times New Roman" panose="02020603050405020304"/>
                <a:ea typeface="+mn-lt"/>
                <a:cs typeface="+mn-lt"/>
              </a:rPr>
              <a:t> The Issues reported will be verified by Traffic Sudharo Back end team for obnoxious or obscure images and approves or rejects the issue.</a:t>
            </a:r>
            <a:br>
              <a:rPr lang="en-US" sz="2400" dirty="0">
                <a:latin typeface="Times New Roman" panose="02020603050405020304"/>
                <a:ea typeface="+mn-lt"/>
                <a:cs typeface="+mn-lt"/>
              </a:rPr>
            </a:br>
            <a:r>
              <a:rPr lang="en-US" sz="2400" dirty="0">
                <a:latin typeface="Times New Roman" panose="02020603050405020304"/>
                <a:ea typeface="+mn-lt"/>
                <a:cs typeface="+mn-lt"/>
              </a:rPr>
              <a:t> </a:t>
            </a:r>
            <a:endParaRPr lang="en-US" sz="2400" dirty="0">
              <a:latin typeface="Times New Roman" panose="02020603050405020304"/>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31495"/>
            <a:ext cx="10972800" cy="886460"/>
          </a:xfrm>
        </p:spPr>
        <p:txBody>
          <a:bodyPr/>
          <a:p>
            <a:r>
              <a:rPr lang="en-US">
                <a:sym typeface="+mn-ea"/>
              </a:rPr>
              <a:t>2.SAVE SCENARIO:</a:t>
            </a:r>
            <a:br>
              <a:rPr lang="en-US"/>
            </a:br>
            <a:endParaRPr lang="en-US"/>
          </a:p>
        </p:txBody>
      </p:sp>
      <p:sp>
        <p:nvSpPr>
          <p:cNvPr id="3" name="Content Placeholder 2"/>
          <p:cNvSpPr>
            <a:spLocks noGrp="1"/>
          </p:cNvSpPr>
          <p:nvPr>
            <p:ph sz="half" idx="1"/>
          </p:nvPr>
        </p:nvSpPr>
        <p:spPr/>
        <p:txBody>
          <a:bodyPr/>
          <a:p>
            <a:r>
              <a:rPr lang="en-US">
                <a:sym typeface="+mn-ea"/>
              </a:rPr>
              <a:t>When User click on the Dashboard button the following screen should be displayed (Dashboard page).</a:t>
            </a:r>
            <a:endParaRPr lang="en-US"/>
          </a:p>
          <a:p>
            <a:endParaRPr lang="en-US"/>
          </a:p>
        </p:txBody>
      </p:sp>
      <p:pic>
        <p:nvPicPr>
          <p:cNvPr id="43" name="Content Placeholder 42" descr="12.PNG"/>
          <p:cNvPicPr>
            <a:picLocks noChangeAspect="1"/>
          </p:cNvPicPr>
          <p:nvPr>
            <p:ph sz="half" idx="2"/>
          </p:nvPr>
        </p:nvPicPr>
        <p:blipFill>
          <a:blip r:embed="rId1"/>
          <a:stretch>
            <a:fillRect/>
          </a:stretch>
        </p:blipFill>
        <p:spPr>
          <a:xfrm>
            <a:off x="7384415" y="2252980"/>
            <a:ext cx="3009900" cy="3219450"/>
          </a:xfrm>
          <a:prstGeom prst="rect">
            <a:avLst/>
          </a:prstGeom>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86410"/>
            <a:ext cx="10972800" cy="931545"/>
          </a:xfrm>
        </p:spPr>
        <p:txBody>
          <a:bodyPr/>
          <a:p>
            <a:r>
              <a:rPr lang="en-US">
                <a:sym typeface="+mn-ea"/>
              </a:rPr>
              <a:t>2.SAVE SCENARIO:</a:t>
            </a:r>
            <a:br>
              <a:rPr lang="en-US">
                <a:sym typeface="+mn-ea"/>
              </a:rPr>
            </a:br>
            <a:endParaRPr lang="en-US"/>
          </a:p>
        </p:txBody>
      </p:sp>
      <p:sp>
        <p:nvSpPr>
          <p:cNvPr id="3" name="Content Placeholder 2"/>
          <p:cNvSpPr>
            <a:spLocks noGrp="1"/>
          </p:cNvSpPr>
          <p:nvPr>
            <p:ph sz="half" idx="1"/>
          </p:nvPr>
        </p:nvSpPr>
        <p:spPr>
          <a:xfrm>
            <a:off x="609600" y="1282065"/>
            <a:ext cx="5384800" cy="5629275"/>
          </a:xfrm>
        </p:spPr>
        <p:txBody>
          <a:bodyPr/>
          <a:p>
            <a:r>
              <a:rPr lang="en-US"/>
              <a:t>User can post the issue or later he can post </a:t>
            </a:r>
            <a:endParaRPr lang="en-US"/>
          </a:p>
          <a:p>
            <a:r>
              <a:rPr lang="en-US"/>
              <a:t>Whenever user click on “Post Issue” button and window will be open like this</a:t>
            </a:r>
            <a:endParaRPr lang="en-US"/>
          </a:p>
          <a:p>
            <a:r>
              <a:rPr lang="en-US"/>
              <a:t>If user clicks on submit button then the post is saved successfully in database and it will display a one successful message.</a:t>
            </a:r>
            <a:endParaRPr lang="en-US"/>
          </a:p>
        </p:txBody>
      </p:sp>
      <p:pic>
        <p:nvPicPr>
          <p:cNvPr id="45" name="Content Placeholder 44" descr="16.PNG"/>
          <p:cNvPicPr>
            <a:picLocks noChangeAspect="1"/>
          </p:cNvPicPr>
          <p:nvPr>
            <p:ph sz="half" idx="2"/>
          </p:nvPr>
        </p:nvPicPr>
        <p:blipFill>
          <a:blip r:embed="rId1"/>
          <a:stretch>
            <a:fillRect/>
          </a:stretch>
        </p:blipFill>
        <p:spPr>
          <a:xfrm>
            <a:off x="6303645" y="1508760"/>
            <a:ext cx="3419475" cy="3785870"/>
          </a:xfrm>
          <a:prstGeom prst="rect">
            <a:avLst/>
          </a:prstGeom>
        </p:spPr>
      </p:pic>
      <p:pic>
        <p:nvPicPr>
          <p:cNvPr id="47" name="Picture 18" descr="11.PNG"/>
          <p:cNvPicPr>
            <a:picLocks noChangeAspect="1"/>
          </p:cNvPicPr>
          <p:nvPr/>
        </p:nvPicPr>
        <p:blipFill>
          <a:blip r:embed="rId2"/>
          <a:stretch>
            <a:fillRect/>
          </a:stretch>
        </p:blipFill>
        <p:spPr>
          <a:xfrm>
            <a:off x="9723120" y="4075430"/>
            <a:ext cx="2394585" cy="2710180"/>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40385"/>
            <a:ext cx="10972800" cy="877570"/>
          </a:xfrm>
        </p:spPr>
        <p:txBody>
          <a:bodyPr/>
          <a:p>
            <a:r>
              <a:rPr lang="en-US">
                <a:sym typeface="+mn-ea"/>
              </a:rPr>
              <a:t>2.SAVE SCENARIO:</a:t>
            </a:r>
            <a:br>
              <a:rPr lang="en-US"/>
            </a:br>
            <a:endParaRPr lang="en-US"/>
          </a:p>
        </p:txBody>
      </p:sp>
      <p:sp>
        <p:nvSpPr>
          <p:cNvPr id="3" name="Content Placeholder 2"/>
          <p:cNvSpPr>
            <a:spLocks noGrp="1"/>
          </p:cNvSpPr>
          <p:nvPr>
            <p:ph sz="half" idx="1"/>
          </p:nvPr>
        </p:nvSpPr>
        <p:spPr>
          <a:xfrm>
            <a:off x="609600" y="1600200"/>
            <a:ext cx="5384800" cy="5245100"/>
          </a:xfrm>
        </p:spPr>
        <p:txBody>
          <a:bodyPr/>
          <a:p>
            <a:r>
              <a:rPr lang="en-US"/>
              <a:t>User clicks on Dashboard then the window will come like this.</a:t>
            </a:r>
            <a:endParaRPr lang="en-US"/>
          </a:p>
          <a:p>
            <a:endParaRPr lang="en-US"/>
          </a:p>
          <a:p>
            <a:r>
              <a:rPr lang="en-US"/>
              <a:t>There are sub modules in View Issues that is be like this</a:t>
            </a:r>
            <a:endParaRPr lang="en-US"/>
          </a:p>
          <a:p>
            <a:r>
              <a:rPr lang="en-US"/>
              <a:t>User can see everything in this menus and user can logout.</a:t>
            </a:r>
            <a:endParaRPr lang="en-US"/>
          </a:p>
        </p:txBody>
      </p:sp>
      <p:pic>
        <p:nvPicPr>
          <p:cNvPr id="48" name="Picture 35" descr="6.PNG"/>
          <p:cNvPicPr>
            <a:picLocks noChangeAspect="1"/>
          </p:cNvPicPr>
          <p:nvPr>
            <p:ph sz="half" idx="2"/>
          </p:nvPr>
        </p:nvPicPr>
        <p:blipFill>
          <a:blip r:embed="rId1"/>
          <a:stretch>
            <a:fillRect/>
          </a:stretch>
        </p:blipFill>
        <p:spPr>
          <a:xfrm>
            <a:off x="5839460" y="1381125"/>
            <a:ext cx="4438650" cy="4095750"/>
          </a:xfrm>
          <a:prstGeom prst="rect">
            <a:avLst/>
          </a:prstGeom>
        </p:spPr>
      </p:pic>
      <p:pic>
        <p:nvPicPr>
          <p:cNvPr id="5" name="Picture 4" descr="C:\Users\vhnsankara\Desktop\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448165" y="3684270"/>
            <a:ext cx="2844800" cy="3161665"/>
          </a:xfrm>
          <a:prstGeom prst="rect">
            <a:avLst/>
          </a:prstGeom>
          <a:noFill/>
          <a:ln>
            <a:noFill/>
          </a:ln>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3.HOME SCENARIO:</a:t>
            </a:r>
            <a:endParaRPr lang="en-US"/>
          </a:p>
        </p:txBody>
      </p:sp>
      <p:sp>
        <p:nvSpPr>
          <p:cNvPr id="3" name="Content Placeholder 2"/>
          <p:cNvSpPr>
            <a:spLocks noGrp="1"/>
          </p:cNvSpPr>
          <p:nvPr>
            <p:ph sz="half" idx="1"/>
          </p:nvPr>
        </p:nvSpPr>
        <p:spPr>
          <a:xfrm>
            <a:off x="609600" y="1600200"/>
            <a:ext cx="5384800" cy="5280660"/>
          </a:xfrm>
        </p:spPr>
        <p:txBody>
          <a:bodyPr/>
          <a:p>
            <a:r>
              <a:rPr lang="en-US"/>
              <a:t>If user wants to see the Dashboard, Reward points, View Issues etc, User has to click on the “Home” button. </a:t>
            </a:r>
            <a:endParaRPr lang="en-US"/>
          </a:p>
          <a:p>
            <a:r>
              <a:rPr lang="en-US"/>
              <a:t> When user clicks on the “Home” option, user redirected to Home page.</a:t>
            </a:r>
            <a:endParaRPr lang="en-US"/>
          </a:p>
          <a:p>
            <a:r>
              <a:rPr lang="en-US"/>
              <a:t>SCENARIO A (Registered  User)</a:t>
            </a:r>
            <a:endParaRPr lang="en-US"/>
          </a:p>
        </p:txBody>
      </p:sp>
      <p:pic>
        <p:nvPicPr>
          <p:cNvPr id="50" name="Content Placeholder 49" descr="17.PNG"/>
          <p:cNvPicPr>
            <a:picLocks noChangeAspect="1"/>
          </p:cNvPicPr>
          <p:nvPr>
            <p:ph sz="half" idx="2"/>
          </p:nvPr>
        </p:nvPicPr>
        <p:blipFill>
          <a:blip r:embed="rId1"/>
          <a:stretch>
            <a:fillRect/>
          </a:stretch>
        </p:blipFill>
        <p:spPr>
          <a:xfrm>
            <a:off x="7160895" y="1919605"/>
            <a:ext cx="3457575" cy="3886200"/>
          </a:xfrm>
          <a:prstGeom prst="rect">
            <a:avLst/>
          </a:prstGeom>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83260"/>
            <a:ext cx="10972800" cy="734695"/>
          </a:xfrm>
        </p:spPr>
        <p:txBody>
          <a:bodyPr/>
          <a:p>
            <a:r>
              <a:rPr lang="en-US">
                <a:sym typeface="+mn-ea"/>
              </a:rPr>
              <a:t>3.HOME SCENARIO:</a:t>
            </a:r>
            <a:br>
              <a:rPr lang="en-US"/>
            </a:br>
            <a:endParaRPr lang="en-US"/>
          </a:p>
        </p:txBody>
      </p:sp>
      <p:sp>
        <p:nvSpPr>
          <p:cNvPr id="3" name="Content Placeholder 2"/>
          <p:cNvSpPr>
            <a:spLocks noGrp="1"/>
          </p:cNvSpPr>
          <p:nvPr>
            <p:ph sz="half" idx="1"/>
          </p:nvPr>
        </p:nvSpPr>
        <p:spPr/>
        <p:txBody>
          <a:bodyPr/>
          <a:p>
            <a:r>
              <a:rPr lang="en-US"/>
              <a:t>If user is already registered before he can use his credentials and login directly. </a:t>
            </a:r>
            <a:endParaRPr lang="en-US"/>
          </a:p>
          <a:p>
            <a:r>
              <a:rPr lang="en-US"/>
              <a:t>User can see posts everything what he has posted previously.</a:t>
            </a:r>
            <a:endParaRPr lang="en-US"/>
          </a:p>
        </p:txBody>
      </p:sp>
      <p:pic>
        <p:nvPicPr>
          <p:cNvPr id="51" name="Content Placeholder 50" descr="12.PNG"/>
          <p:cNvPicPr>
            <a:picLocks noChangeAspect="1"/>
          </p:cNvPicPr>
          <p:nvPr>
            <p:ph sz="half" idx="2"/>
          </p:nvPr>
        </p:nvPicPr>
        <p:blipFill>
          <a:blip r:embed="rId1"/>
          <a:stretch>
            <a:fillRect/>
          </a:stretch>
        </p:blipFill>
        <p:spPr>
          <a:xfrm>
            <a:off x="7384415" y="2252980"/>
            <a:ext cx="3009900" cy="3219450"/>
          </a:xfrm>
          <a:prstGeom prst="rect">
            <a:avLst/>
          </a:prstGeom>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SCENARIO </a:t>
            </a:r>
            <a:r>
              <a:rPr lang="en-IN" altLang="en-US"/>
              <a:t>- </a:t>
            </a:r>
            <a:r>
              <a:rPr lang="en-US"/>
              <a:t>B (First Time User)</a:t>
            </a:r>
            <a:endParaRPr lang="en-US"/>
          </a:p>
        </p:txBody>
      </p:sp>
      <p:sp>
        <p:nvSpPr>
          <p:cNvPr id="3" name="Content Placeholder 2"/>
          <p:cNvSpPr>
            <a:spLocks noGrp="1"/>
          </p:cNvSpPr>
          <p:nvPr>
            <p:ph sz="half" idx="1"/>
          </p:nvPr>
        </p:nvSpPr>
        <p:spPr/>
        <p:txBody>
          <a:bodyPr/>
          <a:p>
            <a:r>
              <a:rPr lang="en-US"/>
              <a:t>User should be registered with the App, if he/she was a first time user.</a:t>
            </a:r>
            <a:endParaRPr lang="en-US"/>
          </a:p>
          <a:p>
            <a:r>
              <a:rPr lang="en-US"/>
              <a:t>Registered Page</a:t>
            </a:r>
            <a:endParaRPr lang="en-US"/>
          </a:p>
          <a:p>
            <a:r>
              <a:rPr lang="en-US"/>
              <a:t>On clicking submit button, user record is saved and it displays one message like registered successfully.</a:t>
            </a:r>
            <a:endParaRPr lang="en-US"/>
          </a:p>
        </p:txBody>
      </p:sp>
      <p:pic>
        <p:nvPicPr>
          <p:cNvPr id="5" name="Content Placeholder 4" descr="5.PNG"/>
          <p:cNvPicPr>
            <a:picLocks noChangeAspect="1"/>
          </p:cNvPicPr>
          <p:nvPr>
            <p:ph sz="half" idx="2"/>
          </p:nvPr>
        </p:nvPicPr>
        <p:blipFill>
          <a:blip r:embed="rId1"/>
          <a:stretch>
            <a:fillRect/>
          </a:stretch>
        </p:blipFill>
        <p:spPr>
          <a:xfrm>
            <a:off x="6140450" y="1417955"/>
            <a:ext cx="3171825" cy="4018280"/>
          </a:xfrm>
          <a:prstGeom prst="rect">
            <a:avLst/>
          </a:prstGeom>
        </p:spPr>
      </p:pic>
      <p:pic>
        <p:nvPicPr>
          <p:cNvPr id="6" name="Picture 5" descr="9.PNG"/>
          <p:cNvPicPr>
            <a:picLocks noChangeAspect="1"/>
          </p:cNvPicPr>
          <p:nvPr/>
        </p:nvPicPr>
        <p:blipFill>
          <a:blip r:embed="rId2"/>
          <a:stretch>
            <a:fillRect/>
          </a:stretch>
        </p:blipFill>
        <p:spPr>
          <a:xfrm>
            <a:off x="9311640" y="3803015"/>
            <a:ext cx="2891155" cy="3045460"/>
          </a:xfrm>
          <a:prstGeom prst="rect">
            <a:avLst/>
          </a:prstGeom>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21410"/>
            <a:ext cx="10972800" cy="387985"/>
          </a:xfrm>
        </p:spPr>
        <p:txBody>
          <a:bodyPr/>
          <a:p>
            <a:r>
              <a:rPr lang="en-US">
                <a:sym typeface="+mn-ea"/>
              </a:rPr>
              <a:t>3.HOME SCENARIO:</a:t>
            </a:r>
            <a:br>
              <a:rPr lang="en-US">
                <a:sym typeface="+mn-ea"/>
              </a:rPr>
            </a:br>
            <a:br>
              <a:rPr lang="en-US"/>
            </a:br>
            <a:endParaRPr lang="en-US"/>
          </a:p>
        </p:txBody>
      </p:sp>
      <p:sp>
        <p:nvSpPr>
          <p:cNvPr id="3" name="Content Placeholder 2"/>
          <p:cNvSpPr>
            <a:spLocks noGrp="1"/>
          </p:cNvSpPr>
          <p:nvPr>
            <p:ph sz="half" idx="1"/>
          </p:nvPr>
        </p:nvSpPr>
        <p:spPr/>
        <p:txBody>
          <a:bodyPr/>
          <a:p>
            <a:r>
              <a:rPr lang="en-US"/>
              <a:t>If user is click on Dashboard, it directly goes to Dashboard </a:t>
            </a:r>
            <a:endParaRPr lang="en-US"/>
          </a:p>
        </p:txBody>
      </p:sp>
      <p:pic>
        <p:nvPicPr>
          <p:cNvPr id="52" name="Content Placeholder 51" descr="12.PNG"/>
          <p:cNvPicPr>
            <a:picLocks noChangeAspect="1"/>
          </p:cNvPicPr>
          <p:nvPr>
            <p:ph sz="half" idx="2"/>
          </p:nvPr>
        </p:nvPicPr>
        <p:blipFill>
          <a:blip r:embed="rId1"/>
          <a:stretch>
            <a:fillRect/>
          </a:stretch>
        </p:blipFill>
        <p:spPr>
          <a:xfrm>
            <a:off x="7384415" y="2252980"/>
            <a:ext cx="3009900" cy="3219450"/>
          </a:xfrm>
          <a:prstGeom prst="rect">
            <a:avLst/>
          </a:prstGeom>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55980"/>
          </a:xfrm>
        </p:spPr>
        <p:txBody>
          <a:bodyPr/>
          <a:p>
            <a:br>
              <a:rPr lang="en-US"/>
            </a:br>
            <a:r>
              <a:rPr lang="en-US"/>
              <a:t>4.View Issues</a:t>
            </a:r>
            <a:endParaRPr lang="en-US"/>
          </a:p>
        </p:txBody>
      </p:sp>
      <p:sp>
        <p:nvSpPr>
          <p:cNvPr id="3" name="Content Placeholder 2"/>
          <p:cNvSpPr>
            <a:spLocks noGrp="1"/>
          </p:cNvSpPr>
          <p:nvPr>
            <p:ph sz="half" idx="1"/>
          </p:nvPr>
        </p:nvSpPr>
        <p:spPr>
          <a:xfrm>
            <a:off x="609600" y="1600200"/>
            <a:ext cx="10972165" cy="5918200"/>
          </a:xfrm>
        </p:spPr>
        <p:txBody>
          <a:bodyPr/>
          <a:p>
            <a:r>
              <a:rPr lang="en-US" sz="2000"/>
              <a:t>User can see all his Posted issues. </a:t>
            </a:r>
            <a:endParaRPr lang="en-US" sz="2000"/>
          </a:p>
          <a:p>
            <a:r>
              <a:rPr lang="en-US" sz="2000"/>
              <a:t>User can see the total pending post, total assigned post, reward points and notifications.</a:t>
            </a:r>
            <a:endParaRPr lang="en-US" sz="2000"/>
          </a:p>
          <a:p>
            <a:r>
              <a:rPr lang="en-US" sz="2000"/>
              <a:t>If User clicks on “Total Pending Post” option, user can see all the Pending Issues.</a:t>
            </a:r>
            <a:endParaRPr lang="en-US" sz="2000"/>
          </a:p>
          <a:p>
            <a:r>
              <a:rPr lang="en-US" sz="2000"/>
              <a:t>If User clicks on “Total Assigned Post” option, user can see all the posts which are assigned to Agents.</a:t>
            </a:r>
            <a:endParaRPr lang="en-US" sz="2000"/>
          </a:p>
          <a:p>
            <a:r>
              <a:rPr lang="en-US" sz="2000"/>
              <a:t>If User clicks on “Total Approved Post” option user can see all Approved Issues.</a:t>
            </a:r>
            <a:endParaRPr lang="en-US" sz="2000"/>
          </a:p>
          <a:p>
            <a:r>
              <a:rPr lang="en-US" sz="2000"/>
              <a:t>If User clicks </a:t>
            </a:r>
            <a:r>
              <a:rPr lang="en-US" sz="2000">
                <a:latin typeface="Times New Roman" panose="02020603050405020304" charset="0"/>
                <a:cs typeface="Times New Roman" panose="02020603050405020304" charset="0"/>
              </a:rPr>
              <a:t>on </a:t>
            </a:r>
            <a:r>
              <a:rPr lang="en-US" sz="2000"/>
              <a:t>“Total Rejected Post” option, user can see all the Rejected Issues.</a:t>
            </a:r>
            <a:endParaRPr lang="en-US" sz="2000"/>
          </a:p>
        </p:txBody>
      </p:sp>
      <p:pic>
        <p:nvPicPr>
          <p:cNvPr id="5" name="Picture 2" descr="C:\Users\vhnsankara\Desktop\18.PNG"/>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9253220" y="4150995"/>
            <a:ext cx="2838450" cy="2625090"/>
          </a:xfrm>
          <a:prstGeom prst="rect">
            <a:avLst/>
          </a:prstGeom>
          <a:noFill/>
          <a:ln>
            <a:noFill/>
          </a:ln>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2157" y="759655"/>
            <a:ext cx="7766931" cy="646455"/>
          </a:xfrm>
        </p:spPr>
        <p:txBody>
          <a:bodyPr/>
          <a:lstStyle/>
          <a:p>
            <a:pPr algn="l"/>
            <a:r>
              <a:rPr smtClean="0"/>
              <a:t>UML DIAGRAMS:</a:t>
            </a:r>
            <a:endParaRPr lang="en-US" dirty="0"/>
          </a:p>
        </p:txBody>
      </p:sp>
      <p:sp>
        <p:nvSpPr>
          <p:cNvPr id="3" name="Subtitle 2"/>
          <p:cNvSpPr>
            <a:spLocks noGrp="1"/>
          </p:cNvSpPr>
          <p:nvPr>
            <p:ph type="subTitle" idx="1"/>
          </p:nvPr>
        </p:nvSpPr>
        <p:spPr>
          <a:xfrm>
            <a:off x="901700" y="1406525"/>
            <a:ext cx="8371840" cy="4631690"/>
          </a:xfrm>
        </p:spPr>
        <p:txBody>
          <a:bodyPr>
            <a:normAutofit/>
          </a:bodyPr>
          <a:lstStyle/>
          <a:p>
            <a:pPr algn="l"/>
            <a:r>
              <a:rPr lang="en-US" dirty="0" smtClean="0"/>
              <a:t>T</a:t>
            </a:r>
            <a:r>
              <a:rPr smtClean="0"/>
              <a:t>here are different types of </a:t>
            </a:r>
            <a:r>
              <a:rPr lang="en-IN" smtClean="0"/>
              <a:t>UML</a:t>
            </a:r>
            <a:r>
              <a:rPr smtClean="0"/>
              <a:t> </a:t>
            </a:r>
            <a:r>
              <a:rPr lang="en-IN" smtClean="0"/>
              <a:t>D</a:t>
            </a:r>
            <a:r>
              <a:rPr smtClean="0"/>
              <a:t>iagrams :</a:t>
            </a:r>
            <a:endParaRPr smtClean="0"/>
          </a:p>
          <a:p>
            <a:pPr algn="l"/>
            <a:r>
              <a:rPr lang="en-IN" altLang="en-US" smtClean="0"/>
              <a:t>	In my project i drawn these bellow Uml Diagrams,</a:t>
            </a:r>
            <a:endParaRPr smtClean="0"/>
          </a:p>
          <a:p>
            <a:pPr algn="l"/>
            <a:r>
              <a:rPr smtClean="0"/>
              <a:t>										1. </a:t>
            </a:r>
            <a:r>
              <a:rPr lang="en-IN" smtClean="0"/>
              <a:t>U</a:t>
            </a:r>
            <a:r>
              <a:rPr smtClean="0"/>
              <a:t>se case diagram</a:t>
            </a:r>
            <a:endParaRPr smtClean="0"/>
          </a:p>
          <a:p>
            <a:pPr algn="l"/>
            <a:r>
              <a:rPr smtClean="0"/>
              <a:t>										2. </a:t>
            </a:r>
            <a:r>
              <a:rPr lang="en-IN" smtClean="0"/>
              <a:t>S</a:t>
            </a:r>
            <a:r>
              <a:rPr smtClean="0"/>
              <a:t>equence diagram</a:t>
            </a:r>
            <a:endParaRPr smtClean="0"/>
          </a:p>
          <a:p>
            <a:pPr algn="l"/>
            <a:r>
              <a:rPr smtClean="0"/>
              <a:t>										3. </a:t>
            </a:r>
            <a:r>
              <a:rPr lang="en-IN" smtClean="0"/>
              <a:t>A</a:t>
            </a:r>
            <a:r>
              <a:rPr smtClean="0"/>
              <a:t>ctivity diagram</a:t>
            </a:r>
            <a:endParaRPr smtClean="0"/>
          </a:p>
          <a:p>
            <a:pPr algn="l"/>
            <a:r>
              <a:rPr smtClean="0"/>
              <a:t>										4. </a:t>
            </a:r>
            <a:r>
              <a:rPr lang="en-IN" smtClean="0"/>
              <a:t>C</a:t>
            </a:r>
            <a:r>
              <a:rPr smtClean="0"/>
              <a:t>omponent diagram</a:t>
            </a:r>
            <a:endParaRPr smtClean="0"/>
          </a:p>
          <a:p>
            <a:pPr algn="l"/>
            <a:r>
              <a:rPr smtClean="0"/>
              <a:t>										</a:t>
            </a:r>
            <a:r>
              <a:rPr lang="en-IN" smtClean="0"/>
              <a:t>5</a:t>
            </a:r>
            <a:r>
              <a:rPr smtClean="0"/>
              <a:t>. </a:t>
            </a:r>
            <a:r>
              <a:rPr lang="en-IN" smtClean="0"/>
              <a:t>C</a:t>
            </a:r>
            <a:r>
              <a:rPr smtClean="0"/>
              <a:t>lass diagram</a:t>
            </a:r>
            <a:endParaRPr smtClean="0"/>
          </a:p>
          <a:p>
            <a:pPr algn="l"/>
            <a:r>
              <a:rPr lang="en-IN" altLang="en-US" dirty="0"/>
              <a:t>                                                                                         6. collaboration diagram</a:t>
            </a:r>
            <a:endParaRPr lang="en-IN" altLang="en-US" dirty="0"/>
          </a:p>
          <a:p>
            <a:pPr algn="l"/>
            <a:r>
              <a:rPr lang="en-IN" altLang="en-US" dirty="0"/>
              <a:t>                                                                                         </a:t>
            </a:r>
            <a:endParaRPr lang="en-IN" altLang="en-US" dirty="0"/>
          </a:p>
          <a:p>
            <a:pPr algn="l"/>
            <a:r>
              <a:rPr lang="en-IN" altLang="en-US" dirty="0"/>
              <a:t> </a:t>
            </a:r>
            <a:endParaRPr lang="en-IN" altLang="en-US" dirty="0"/>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775" y="309356"/>
            <a:ext cx="8596667" cy="1826578"/>
          </a:xfrm>
        </p:spPr>
        <p:txBody>
          <a:bodyPr/>
          <a:lstStyle/>
          <a:p>
            <a:r>
              <a:rPr smtClean="0"/>
              <a:t>Usecase diagram : </a:t>
            </a:r>
            <a:endParaRPr lang="en-US" dirty="0"/>
          </a:p>
        </p:txBody>
      </p:sp>
      <p:sp>
        <p:nvSpPr>
          <p:cNvPr id="3" name="Text Placeholder 2"/>
          <p:cNvSpPr>
            <a:spLocks noGrp="1"/>
          </p:cNvSpPr>
          <p:nvPr>
            <p:ph type="body" idx="1"/>
          </p:nvPr>
        </p:nvSpPr>
        <p:spPr>
          <a:xfrm>
            <a:off x="592925" y="2698650"/>
            <a:ext cx="9423272" cy="3111307"/>
          </a:xfrm>
        </p:spPr>
        <p:txBody>
          <a:bodyPr>
            <a:normAutofit/>
          </a:bodyPr>
          <a:lstStyle/>
          <a:p>
            <a:r>
              <a:rPr lang="en-US" dirty="0" smtClean="0"/>
              <a:t>A</a:t>
            </a:r>
            <a:r>
              <a:rPr smtClean="0"/>
              <a:t> use case diagram in the Unified Modeling Language (uml) is a type of behavioral diagram defined  by created from a Use-case analysis. </a:t>
            </a:r>
            <a:r>
              <a:rPr lang="en-US" dirty="0" smtClean="0"/>
              <a:t>I</a:t>
            </a:r>
            <a:r>
              <a:rPr smtClean="0"/>
              <a:t>ts purpose is to present a graphical overview of the functionality provide by a system in terms of actors,their goals(represented as use case),and any depedencies between those use case. </a:t>
            </a:r>
            <a:r>
              <a:rPr lang="en-US" dirty="0" smtClean="0"/>
              <a:t>T</a:t>
            </a:r>
            <a:r>
              <a:rPr smtClean="0"/>
              <a:t>he main purpose of the use case diagram is to show what system functions are performed for which actor.Roles of the actor in the system can be depicted</a:t>
            </a:r>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r>
              <a:rPr lang="en-US"/>
              <a:t>“Traffic Sudharo”, first the user can register, and then login into the page, the first page consists of camera, submit, cancel buttons. Whenever the user saw the Traffic violations like Cell Phone Driving, Signal Jump, and so on. User can take the violation Picture, select the violation type and click on the Submit button after clicking the submit button, the information is transformed to the Admin(Admins are Police Officers) level.</a:t>
            </a:r>
            <a:endParaRPr lang="en-US"/>
          </a:p>
          <a:p>
            <a:r>
              <a:rPr lang="en-US"/>
              <a:t>Once the Admin will approved that Request then the user can get the rewards, and also appreciation awards will get by the Government. Without Register into the page, any one can rise the issue , but only the Registered User’s will get Rewards.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10131425" cy="688975"/>
          </a:xfrm>
        </p:spPr>
        <p:txBody>
          <a:bodyPr/>
          <a:lstStyle/>
          <a:p>
            <a:r>
              <a:rPr lang="en-US" dirty="0" smtClean="0"/>
              <a:t>U</a:t>
            </a:r>
            <a:r>
              <a:rPr smtClean="0"/>
              <a:t>secase diagram : </a:t>
            </a:r>
            <a:endParaRPr lang="en-US" dirty="0"/>
          </a:p>
        </p:txBody>
      </p:sp>
      <p:pic>
        <p:nvPicPr>
          <p:cNvPr id="5" name="Content Placeholder 4"/>
          <p:cNvPicPr>
            <a:picLocks noChangeAspect="1"/>
          </p:cNvPicPr>
          <p:nvPr>
            <p:ph sz="half" idx="2"/>
          </p:nvPr>
        </p:nvPicPr>
        <p:blipFill>
          <a:blip r:embed="rId1"/>
          <a:stretch>
            <a:fillRect/>
          </a:stretch>
        </p:blipFill>
        <p:spPr>
          <a:xfrm>
            <a:off x="1636395" y="1873885"/>
            <a:ext cx="7927340" cy="4335145"/>
          </a:xfrm>
          <a:prstGeom prst="rect">
            <a:avLst/>
          </a:prstGeo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7" y="436099"/>
            <a:ext cx="8596667" cy="1255932"/>
          </a:xfrm>
        </p:spPr>
        <p:txBody>
          <a:bodyPr/>
          <a:lstStyle/>
          <a:p>
            <a:r>
              <a:rPr lang="en-US" dirty="0" smtClean="0"/>
              <a:t>S</a:t>
            </a:r>
            <a:r>
              <a:rPr smtClean="0"/>
              <a:t>equence diagram</a:t>
            </a:r>
            <a:endParaRPr lang="en-US" dirty="0"/>
          </a:p>
        </p:txBody>
      </p:sp>
      <p:sp>
        <p:nvSpPr>
          <p:cNvPr id="3" name="Text Placeholder 2"/>
          <p:cNvSpPr>
            <a:spLocks noGrp="1"/>
          </p:cNvSpPr>
          <p:nvPr>
            <p:ph type="body" idx="4294967295"/>
          </p:nvPr>
        </p:nvSpPr>
        <p:spPr>
          <a:xfrm>
            <a:off x="832076" y="1839743"/>
            <a:ext cx="8596667" cy="2844799"/>
          </a:xfrm>
        </p:spPr>
        <p:txBody>
          <a:bodyPr>
            <a:normAutofit/>
          </a:bodyPr>
          <a:lstStyle/>
          <a:p>
            <a:r>
              <a:rPr lang="en-US" sz="2400" dirty="0" smtClean="0"/>
              <a:t>S</a:t>
            </a:r>
            <a:r>
              <a:rPr sz="2400" smtClean="0"/>
              <a:t>equence diagram is a kind of interaction diagram that shows how processes operate with one another and in what order.it is a construct of a message sequence chart.sequence diagram are sometimes called event diagrams,and also timing diagrams.</a:t>
            </a:r>
            <a:endParaRPr lang="en-US" sz="2400"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10131425" cy="808355"/>
          </a:xfrm>
        </p:spPr>
        <p:txBody>
          <a:bodyPr/>
          <a:lstStyle/>
          <a:p>
            <a:r>
              <a:rPr lang="en-US" dirty="0" smtClean="0"/>
              <a:t>S</a:t>
            </a:r>
            <a:r>
              <a:rPr smtClean="0"/>
              <a:t>equence diagram</a:t>
            </a:r>
            <a:endParaRPr lang="en-US" dirty="0"/>
          </a:p>
        </p:txBody>
      </p:sp>
      <p:pic>
        <p:nvPicPr>
          <p:cNvPr id="4" name="Content Placeholder 3"/>
          <p:cNvPicPr>
            <a:picLocks noChangeAspect="1"/>
          </p:cNvPicPr>
          <p:nvPr>
            <p:ph sz="half" idx="2"/>
          </p:nvPr>
        </p:nvPicPr>
        <p:blipFill>
          <a:blip r:embed="rId1"/>
          <a:stretch>
            <a:fillRect/>
          </a:stretch>
        </p:blipFill>
        <p:spPr>
          <a:xfrm>
            <a:off x="1501775" y="1919605"/>
            <a:ext cx="9315450" cy="4530725"/>
          </a:xfrm>
          <a:prstGeom prst="rect">
            <a:avLst/>
          </a:prstGeom>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776" y="309489"/>
            <a:ext cx="8596667" cy="1368474"/>
          </a:xfrm>
        </p:spPr>
        <p:txBody>
          <a:bodyPr/>
          <a:lstStyle/>
          <a:p>
            <a:r>
              <a:rPr lang="en-US" dirty="0" smtClean="0"/>
              <a:t>A</a:t>
            </a:r>
            <a:r>
              <a:rPr smtClean="0"/>
              <a:t>ctivity diagram</a:t>
            </a:r>
            <a:endParaRPr lang="en-US" dirty="0"/>
          </a:p>
        </p:txBody>
      </p:sp>
      <p:sp>
        <p:nvSpPr>
          <p:cNvPr id="3" name="Text Placeholder 2"/>
          <p:cNvSpPr>
            <a:spLocks noGrp="1"/>
          </p:cNvSpPr>
          <p:nvPr>
            <p:ph type="body" idx="4294967295"/>
          </p:nvPr>
        </p:nvSpPr>
        <p:spPr>
          <a:xfrm>
            <a:off x="733604" y="1881945"/>
            <a:ext cx="8596667" cy="2844800"/>
          </a:xfrm>
        </p:spPr>
        <p:txBody>
          <a:bodyPr>
            <a:noAutofit/>
          </a:bodyPr>
          <a:lstStyle/>
          <a:p>
            <a:r>
              <a:rPr lang="en-US" sz="2400" dirty="0" smtClean="0"/>
              <a:t>A</a:t>
            </a:r>
            <a:r>
              <a:rPr sz="2400" smtClean="0"/>
              <a:t>ctivity diagram are graphical representations of workflows of stepwise activities and actions with support for choice,iteration and concurrency. </a:t>
            </a:r>
            <a:r>
              <a:rPr lang="en-US" sz="2400" dirty="0" smtClean="0"/>
              <a:t>I</a:t>
            </a:r>
            <a:r>
              <a:rPr sz="2400" smtClean="0"/>
              <a:t>n the UML,activity diagram can e used to describe the business and operation step-by-step workflows of components in a system,an activity diagram shows the overall flo of control.</a:t>
            </a:r>
            <a:endParaRPr lang="en-US" sz="2400"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8758"/>
            <a:ext cx="10972800" cy="1143000"/>
          </a:xfrm>
        </p:spPr>
        <p:txBody>
          <a:bodyPr/>
          <a:lstStyle/>
          <a:p>
            <a:r>
              <a:rPr lang="en-US" dirty="0" smtClean="0"/>
              <a:t>A</a:t>
            </a:r>
            <a:r>
              <a:rPr smtClean="0"/>
              <a:t>ctivity diagram :</a:t>
            </a:r>
            <a:endParaRPr lang="en-US" dirty="0"/>
          </a:p>
        </p:txBody>
      </p:sp>
      <p:pic>
        <p:nvPicPr>
          <p:cNvPr id="7" name="Content Placeholder 6"/>
          <p:cNvPicPr>
            <a:picLocks noChangeAspect="1"/>
          </p:cNvPicPr>
          <p:nvPr>
            <p:ph sz="half" idx="2"/>
          </p:nvPr>
        </p:nvPicPr>
        <p:blipFill>
          <a:blip r:embed="rId1"/>
          <a:stretch>
            <a:fillRect/>
          </a:stretch>
        </p:blipFill>
        <p:spPr>
          <a:xfrm>
            <a:off x="1894205" y="1966595"/>
            <a:ext cx="8923020" cy="4522470"/>
          </a:xfrm>
          <a:prstGeom prst="rect">
            <a:avLst/>
          </a:prstGeom>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49" y="379827"/>
            <a:ext cx="8596667" cy="1466948"/>
          </a:xfrm>
        </p:spPr>
        <p:txBody>
          <a:bodyPr/>
          <a:lstStyle/>
          <a:p>
            <a:r>
              <a:rPr lang="en-US" dirty="0" smtClean="0"/>
              <a:t>C</a:t>
            </a:r>
            <a:r>
              <a:rPr smtClean="0"/>
              <a:t>omponent diagram</a:t>
            </a:r>
            <a:endParaRPr lang="en-US" dirty="0"/>
          </a:p>
        </p:txBody>
      </p:sp>
      <p:sp>
        <p:nvSpPr>
          <p:cNvPr id="3" name="Text Placeholder 2"/>
          <p:cNvSpPr>
            <a:spLocks noGrp="1"/>
          </p:cNvSpPr>
          <p:nvPr>
            <p:ph type="body" idx="4294967295"/>
          </p:nvPr>
        </p:nvSpPr>
        <p:spPr>
          <a:xfrm>
            <a:off x="691399" y="1783472"/>
            <a:ext cx="8596667" cy="3154288"/>
          </a:xfrm>
        </p:spPr>
        <p:txBody>
          <a:bodyPr>
            <a:noAutofit/>
          </a:bodyPr>
          <a:lstStyle/>
          <a:p>
            <a:r>
              <a:rPr lang="en-US" sz="2400" dirty="0" smtClean="0"/>
              <a:t>C</a:t>
            </a:r>
            <a:r>
              <a:rPr sz="2400" smtClean="0"/>
              <a:t>omponent diagram are used to describe the physical artifacts of the system.this diagrams are used during the implementation phase of an application. </a:t>
            </a:r>
            <a:r>
              <a:rPr lang="en-US" sz="2400" dirty="0" smtClean="0"/>
              <a:t>B</a:t>
            </a:r>
            <a:r>
              <a:rPr sz="2400" smtClean="0"/>
              <a:t>ut it is prepared well in advence tp visualize the implemantion details.when the artifacts are reddy component diagrams are used to get an idea of the implementation.</a:t>
            </a:r>
            <a:endParaRPr lang="en-US" sz="2400" dirty="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smtClean="0"/>
              <a:t>omponent diagram</a:t>
            </a:r>
            <a:endParaRPr lang="en-US" dirty="0"/>
          </a:p>
        </p:txBody>
      </p:sp>
      <p:pic>
        <p:nvPicPr>
          <p:cNvPr id="7" name="Content Placeholder 6"/>
          <p:cNvPicPr>
            <a:picLocks noChangeAspect="1"/>
          </p:cNvPicPr>
          <p:nvPr>
            <p:ph sz="half" idx="2"/>
          </p:nvPr>
        </p:nvPicPr>
        <p:blipFill>
          <a:blip r:embed="rId1"/>
          <a:stretch>
            <a:fillRect/>
          </a:stretch>
        </p:blipFill>
        <p:spPr>
          <a:xfrm>
            <a:off x="2759075" y="2494280"/>
            <a:ext cx="5440045" cy="3471545"/>
          </a:xfrm>
          <a:prstGeom prst="rect">
            <a:avLst/>
          </a:prstGeom>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926" y="337625"/>
            <a:ext cx="8596667" cy="1213729"/>
          </a:xfrm>
        </p:spPr>
        <p:txBody>
          <a:bodyPr/>
          <a:lstStyle/>
          <a:p>
            <a:r>
              <a:rPr lang="en-US" dirty="0" smtClean="0"/>
              <a:t>C</a:t>
            </a:r>
            <a:r>
              <a:rPr smtClean="0"/>
              <a:t>lass diagram:</a:t>
            </a:r>
            <a:endParaRPr lang="en-US" dirty="0"/>
          </a:p>
        </p:txBody>
      </p:sp>
      <p:sp>
        <p:nvSpPr>
          <p:cNvPr id="3" name="Text Placeholder 2"/>
          <p:cNvSpPr>
            <a:spLocks noGrp="1"/>
          </p:cNvSpPr>
          <p:nvPr>
            <p:ph type="body" idx="4294967295"/>
          </p:nvPr>
        </p:nvSpPr>
        <p:spPr>
          <a:xfrm>
            <a:off x="888348" y="1713133"/>
            <a:ext cx="8596667" cy="2887002"/>
          </a:xfrm>
        </p:spPr>
        <p:txBody>
          <a:bodyPr>
            <a:normAutofit/>
          </a:bodyPr>
          <a:lstStyle/>
          <a:p>
            <a:r>
              <a:rPr lang="en-US" sz="2800" dirty="0" smtClean="0"/>
              <a:t>A</a:t>
            </a:r>
            <a:r>
              <a:rPr sz="2800" smtClean="0"/>
              <a:t> class diagram is a type of static structure diagram that describes the structure of a system by showing the system's classes,their attributes,opereations,and the relationship among the classes. </a:t>
            </a:r>
            <a:r>
              <a:rPr lang="en-US" sz="2800" dirty="0" smtClean="0"/>
              <a:t>I</a:t>
            </a:r>
            <a:r>
              <a:rPr sz="2800" smtClean="0"/>
              <a:t>t explains which class contains information.</a:t>
            </a:r>
            <a:endParaRPr lang="en-US"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smtClean="0"/>
              <a:t>lass diagram</a:t>
            </a:r>
            <a:endParaRPr lang="en-US" dirty="0"/>
          </a:p>
        </p:txBody>
      </p:sp>
      <p:pic>
        <p:nvPicPr>
          <p:cNvPr id="3" name="Content Placeholder 2"/>
          <p:cNvPicPr>
            <a:picLocks noChangeAspect="1"/>
          </p:cNvPicPr>
          <p:nvPr>
            <p:ph sz="half" idx="2"/>
          </p:nvPr>
        </p:nvPicPr>
        <p:blipFill>
          <a:blip r:embed="rId1" cstate="print"/>
          <a:srcRect/>
          <a:stretch>
            <a:fillRect/>
          </a:stretch>
        </p:blipFill>
        <p:spPr bwMode="auto">
          <a:xfrm>
            <a:off x="1785620" y="2326640"/>
            <a:ext cx="7288530" cy="417068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collaboration diagram</a:t>
            </a:r>
            <a:endParaRPr lang="en-IN" altLang="en-US"/>
          </a:p>
        </p:txBody>
      </p:sp>
      <p:sp>
        <p:nvSpPr>
          <p:cNvPr id="3" name="Content Placeholder 2"/>
          <p:cNvSpPr>
            <a:spLocks noGrp="1"/>
          </p:cNvSpPr>
          <p:nvPr>
            <p:ph sz="half" idx="1"/>
          </p:nvPr>
        </p:nvSpPr>
        <p:spPr>
          <a:xfrm>
            <a:off x="685800" y="2141855"/>
            <a:ext cx="9784080" cy="3649345"/>
          </a:xfrm>
        </p:spPr>
        <p:txBody>
          <a:bodyPr>
            <a:normAutofit lnSpcReduction="10000"/>
          </a:bodyPr>
          <a:p>
            <a:r>
              <a:rPr lang="en-US"/>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However, the difference is that the sequence diagram does not describe the object organization where as the collaboration diagram shows  the  object  organization.	The figure below shows the collaboration diagram of  the Traffic Sudharo Application.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existing system</a:t>
            </a:r>
            <a:endParaRPr lang="en-IN" altLang="en-US"/>
          </a:p>
        </p:txBody>
      </p:sp>
      <p:sp>
        <p:nvSpPr>
          <p:cNvPr id="3" name="Content Placeholder 2"/>
          <p:cNvSpPr>
            <a:spLocks noGrp="1"/>
          </p:cNvSpPr>
          <p:nvPr>
            <p:ph idx="1"/>
          </p:nvPr>
        </p:nvSpPr>
        <p:spPr/>
        <p:txBody>
          <a:bodyPr/>
          <a:p>
            <a:pPr marL="0" lvl="0" indent="0">
              <a:buNone/>
            </a:pPr>
            <a:r>
              <a:rPr lang="en-IN" sz="3200" smtClean="0">
                <a:sym typeface="+mn-ea"/>
              </a:rPr>
              <a:t>T</a:t>
            </a:r>
            <a:r>
              <a:rPr sz="3200" smtClean="0">
                <a:sym typeface="+mn-ea"/>
              </a:rPr>
              <a:t>he Police Officers can only having the ri</a:t>
            </a:r>
            <a:r>
              <a:rPr lang="en-IN" sz="3200" smtClean="0">
                <a:sym typeface="+mn-ea"/>
              </a:rPr>
              <a:t>gh</a:t>
            </a:r>
            <a:r>
              <a:rPr sz="3200" smtClean="0">
                <a:sym typeface="+mn-ea"/>
              </a:rPr>
              <a:t>ts to take the </a:t>
            </a:r>
            <a:r>
              <a:rPr lang="en-IN" sz="3200" smtClean="0">
                <a:sym typeface="+mn-ea"/>
              </a:rPr>
              <a:t>violation</a:t>
            </a:r>
            <a:r>
              <a:rPr sz="3200" smtClean="0">
                <a:sym typeface="+mn-ea"/>
              </a:rPr>
              <a:t> pictures, when the traffic violations are happening at anywhere.</a:t>
            </a:r>
            <a:endParaRPr sz="3200" smtClean="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COLLABORATION DIAGRAM</a:t>
            </a:r>
            <a:endParaRPr lang="en-IN" alt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797050" y="2141855"/>
            <a:ext cx="7833995" cy="402653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ER-DIAGRAM</a:t>
            </a:r>
            <a:endParaRPr lang="en-IN" altLang="en-US"/>
          </a:p>
        </p:txBody>
      </p:sp>
      <p:sp>
        <p:nvSpPr>
          <p:cNvPr id="4" name="Content Placeholder 3"/>
          <p:cNvSpPr>
            <a:spLocks noGrp="1"/>
          </p:cNvSpPr>
          <p:nvPr>
            <p:ph sz="half" idx="2"/>
          </p:nvPr>
        </p:nvSpPr>
        <p:spPr>
          <a:xfrm>
            <a:off x="609600" y="1600200"/>
            <a:ext cx="10972800" cy="4526280"/>
          </a:xfrm>
        </p:spPr>
        <p:txBody>
          <a:bodyPr/>
          <a:p>
            <a:r>
              <a:rPr lang="en-IN" altLang="en-US"/>
              <a:t>An Entity-relationship model(ER model) describes the structure of a database with the help of a diagram, Which is known as Entity Relationship Diagram(ER Diagram). An ER model is a design or blueprint of a database that can later be implemeted as a database. The main components of ER model are:</a:t>
            </a:r>
            <a:endParaRPr lang="en-IN" altLang="en-US"/>
          </a:p>
          <a:p>
            <a:pPr marL="0" indent="0">
              <a:buNone/>
            </a:pPr>
            <a:r>
              <a:rPr lang="en-IN" altLang="en-US"/>
              <a:t>    Entity set and Relationship set. </a:t>
            </a:r>
            <a:endParaRPr lang="en-IN" alt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10131425" cy="1019175"/>
          </a:xfrm>
        </p:spPr>
        <p:txBody>
          <a:bodyPr/>
          <a:p>
            <a:r>
              <a:rPr lang="en-IN" altLang="en-US"/>
              <a:t>ER-Diagram</a:t>
            </a:r>
            <a:endParaRPr lang="en-IN" altLang="en-US"/>
          </a:p>
        </p:txBody>
      </p:sp>
      <p:sp>
        <p:nvSpPr>
          <p:cNvPr id="4" name="Content Placeholder 3"/>
          <p:cNvSpPr>
            <a:spLocks noGrp="1"/>
          </p:cNvSpPr>
          <p:nvPr>
            <p:ph sz="half" idx="2"/>
          </p:nvPr>
        </p:nvSpPr>
        <p:spPr>
          <a:xfrm>
            <a:off x="1001395" y="1478915"/>
            <a:ext cx="10581005" cy="4980305"/>
          </a:xfrm>
        </p:spPr>
        <p:txBody>
          <a:bodyPr/>
          <a:p>
            <a:r>
              <a:rPr lang="en-IN" altLang="en-US" b="1"/>
              <a:t>Rectangle: </a:t>
            </a:r>
            <a:r>
              <a:rPr lang="en-IN" altLang="en-US"/>
              <a:t>Represents Entity sets.</a:t>
            </a:r>
            <a:endParaRPr lang="en-IN" altLang="en-US"/>
          </a:p>
          <a:p>
            <a:r>
              <a:rPr lang="en-IN" altLang="en-US" b="1"/>
              <a:t>Ecllipse </a:t>
            </a:r>
            <a:r>
              <a:rPr lang="en-IN" altLang="en-US"/>
              <a:t>   </a:t>
            </a:r>
            <a:r>
              <a:rPr lang="en-IN" altLang="en-US" b="1"/>
              <a:t>:</a:t>
            </a:r>
            <a:r>
              <a:rPr lang="en-IN" altLang="en-US"/>
              <a:t> Attributes</a:t>
            </a:r>
            <a:endParaRPr lang="en-IN" altLang="en-US"/>
          </a:p>
          <a:p>
            <a:r>
              <a:rPr lang="en-IN" altLang="en-US" b="1"/>
              <a:t>Diamonds:</a:t>
            </a:r>
            <a:r>
              <a:rPr lang="en-IN" altLang="en-US"/>
              <a:t> Relationships set.</a:t>
            </a:r>
            <a:endParaRPr lang="en-IN" altLang="en-US"/>
          </a:p>
          <a:p>
            <a:r>
              <a:rPr lang="en-IN" altLang="en-US" b="1"/>
              <a:t>Lines</a:t>
            </a:r>
            <a:r>
              <a:rPr lang="en-IN" altLang="en-US"/>
              <a:t>       </a:t>
            </a:r>
            <a:r>
              <a:rPr lang="en-IN" altLang="en-US" b="1"/>
              <a:t> :</a:t>
            </a:r>
            <a:r>
              <a:rPr lang="en-IN" altLang="en-US"/>
              <a:t> They link attributes to Entity Sets and Entity  sets to Relationship set.</a:t>
            </a:r>
            <a:endParaRPr lang="en-IN" altLang="en-US"/>
          </a:p>
          <a:p>
            <a:r>
              <a:rPr lang="en-IN" altLang="en-US" b="1"/>
              <a:t>Double Ecllipse:</a:t>
            </a:r>
            <a:r>
              <a:rPr lang="en-IN" altLang="en-US"/>
              <a:t> Multivalued Attributes.</a:t>
            </a:r>
            <a:endParaRPr lang="en-IN" altLang="en-US"/>
          </a:p>
          <a:p>
            <a:r>
              <a:rPr lang="en-IN" altLang="en-US" b="1"/>
              <a:t>Dashed Ecllipse:</a:t>
            </a:r>
            <a:r>
              <a:rPr lang="en-IN" altLang="en-US"/>
              <a:t> Derived Attributes.</a:t>
            </a:r>
            <a:endParaRPr lang="en-IN" altLang="en-US"/>
          </a:p>
          <a:p>
            <a:r>
              <a:rPr lang="en-IN" altLang="en-US" b="1"/>
              <a:t>Double Rectanges:</a:t>
            </a:r>
            <a:r>
              <a:rPr lang="en-IN" altLang="en-US"/>
              <a:t> Weak Entity Sets.</a:t>
            </a:r>
            <a:endParaRPr lang="en-IN" altLang="en-US"/>
          </a:p>
          <a:p>
            <a:r>
              <a:rPr lang="en-IN" altLang="en-US" b="1"/>
              <a:t>Double Lines:</a:t>
            </a:r>
            <a:r>
              <a:rPr lang="en-IN" altLang="en-US"/>
              <a:t> Total participation of an Entity. </a:t>
            </a:r>
            <a:endParaRPr lang="en-IN" alt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685800" y="609600"/>
            <a:ext cx="10131425" cy="1033145"/>
          </a:xfrm>
        </p:spPr>
        <p:txBody>
          <a:bodyPr/>
          <a:p>
            <a:r>
              <a:rPr lang="en-IN" altLang="en-US"/>
              <a:t>ER-Diagram FOR USER:</a:t>
            </a:r>
            <a:endParaRPr lang="en-IN" altLang="en-US"/>
          </a:p>
        </p:txBody>
      </p:sp>
      <p:pic>
        <p:nvPicPr>
          <p:cNvPr id="8" name="Content Placeholder 7"/>
          <p:cNvPicPr>
            <a:picLocks noChangeAspect="1"/>
          </p:cNvPicPr>
          <p:nvPr>
            <p:ph sz="half" idx="2"/>
          </p:nvPr>
        </p:nvPicPr>
        <p:blipFill>
          <a:blip r:embed="rId1"/>
          <a:stretch>
            <a:fillRect/>
          </a:stretch>
        </p:blipFill>
        <p:spPr>
          <a:xfrm>
            <a:off x="1434465" y="2071370"/>
            <a:ext cx="8572500" cy="4310380"/>
          </a:xfrm>
          <a:prstGeom prst="rect">
            <a:avLst/>
          </a:prstGeom>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ER DIAGRAM FOR ADMIN:</a:t>
            </a:r>
            <a:endParaRPr lang="en-IN" alt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697355" y="2456815"/>
            <a:ext cx="7835900" cy="377317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Flow Diagram</a:t>
            </a:r>
            <a:endParaRPr lang="en-IN" altLang="en-US"/>
          </a:p>
        </p:txBody>
      </p:sp>
      <p:sp>
        <p:nvSpPr>
          <p:cNvPr id="4" name="Content Placeholder 3"/>
          <p:cNvSpPr>
            <a:spLocks noGrp="1"/>
          </p:cNvSpPr>
          <p:nvPr>
            <p:ph sz="half" idx="2"/>
          </p:nvPr>
        </p:nvSpPr>
        <p:spPr>
          <a:xfrm>
            <a:off x="880110" y="1600200"/>
            <a:ext cx="10702290" cy="4526280"/>
          </a:xfrm>
        </p:spPr>
        <p:txBody>
          <a:bodyPr/>
          <a:p>
            <a:r>
              <a:rPr lang="en-IN" altLang="en-US"/>
              <a:t>A Data-Flow Diagram (DFD) is a way of representing a flow of a data of a process or a system(usually an information system). The DFD also provides information about the outputs and inputs of each entity and the process itself. A data-flow diagram has no control flow, there are no decision rules and no loops.</a:t>
            </a:r>
            <a:endParaRPr lang="en-IN" altLang="en-US"/>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7975"/>
            <a:ext cx="10131425" cy="821690"/>
          </a:xfrm>
        </p:spPr>
        <p:txBody>
          <a:bodyPr/>
          <a:p>
            <a:r>
              <a:rPr lang="en-IN" altLang="en-US"/>
              <a:t>Data Flow Diagram FOR USER:</a:t>
            </a:r>
            <a:endParaRPr lang="en-IN" altLang="en-US"/>
          </a:p>
        </p:txBody>
      </p:sp>
      <p:pic>
        <p:nvPicPr>
          <p:cNvPr id="6" name="Content Placeholder 5"/>
          <p:cNvPicPr>
            <a:picLocks noChangeAspect="1"/>
          </p:cNvPicPr>
          <p:nvPr>
            <p:ph sz="half" idx="2"/>
          </p:nvPr>
        </p:nvPicPr>
        <p:blipFill>
          <a:blip r:embed="rId1"/>
          <a:stretch>
            <a:fillRect/>
          </a:stretch>
        </p:blipFill>
        <p:spPr>
          <a:xfrm>
            <a:off x="1304290" y="1948815"/>
            <a:ext cx="9058910" cy="4594225"/>
          </a:xfrm>
          <a:prstGeom prst="rect">
            <a:avLst/>
          </a:prstGeom>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FLOW DIAGRAM FOR ADMIN:</a:t>
            </a:r>
            <a:endParaRPr lang="en-IN" altLang="en-US"/>
          </a:p>
        </p:txBody>
      </p:sp>
      <p:pic>
        <p:nvPicPr>
          <p:cNvPr id="5" name="Content Placeholder 4"/>
          <p:cNvPicPr>
            <a:picLocks noChangeAspect="1"/>
          </p:cNvPicPr>
          <p:nvPr>
            <p:ph sz="half" idx="2"/>
          </p:nvPr>
        </p:nvPicPr>
        <p:blipFill>
          <a:blip r:embed="rId1"/>
          <a:stretch>
            <a:fillRect/>
          </a:stretch>
        </p:blipFill>
        <p:spPr>
          <a:xfrm>
            <a:off x="2227580" y="2405380"/>
            <a:ext cx="7411085" cy="374078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820" y="2694317"/>
            <a:ext cx="10131425" cy="1456267"/>
          </a:xfrm>
        </p:spPr>
        <p:txBody>
          <a:bodyPr>
            <a:normAutofit/>
          </a:bodyPr>
          <a:lstStyle/>
          <a:p>
            <a:pPr algn="ctr"/>
            <a:r>
              <a:rPr lang="en-US" sz="4400" b="1">
                <a:latin typeface="Times New Roman" panose="02020603050405020304"/>
                <a:ea typeface="+mj-lt"/>
                <a:cs typeface="+mj-lt"/>
              </a:rPr>
              <a:t>SCREEN SHOTS OF APPLICATION...</a:t>
            </a:r>
            <a:endParaRPr lang="en-US" sz="4400" b="1">
              <a:latin typeface="Times New Roman" panose="02020603050405020304"/>
              <a:cs typeface="Calibri Light" panose="020F0302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2" y="609600"/>
            <a:ext cx="6282266" cy="1456267"/>
          </a:xfrm>
        </p:spPr>
        <p:txBody>
          <a:bodyPr>
            <a:normAutofit/>
          </a:bodyPr>
          <a:lstStyle/>
          <a:p>
            <a:r>
              <a:rPr lang="en-US" b="1">
                <a:latin typeface="Times New Roman" panose="02020603050405020304"/>
                <a:cs typeface="Times New Roman" panose="02020603050405020304"/>
              </a:rPr>
              <a:t>HOME PAGE</a:t>
            </a:r>
            <a:r>
              <a:rPr lang="en-US">
                <a:latin typeface="Times New Roman" panose="02020603050405020304"/>
                <a:cs typeface="Times New Roman" panose="02020603050405020304"/>
              </a:rPr>
              <a:t>:</a:t>
            </a:r>
            <a:endParaRPr lang="en-US"/>
          </a:p>
        </p:txBody>
      </p:sp>
      <p:sp>
        <p:nvSpPr>
          <p:cNvPr id="8" name="Content Placeholder 7"/>
          <p:cNvSpPr>
            <a:spLocks noGrp="1"/>
          </p:cNvSpPr>
          <p:nvPr>
            <p:ph idx="1"/>
          </p:nvPr>
        </p:nvSpPr>
        <p:spPr>
          <a:xfrm>
            <a:off x="728934" y="1236293"/>
            <a:ext cx="6282266" cy="3649133"/>
          </a:xfrm>
        </p:spPr>
        <p:txBody>
          <a:bodyPr vert="horz" lIns="91440" tIns="45720" rIns="91440" bIns="45720" rtlCol="0" anchor="ctr">
            <a:noAutofit/>
          </a:bodyPr>
          <a:lstStyle/>
          <a:p>
            <a:pPr marL="342900" indent="-342900"/>
            <a:endParaRPr lang="en-US" sz="2400" cap="all" dirty="0">
              <a:latin typeface="Times New Roman" panose="02020603050405020304"/>
              <a:ea typeface="+mn-lt"/>
              <a:cs typeface="Times New Roman" panose="02020603050405020304"/>
            </a:endParaRPr>
          </a:p>
          <a:p>
            <a:pPr marL="342900" indent="-342900"/>
            <a:endParaRPr lang="en-US" sz="2400" cap="all" dirty="0">
              <a:latin typeface="Times New Roman" panose="02020603050405020304"/>
              <a:ea typeface="+mn-lt"/>
              <a:cs typeface="Times New Roman" panose="02020603050405020304"/>
            </a:endParaRPr>
          </a:p>
          <a:p>
            <a:pPr marL="342900" indent="-342900"/>
            <a:endParaRPr lang="en-US" sz="2400" cap="all" dirty="0">
              <a:latin typeface="Times New Roman" panose="02020603050405020304"/>
              <a:ea typeface="+mn-lt"/>
              <a:cs typeface="Times New Roman" panose="02020603050405020304"/>
            </a:endParaRPr>
          </a:p>
          <a:p>
            <a:pPr marL="342900" indent="-342900"/>
            <a:r>
              <a:rPr lang="en-US" sz="2400">
                <a:cs typeface="Calibri" panose="020F0502020204030204"/>
              </a:rPr>
              <a:t>This is the first page that displayed to the user after opening the application</a:t>
            </a:r>
            <a:endParaRPr lang="en-US" sz="2400" dirty="0">
              <a:cs typeface="Calibri" panose="020F0502020204030204"/>
            </a:endParaRPr>
          </a:p>
          <a:p>
            <a:pPr marL="342900" indent="-342900"/>
            <a:r>
              <a:rPr lang="en-US" sz="2400" dirty="0">
                <a:cs typeface="Calibri" panose="020F0502020204030204"/>
              </a:rPr>
              <a:t>The user  want to post any violation that he captured,then </a:t>
            </a:r>
            <a:r>
              <a:rPr lang="en-US" sz="2400">
                <a:cs typeface="Calibri" panose="020F0502020204030204"/>
              </a:rPr>
              <a:t>he/she need to login/sign into the application</a:t>
            </a:r>
            <a:endParaRPr lang="en-US" sz="2400" dirty="0">
              <a:cs typeface="Calibri" panose="020F0502020204030204"/>
            </a:endParaRPr>
          </a:p>
          <a:p>
            <a:pPr marL="342900" indent="-342900"/>
            <a:r>
              <a:rPr lang="en-US" sz="2400">
                <a:cs typeface="Calibri" panose="020F0502020204030204"/>
              </a:rPr>
              <a:t>If the user is already registered, they can simply login ,otherwise they need to register.</a:t>
            </a:r>
            <a:endParaRPr lang="en-US" sz="2400" dirty="0">
              <a:cs typeface="Calibri" panose="020F0502020204030204"/>
            </a:endParaRPr>
          </a:p>
          <a:p>
            <a:pPr marL="342900" indent="-342900"/>
            <a:endParaRPr lang="en-US" sz="2400" dirty="0">
              <a:cs typeface="Calibri" panose="020F0502020204030204"/>
            </a:endParaRPr>
          </a:p>
        </p:txBody>
      </p:sp>
      <p:pic>
        <p:nvPicPr>
          <p:cNvPr id="4" name="Picture 4" descr="A screenshot of a cell phone&#10;&#10;Description generated with high confidence"/>
          <p:cNvPicPr>
            <a:picLocks noChangeAspect="1"/>
          </p:cNvPicPr>
          <p:nvPr/>
        </p:nvPicPr>
        <p:blipFill rotWithShape="1">
          <a:blip r:embed="rId2"/>
          <a:srcRect t="14086" r="-2" b="7545"/>
          <a:stretch>
            <a:fillRect/>
          </a:stretch>
        </p:blipFill>
        <p:spPr>
          <a:xfrm>
            <a:off x="7590936" y="990600"/>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dis advantages</a:t>
            </a:r>
            <a:endParaRPr lang="en-IN" altLang="en-US"/>
          </a:p>
        </p:txBody>
      </p:sp>
      <p:sp>
        <p:nvSpPr>
          <p:cNvPr id="3" name="Content Placeholder 2"/>
          <p:cNvSpPr>
            <a:spLocks noGrp="1"/>
          </p:cNvSpPr>
          <p:nvPr>
            <p:ph idx="1"/>
          </p:nvPr>
        </p:nvSpPr>
        <p:spPr/>
        <p:txBody>
          <a:bodyPr/>
          <a:p>
            <a:pPr marL="0" indent="0">
              <a:buNone/>
            </a:pPr>
            <a:endParaRPr sz="2000" smtClean="0"/>
          </a:p>
          <a:p>
            <a:r>
              <a:rPr sz="2000" smtClean="0">
                <a:sym typeface="+mn-ea"/>
              </a:rPr>
              <a:t>violation rate compulsory increased why because the police officers </a:t>
            </a:r>
            <a:r>
              <a:rPr lang="en-IN" sz="2000" smtClean="0">
                <a:sym typeface="+mn-ea"/>
              </a:rPr>
              <a:t>are </a:t>
            </a:r>
            <a:r>
              <a:rPr sz="2000" smtClean="0">
                <a:sym typeface="+mn-ea"/>
              </a:rPr>
              <a:t>focusing only  </a:t>
            </a:r>
            <a:r>
              <a:rPr lang="en-IN" sz="2000" smtClean="0">
                <a:sym typeface="+mn-ea"/>
              </a:rPr>
              <a:t>on </a:t>
            </a:r>
            <a:r>
              <a:rPr sz="2000" smtClean="0">
                <a:sym typeface="+mn-ea"/>
              </a:rPr>
              <a:t>one place.</a:t>
            </a:r>
            <a:endParaRPr sz="2000" smtClean="0"/>
          </a:p>
          <a:p>
            <a:r>
              <a:rPr lang="en-IN" altLang="en-US" sz="2000" smtClean="0">
                <a:sym typeface="+mn-ea"/>
              </a:rPr>
              <a:t>The traffic violaters are increased because difficult to catch more traffic violaters.</a:t>
            </a:r>
            <a:endParaRPr lang="en-IN" altLang="en-US" sz="2000" smtClean="0">
              <a:sym typeface="+mn-ea"/>
            </a:endParaRPr>
          </a:p>
          <a:p>
            <a:r>
              <a:rPr lang="en-IN" altLang="en-US" sz="2000" smtClean="0"/>
              <a:t>The police can only having the permission to take pictures of traffic violation, but not for the people's which leads to increase traffic violations.</a:t>
            </a:r>
            <a:endParaRPr lang="en-IN" altLang="en-US" sz="2000" smtClean="0"/>
          </a:p>
          <a:p>
            <a:r>
              <a:rPr lang="en-IN" altLang="en-US" sz="2000" smtClean="0"/>
              <a:t>More Number of Police officers will work on that by standing different areas.</a:t>
            </a:r>
            <a:endParaRPr lang="en-IN" altLang="en-US" sz="2000" smtClean="0"/>
          </a:p>
          <a:p>
            <a:r>
              <a:rPr lang="en-IN" altLang="en-US" sz="2000" smtClean="0"/>
              <a:t>They need a Special device for that particular purpose.</a:t>
            </a:r>
            <a:endParaRPr lang="en-IN" altLang="en-US" sz="2000" smtClean="0"/>
          </a:p>
          <a:p>
            <a:pPr marL="0" indent="0">
              <a:buNone/>
            </a:pPr>
            <a:endParaRPr 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5219699" cy="1456267"/>
          </a:xfrm>
        </p:spPr>
        <p:txBody>
          <a:bodyPr>
            <a:normAutofit/>
          </a:bodyPr>
          <a:lstStyle/>
          <a:p>
            <a:r>
              <a:rPr lang="en-US" b="1">
                <a:cs typeface="Calibri Light" panose="020F0302020204030204"/>
              </a:rPr>
              <a:t>Registration page:</a:t>
            </a:r>
            <a:endParaRPr lang="en-US"/>
          </a:p>
        </p:txBody>
      </p:sp>
      <p:pic>
        <p:nvPicPr>
          <p:cNvPr id="4" name="Picture 4" descr="A screenshot of a cell phone&#10;&#10;Description generated with very high confidence"/>
          <p:cNvPicPr>
            <a:picLocks noChangeAspect="1"/>
          </p:cNvPicPr>
          <p:nvPr/>
        </p:nvPicPr>
        <p:blipFill rotWithShape="1">
          <a:blip r:embed="rId2"/>
          <a:srcRect t="21526" r="-1" b="24254"/>
          <a:stretch>
            <a:fillRect/>
          </a:stretch>
        </p:blipFill>
        <p:spPr>
          <a:xfrm>
            <a:off x="6256160" y="1026926"/>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
        <p:nvSpPr>
          <p:cNvPr id="5" name="TextBox 4"/>
          <p:cNvSpPr txBox="1"/>
          <p:nvPr/>
        </p:nvSpPr>
        <p:spPr>
          <a:xfrm>
            <a:off x="957533" y="2668438"/>
            <a:ext cx="48135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Char char="•"/>
            </a:pPr>
            <a:r>
              <a:rPr lang="en-US" sz="2400">
                <a:cs typeface="Arial" panose="020B0604020202020204"/>
              </a:rPr>
              <a:t>This is the registration slide ​</a:t>
            </a:r>
            <a:endParaRPr lang="en-US" sz="2400">
              <a:cs typeface="Arial" panose="020B0604020202020204"/>
            </a:endParaRPr>
          </a:p>
          <a:p>
            <a:pPr>
              <a:buChar char="•"/>
            </a:pPr>
            <a:r>
              <a:rPr lang="en-US" sz="2400">
                <a:cs typeface="Arial" panose="020B0604020202020204"/>
              </a:rPr>
              <a:t>Who are not registered then they can register ​</a:t>
            </a:r>
            <a:endParaRPr lang="en-US" sz="2400">
              <a:cs typeface="Arial" panose="020B0604020202020204"/>
            </a:endParaRPr>
          </a:p>
          <a:p>
            <a:pPr>
              <a:buChar char="•"/>
            </a:pPr>
            <a:r>
              <a:rPr lang="en-US" sz="2400">
                <a:cs typeface="Arial" panose="020B0604020202020204"/>
              </a:rPr>
              <a:t>After register only they can post any violation and they can get rewards to their posts​</a:t>
            </a:r>
            <a:endParaRPr lang="en-US" sz="2400">
              <a:cs typeface="Arial" panose="020B0604020202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5458" y="639097"/>
            <a:ext cx="6593075" cy="1612490"/>
          </a:xfrm>
        </p:spPr>
        <p:txBody>
          <a:bodyPr>
            <a:normAutofit/>
          </a:bodyPr>
          <a:lstStyle/>
          <a:p>
            <a:r>
              <a:rPr lang="en-US" b="1">
                <a:cs typeface="Calibri Light" panose="020F0302020204030204"/>
              </a:rPr>
              <a:t>Login Page:</a:t>
            </a:r>
            <a:endParaRPr lang="en-US" b="1"/>
          </a:p>
        </p:txBody>
      </p:sp>
      <p:pic>
        <p:nvPicPr>
          <p:cNvPr id="4" name="Picture 4" descr="A screenshot of a cell phone&#10;&#10;Description generated with very high confidence"/>
          <p:cNvPicPr>
            <a:picLocks noChangeAspect="1"/>
          </p:cNvPicPr>
          <p:nvPr/>
        </p:nvPicPr>
        <p:blipFill rotWithShape="1">
          <a:blip r:embed="rId2"/>
          <a:srcRect t="16790" r="-2" b="-2"/>
          <a:stretch>
            <a:fillRect/>
          </a:stretch>
        </p:blipFill>
        <p:spPr>
          <a:xfrm>
            <a:off x="20" y="975"/>
            <a:ext cx="4635988" cy="6858000"/>
          </a:xfrm>
          <a:prstGeom prst="rect">
            <a:avLst/>
          </a:prstGeom>
        </p:spPr>
      </p:pic>
      <p:sp>
        <p:nvSpPr>
          <p:cNvPr id="6" name="Content Placeholder 7"/>
          <p:cNvSpPr>
            <a:spLocks noGrp="1"/>
          </p:cNvSpPr>
          <p:nvPr>
            <p:ph idx="1"/>
          </p:nvPr>
        </p:nvSpPr>
        <p:spPr>
          <a:xfrm>
            <a:off x="4955458" y="2251587"/>
            <a:ext cx="6593075" cy="3972232"/>
          </a:xfrm>
        </p:spPr>
        <p:txBody>
          <a:bodyPr>
            <a:normAutofit/>
          </a:bodyPr>
          <a:lstStyle/>
          <a:p>
            <a:r>
              <a:rPr lang="en-US">
                <a:cs typeface="Calibri" panose="020F0502020204030204"/>
              </a:rPr>
              <a:t>If the user is already registered then they can simply loginbyusing their credentials</a:t>
            </a:r>
            <a:endParaRPr lang="en-US">
              <a:cs typeface="Calibri" panose="020F0502020204030204"/>
            </a:endParaRPr>
          </a:p>
          <a:p>
            <a:r>
              <a:rPr lang="en-US">
                <a:cs typeface="Calibri" panose="020F0502020204030204"/>
              </a:rPr>
              <a:t>Username has tobe mobile number</a:t>
            </a:r>
            <a:endParaRPr lang="en-US">
              <a:cs typeface="Calibri" panose="020F0502020204030204"/>
            </a:endParaRPr>
          </a:p>
          <a:p>
            <a:r>
              <a:rPr lang="en-US">
                <a:cs typeface="Calibri" panose="020F0502020204030204"/>
              </a:rPr>
              <a:t>And password shold be as per rule some special charecters and numbers and alphabets</a:t>
            </a:r>
            <a:endParaRPr lang="en-US">
              <a:cs typeface="Calibri" panose="020F0502020204030204"/>
            </a:endParaRPr>
          </a:p>
          <a:p>
            <a:r>
              <a:rPr lang="en-US">
                <a:cs typeface="Calibri" panose="020F0502020204030204"/>
              </a:rPr>
              <a:t>If they forgot the password aslo there is an option to reset the password by cliking the forgot password</a:t>
            </a:r>
            <a:endParaRPr lang="en-US" dirty="0">
              <a:cs typeface="Calibri" panose="020F050202020403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5243124" cy="1456267"/>
          </a:xfrm>
        </p:spPr>
        <p:txBody>
          <a:bodyPr/>
          <a:lstStyle/>
          <a:p>
            <a:r>
              <a:rPr lang="en-IN" altLang="en-US" b="1">
                <a:cs typeface="Calibri Light" panose="020F0302020204030204"/>
              </a:rPr>
              <a:t>dashboard</a:t>
            </a:r>
            <a:r>
              <a:rPr lang="en-US" b="1">
                <a:cs typeface="Calibri Light" panose="020F0302020204030204"/>
              </a:rPr>
              <a:t> page:</a:t>
            </a:r>
            <a:endParaRPr lang="en-US" b="1"/>
          </a:p>
        </p:txBody>
      </p:sp>
      <p:pic>
        <p:nvPicPr>
          <p:cNvPr id="4" name="Picture 4" descr="A picture containing road, grass, bus, sign&#10;&#10;Description generated with very high confidence"/>
          <p:cNvPicPr>
            <a:picLocks noGrp="1" noChangeAspect="1"/>
          </p:cNvPicPr>
          <p:nvPr>
            <p:ph idx="1"/>
          </p:nvPr>
        </p:nvPicPr>
        <p:blipFill>
          <a:blip r:embed="rId1"/>
          <a:stretch>
            <a:fillRect/>
          </a:stretch>
        </p:blipFill>
        <p:spPr>
          <a:xfrm>
            <a:off x="6336260" y="517426"/>
            <a:ext cx="5717260" cy="6107659"/>
          </a:xfrm>
        </p:spPr>
      </p:pic>
      <p:sp>
        <p:nvSpPr>
          <p:cNvPr id="3" name="TextBox 2"/>
          <p:cNvSpPr txBox="1"/>
          <p:nvPr/>
        </p:nvSpPr>
        <p:spPr>
          <a:xfrm>
            <a:off x="842514" y="2898476"/>
            <a:ext cx="481353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a:cs typeface="Calibri" panose="020F0502020204030204"/>
              </a:rPr>
              <a:t>This is the slide which is having post issue option and view issue option and reward points and notifications</a:t>
            </a:r>
            <a:endParaRPr lang="en-US" sz="2400">
              <a:cs typeface="Calibri" panose="020F050202020403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5458" y="639097"/>
            <a:ext cx="6593075" cy="1612490"/>
          </a:xfrm>
        </p:spPr>
        <p:txBody>
          <a:bodyPr>
            <a:normAutofit/>
          </a:bodyPr>
          <a:lstStyle/>
          <a:p>
            <a:r>
              <a:rPr lang="en-US" b="1">
                <a:cs typeface="Calibri Light" panose="020F0302020204030204"/>
              </a:rPr>
              <a:t>Notification page:</a:t>
            </a:r>
            <a:endParaRPr lang="en-US" b="1"/>
          </a:p>
        </p:txBody>
      </p:sp>
      <p:pic>
        <p:nvPicPr>
          <p:cNvPr id="4" name="Picture 4" descr="A screenshot of a cell phone&#10;&#10;Description generated with very high confidence"/>
          <p:cNvPicPr>
            <a:picLocks noChangeAspect="1"/>
          </p:cNvPicPr>
          <p:nvPr/>
        </p:nvPicPr>
        <p:blipFill rotWithShape="1">
          <a:blip r:embed="rId2"/>
          <a:srcRect r="-2" b="16788"/>
          <a:stretch>
            <a:fillRect/>
          </a:stretch>
        </p:blipFill>
        <p:spPr>
          <a:xfrm>
            <a:off x="20" y="975"/>
            <a:ext cx="4635988" cy="6858000"/>
          </a:xfrm>
          <a:prstGeom prst="rect">
            <a:avLst/>
          </a:prstGeom>
        </p:spPr>
      </p:pic>
      <p:sp>
        <p:nvSpPr>
          <p:cNvPr id="8" name="Content Placeholder 7"/>
          <p:cNvSpPr>
            <a:spLocks noGrp="1"/>
          </p:cNvSpPr>
          <p:nvPr>
            <p:ph idx="1"/>
          </p:nvPr>
        </p:nvSpPr>
        <p:spPr>
          <a:xfrm>
            <a:off x="4955458" y="2251587"/>
            <a:ext cx="6593075" cy="3972232"/>
          </a:xfrm>
        </p:spPr>
        <p:txBody>
          <a:bodyPr>
            <a:normAutofit/>
          </a:bodyPr>
          <a:lstStyle/>
          <a:p>
            <a:r>
              <a:rPr lang="en-US" sz="2400">
                <a:cs typeface="Calibri" panose="020F0502020204030204"/>
              </a:rPr>
              <a:t>Noificaion page wil display the notifications about the user any violation is posted and that was valid then it will be approved  </a:t>
            </a:r>
            <a:endParaRPr lang="en-US" sz="2400">
              <a:cs typeface="Calibri" panose="020F0502020204030204"/>
            </a:endParaRPr>
          </a:p>
          <a:p>
            <a:r>
              <a:rPr lang="en-US" sz="2400">
                <a:cs typeface="Calibri" panose="020F0502020204030204"/>
              </a:rPr>
              <a:t>After approving the user can get the notification as your submitted post is aproved</a:t>
            </a:r>
            <a:endParaRPr lang="en-US" sz="2400">
              <a:cs typeface="Calibri" panose="020F0502020204030204"/>
            </a:endParaRPr>
          </a:p>
          <a:p>
            <a:r>
              <a:rPr lang="en-US" sz="2400">
                <a:cs typeface="Calibri" panose="020F0502020204030204"/>
              </a:rPr>
              <a:t>And also if any rewards are aproved to that violation then also they will get notification</a:t>
            </a:r>
            <a:endParaRPr lang="en-US" sz="2400">
              <a:cs typeface="Calibri" panose="020F050202020403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b="1">
                <a:cs typeface="Calibri Light" panose="020F0302020204030204"/>
              </a:rPr>
              <a:t>Rewards page:</a:t>
            </a:r>
            <a:endParaRPr lang="en-US" b="1"/>
          </a:p>
        </p:txBody>
      </p:sp>
      <p:sp>
        <p:nvSpPr>
          <p:cNvPr id="8" name="Content Placeholder 7"/>
          <p:cNvSpPr>
            <a:spLocks noGrp="1"/>
          </p:cNvSpPr>
          <p:nvPr>
            <p:ph idx="1"/>
          </p:nvPr>
        </p:nvSpPr>
        <p:spPr>
          <a:xfrm>
            <a:off x="802178" y="2261420"/>
            <a:ext cx="4002936" cy="3637935"/>
          </a:xfrm>
        </p:spPr>
        <p:txBody>
          <a:bodyPr>
            <a:normAutofit/>
          </a:bodyPr>
          <a:lstStyle/>
          <a:p>
            <a:r>
              <a:rPr lang="en-US" sz="2400">
                <a:cs typeface="Calibri" panose="020F0502020204030204"/>
              </a:rPr>
              <a:t>This page will show the all the rewards  that got the user </a:t>
            </a:r>
            <a:endParaRPr lang="en-US" sz="2400">
              <a:cs typeface="Calibri" panose="020F0502020204030204"/>
            </a:endParaRPr>
          </a:p>
          <a:p>
            <a:r>
              <a:rPr lang="en-US" sz="2400">
                <a:cs typeface="Calibri" panose="020F0502020204030204"/>
              </a:rPr>
              <a:t>Firstly they give rewards as a points then the user can redeem the points as money</a:t>
            </a:r>
            <a:endParaRPr lang="en-US" sz="2400">
              <a:cs typeface="Calibri" panose="020F0502020204030204"/>
            </a:endParaRPr>
          </a:p>
        </p:txBody>
      </p:sp>
      <p:pic>
        <p:nvPicPr>
          <p:cNvPr id="4" name="Picture 4" descr="A screenshot of a cell phone&#10;&#10;Description generated with very high confidence"/>
          <p:cNvPicPr>
            <a:picLocks noChangeAspect="1"/>
          </p:cNvPicPr>
          <p:nvPr/>
        </p:nvPicPr>
        <p:blipFill>
          <a:blip r:embed="rId2"/>
          <a:stretch>
            <a:fillRect/>
          </a:stretch>
        </p:blipFill>
        <p:spPr>
          <a:xfrm>
            <a:off x="5522120" y="609507"/>
            <a:ext cx="5530215" cy="577867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mj-lt"/>
                <a:cs typeface="+mj-lt"/>
              </a:rPr>
              <a:t>Testing Description</a:t>
            </a:r>
            <a:br>
              <a:rPr lang="en-US" b="1" dirty="0">
                <a:ea typeface="+mj-lt"/>
                <a:cs typeface="+mj-lt"/>
              </a:rPr>
            </a:br>
            <a:endParaRPr lang="en-US" b="1" dirty="0">
              <a:ea typeface="+mj-lt"/>
              <a:cs typeface="+mj-lt"/>
            </a:endParaRPr>
          </a:p>
        </p:txBody>
      </p:sp>
      <p:sp>
        <p:nvSpPr>
          <p:cNvPr id="3" name="Content Placeholder 2"/>
          <p:cNvSpPr>
            <a:spLocks noGrp="1"/>
          </p:cNvSpPr>
          <p:nvPr>
            <p:ph idx="1"/>
          </p:nvPr>
        </p:nvSpPr>
        <p:spPr/>
        <p:txBody>
          <a:bodyPr/>
          <a:lstStyle/>
          <a:p>
            <a:pPr algn="just"/>
            <a:r>
              <a:rPr lang="en-US">
                <a:ea typeface="+mn-lt"/>
                <a:cs typeface="+mn-lt"/>
              </a:rPr>
              <a:t>Testing is the process of detecting the errors in the program. </a:t>
            </a:r>
            <a:endParaRPr lang="en-US">
              <a:cs typeface="Calibri" panose="020F0502020204030204"/>
            </a:endParaRPr>
          </a:p>
          <a:p>
            <a:pPr algn="just"/>
            <a:r>
              <a:rPr lang="en-US">
                <a:ea typeface="+mn-lt"/>
                <a:cs typeface="+mn-lt"/>
              </a:rPr>
              <a:t>Testing performs a  critical role for quality assurance and for ensuring the reliability of the software. </a:t>
            </a:r>
            <a:endParaRPr lang="en-US">
              <a:ea typeface="+mn-lt"/>
              <a:cs typeface="+mn-lt"/>
            </a:endParaRPr>
          </a:p>
          <a:p>
            <a:pPr algn="just"/>
            <a:r>
              <a:rPr lang="en-US">
                <a:ea typeface="+mn-lt"/>
                <a:cs typeface="+mn-lt"/>
              </a:rPr>
              <a:t> The results of testing are also used later on during maintenance also. </a:t>
            </a:r>
            <a:endParaRPr lang="en-US"/>
          </a:p>
          <a:p>
            <a:pPr algn="just"/>
            <a:r>
              <a:rPr lang="en-US">
                <a:ea typeface="+mn-lt"/>
                <a:cs typeface="+mn-lt"/>
              </a:rPr>
              <a:t>The aim of the testing is often to demonstrate that the program works by showing that it has no errors. </a:t>
            </a:r>
            <a:endParaRPr lang="en-US"/>
          </a:p>
          <a:p>
            <a:pPr algn="just"/>
            <a:r>
              <a:rPr lang="en-US">
                <a:ea typeface="+mn-lt"/>
                <a:cs typeface="+mn-lt"/>
              </a:rPr>
              <a:t>Testing is the process of the executing a program with the intent of finding errors. </a:t>
            </a:r>
            <a:endParaRPr lang="en-US"/>
          </a:p>
          <a:p>
            <a:pPr marL="0" indent="0">
              <a:buNone/>
            </a:pPr>
            <a:endParaRPr lang="en-US" dirty="0">
              <a:cs typeface="Calibri" panose="020F050202020403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mj-lt"/>
                <a:cs typeface="+mj-lt"/>
              </a:rPr>
              <a:t>Testing Fundamentals</a:t>
            </a:r>
            <a:endParaRPr lang="en-US"/>
          </a:p>
        </p:txBody>
      </p:sp>
      <p:sp>
        <p:nvSpPr>
          <p:cNvPr id="3" name="Content Placeholder 2"/>
          <p:cNvSpPr>
            <a:spLocks noGrp="1"/>
          </p:cNvSpPr>
          <p:nvPr>
            <p:ph idx="1"/>
          </p:nvPr>
        </p:nvSpPr>
        <p:spPr/>
        <p:txBody>
          <a:bodyPr/>
          <a:lstStyle/>
          <a:p>
            <a:pPr algn="just"/>
            <a:r>
              <a:rPr lang="en-US">
                <a:ea typeface="+mn-lt"/>
                <a:cs typeface="+mn-lt"/>
              </a:rPr>
              <a:t>The main objective of testing is to uncover a host of the errors, systematically and with minimum effort and time. Stating formally, we can say, </a:t>
            </a:r>
            <a:endParaRPr lang="en-US">
              <a:cs typeface="Calibri" panose="020F0502020204030204"/>
            </a:endParaRPr>
          </a:p>
          <a:p>
            <a:pPr algn="just"/>
            <a:r>
              <a:rPr lang="en-US">
                <a:ea typeface="+mn-lt"/>
                <a:cs typeface="+mn-lt"/>
              </a:rPr>
              <a:t>Testing is the process of executing a program with the intent of finding an error. </a:t>
            </a:r>
            <a:endParaRPr lang="en-US"/>
          </a:p>
          <a:p>
            <a:pPr algn="just"/>
            <a:r>
              <a:rPr lang="en-US">
                <a:ea typeface="+mn-lt"/>
                <a:cs typeface="+mn-lt"/>
              </a:rPr>
              <a:t>The successful test is one that uncovers an as yet undiscovered error. </a:t>
            </a:r>
            <a:endParaRPr lang="en-US"/>
          </a:p>
          <a:p>
            <a:pPr algn="just"/>
            <a:r>
              <a:rPr lang="en-US">
                <a:ea typeface="+mn-lt"/>
                <a:cs typeface="+mn-lt"/>
              </a:rPr>
              <a:t>A good test case is one that has a high probability of finding the  error, if it exists. </a:t>
            </a:r>
            <a:endParaRPr lang="en-US"/>
          </a:p>
          <a:p>
            <a:endParaRPr lang="en-US" dirty="0">
              <a:cs typeface="Calibri" panose="020F050202020403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mj-lt"/>
                <a:cs typeface="+mj-lt"/>
              </a:rPr>
              <a:t>Testing Types</a:t>
            </a:r>
            <a:endParaRPr lang="en-US"/>
          </a:p>
        </p:txBody>
      </p:sp>
      <p:sp>
        <p:nvSpPr>
          <p:cNvPr id="3" name="Content Placeholder 2"/>
          <p:cNvSpPr>
            <a:spLocks noGrp="1"/>
          </p:cNvSpPr>
          <p:nvPr>
            <p:ph idx="1"/>
          </p:nvPr>
        </p:nvSpPr>
        <p:spPr/>
        <p:txBody>
          <a:bodyPr>
            <a:normAutofit lnSpcReduction="20000"/>
          </a:bodyPr>
          <a:lstStyle/>
          <a:p>
            <a:pPr algn="just"/>
            <a:r>
              <a:rPr lang="en-US">
                <a:ea typeface="+mn-lt"/>
                <a:cs typeface="+mn-lt"/>
              </a:rPr>
              <a:t>Software testing is a critical element of  software quality assurance and that represents the ultimate review of the specification, design, coding. </a:t>
            </a:r>
            <a:endParaRPr lang="en-US">
              <a:cs typeface="Calibri" panose="020F0502020204030204"/>
            </a:endParaRPr>
          </a:p>
          <a:p>
            <a:pPr algn="just"/>
            <a:r>
              <a:rPr lang="en-US">
                <a:ea typeface="+mn-lt"/>
                <a:cs typeface="+mn-lt"/>
              </a:rPr>
              <a:t>The engineer creates a serious of the test cases that are intended to “demolish” the software that has been built. </a:t>
            </a:r>
            <a:endParaRPr lang="en-US"/>
          </a:p>
          <a:p>
            <a:pPr algn="just"/>
            <a:r>
              <a:rPr lang="en-US">
                <a:ea typeface="+mn-lt"/>
                <a:cs typeface="+mn-lt"/>
              </a:rPr>
              <a:t>In fact, testing is the one step in this software engineering process that could be viewed as destructive rather than constructive. </a:t>
            </a:r>
            <a:endParaRPr lang="en-US"/>
          </a:p>
          <a:p>
            <a:pPr algn="just"/>
            <a:r>
              <a:rPr lang="en-US">
                <a:ea typeface="+mn-lt"/>
                <a:cs typeface="+mn-lt"/>
              </a:rPr>
              <a:t>The testing process is divided  </a:t>
            </a:r>
            <a:r>
              <a:rPr lang="en-IN" altLang="en-US">
                <a:ea typeface="+mn-lt"/>
                <a:cs typeface="+mn-lt"/>
              </a:rPr>
              <a:t>several</a:t>
            </a:r>
            <a:r>
              <a:rPr lang="en-US">
                <a:ea typeface="+mn-lt"/>
                <a:cs typeface="+mn-lt"/>
              </a:rPr>
              <a:t> components as follows </a:t>
            </a:r>
            <a:endParaRPr lang="en-US"/>
          </a:p>
          <a:p>
            <a:pPr algn="just"/>
            <a:r>
              <a:rPr lang="en-US">
                <a:ea typeface="+mn-lt"/>
                <a:cs typeface="+mn-lt"/>
              </a:rPr>
              <a:t>  a)Unit Testing </a:t>
            </a:r>
            <a:endParaRPr lang="en-US"/>
          </a:p>
          <a:p>
            <a:pPr algn="just"/>
            <a:r>
              <a:rPr lang="en-US">
                <a:ea typeface="+mn-lt"/>
                <a:cs typeface="+mn-lt"/>
              </a:rPr>
              <a:t>  b)Integratration Testing </a:t>
            </a:r>
            <a:endParaRPr lang="en-US"/>
          </a:p>
          <a:p>
            <a:pPr algn="just"/>
            <a:r>
              <a:rPr lang="en-US">
                <a:ea typeface="+mn-lt"/>
                <a:cs typeface="+mn-lt"/>
              </a:rPr>
              <a:t>  c)Validation Testing </a:t>
            </a:r>
            <a:endParaRPr lang="en-US">
              <a:ea typeface="+mn-lt"/>
              <a:cs typeface="+mn-lt"/>
            </a:endParaRPr>
          </a:p>
          <a:p>
            <a:pPr algn="just"/>
            <a:r>
              <a:rPr lang="en-IN" altLang="en-US">
                <a:ea typeface="+mn-lt"/>
                <a:cs typeface="+mn-lt"/>
              </a:rPr>
              <a:t>  d)System Testing</a:t>
            </a:r>
            <a:endParaRPr lang="en-US"/>
          </a:p>
          <a:p>
            <a:endParaRPr lang="en-US" dirty="0">
              <a:cs typeface="Calibri" panose="020F050202020403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mj-lt"/>
                <a:cs typeface="+mj-lt"/>
              </a:rPr>
              <a:t>Unit Testing</a:t>
            </a:r>
            <a:endParaRPr lang="en-US"/>
          </a:p>
        </p:txBody>
      </p:sp>
      <p:sp>
        <p:nvSpPr>
          <p:cNvPr id="3" name="Content Placeholder 2"/>
          <p:cNvSpPr>
            <a:spLocks noGrp="1"/>
          </p:cNvSpPr>
          <p:nvPr>
            <p:ph idx="1"/>
          </p:nvPr>
        </p:nvSpPr>
        <p:spPr/>
        <p:txBody>
          <a:bodyPr/>
          <a:lstStyle/>
          <a:p>
            <a:pPr algn="just"/>
            <a:r>
              <a:rPr lang="en-US">
                <a:ea typeface="+mn-lt"/>
                <a:cs typeface="+mn-lt"/>
              </a:rPr>
              <a:t>The software is tested using the unit test method. </a:t>
            </a:r>
            <a:endParaRPr lang="en-US">
              <a:cs typeface="Calibri" panose="020F0502020204030204"/>
            </a:endParaRPr>
          </a:p>
          <a:p>
            <a:pPr algn="just"/>
            <a:r>
              <a:rPr lang="en-US">
                <a:ea typeface="+mn-lt"/>
                <a:cs typeface="+mn-lt"/>
              </a:rPr>
              <a:t>Unit testing focuses  on the smallest unit of the software design module. </a:t>
            </a:r>
            <a:endParaRPr lang="en-US"/>
          </a:p>
          <a:p>
            <a:pPr algn="just"/>
            <a:r>
              <a:rPr lang="en-US">
                <a:ea typeface="+mn-lt"/>
                <a:cs typeface="+mn-lt"/>
              </a:rPr>
              <a:t>Using the procedural design description as a Staff, important control parts are tested to uncover errors within the boundary values of the module. </a:t>
            </a:r>
            <a:endParaRPr lang="en-US"/>
          </a:p>
          <a:p>
            <a:pPr algn="just"/>
            <a:r>
              <a:rPr lang="en-US" b="1" u="sng">
                <a:ea typeface="+mn-lt"/>
                <a:cs typeface="+mn-lt"/>
              </a:rPr>
              <a:t> Features to be tested:</a:t>
            </a:r>
            <a:r>
              <a:rPr lang="en-US" b="1">
                <a:ea typeface="+mn-lt"/>
                <a:cs typeface="+mn-lt"/>
              </a:rPr>
              <a:t> </a:t>
            </a:r>
            <a:endParaRPr lang="en-US"/>
          </a:p>
          <a:p>
            <a:pPr algn="just"/>
            <a:r>
              <a:rPr lang="en-US">
                <a:ea typeface="+mn-lt"/>
                <a:cs typeface="+mn-lt"/>
              </a:rPr>
              <a:t>Verify that the entries are in the correct format </a:t>
            </a:r>
            <a:endParaRPr lang="en-US"/>
          </a:p>
          <a:p>
            <a:pPr algn="just"/>
            <a:r>
              <a:rPr lang="en-US">
                <a:ea typeface="+mn-lt"/>
                <a:cs typeface="+mn-lt"/>
              </a:rPr>
              <a:t>No duplicate entries should be allowed </a:t>
            </a:r>
            <a:endParaRPr lang="en-US"/>
          </a:p>
          <a:p>
            <a:pPr algn="just"/>
            <a:r>
              <a:rPr lang="en-US">
                <a:ea typeface="+mn-lt"/>
                <a:cs typeface="+mn-lt"/>
              </a:rPr>
              <a:t>All links should take  user to the correct page. </a:t>
            </a:r>
            <a:endParaRPr lang="en-US"/>
          </a:p>
          <a:p>
            <a:r>
              <a:rPr lang="en-US">
                <a:ea typeface="+mn-lt"/>
                <a:cs typeface="+mn-lt"/>
              </a:rPr>
              <a:t>Every module in the project is checked for verification</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mj-lt"/>
                <a:cs typeface="+mj-lt"/>
              </a:rPr>
              <a:t>Integration Testing</a:t>
            </a:r>
            <a:endParaRPr lang="en-US"/>
          </a:p>
        </p:txBody>
      </p:sp>
      <p:sp>
        <p:nvSpPr>
          <p:cNvPr id="3" name="Content Placeholder 2"/>
          <p:cNvSpPr>
            <a:spLocks noGrp="1"/>
          </p:cNvSpPr>
          <p:nvPr>
            <p:ph idx="1"/>
          </p:nvPr>
        </p:nvSpPr>
        <p:spPr/>
        <p:txBody>
          <a:bodyPr/>
          <a:lstStyle/>
          <a:p>
            <a:pPr marL="0" indent="0" algn="just">
              <a:buNone/>
            </a:pPr>
            <a:r>
              <a:rPr lang="en-US" sz="2800">
                <a:ea typeface="+mn-lt"/>
                <a:cs typeface="+mn-lt"/>
              </a:rPr>
              <a:t>This testing is the systematic technique for constructing  program structure by performing the test in each module and later combining that entire individual module to form a very large program </a:t>
            </a:r>
            <a:endParaRPr lang="en-US" sz="2800"/>
          </a:p>
          <a:p>
            <a:endParaRPr lang="en-US" sz="2800" dirty="0">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proposed system</a:t>
            </a:r>
            <a:endParaRPr lang="en-IN" altLang="en-US"/>
          </a:p>
        </p:txBody>
      </p:sp>
      <p:sp>
        <p:nvSpPr>
          <p:cNvPr id="3" name="Content Placeholder 2"/>
          <p:cNvSpPr>
            <a:spLocks noGrp="1"/>
          </p:cNvSpPr>
          <p:nvPr>
            <p:ph idx="1"/>
          </p:nvPr>
        </p:nvSpPr>
        <p:spPr/>
        <p:txBody>
          <a:bodyPr/>
          <a:p>
            <a:r>
              <a:rPr sz="2000" smtClean="0">
                <a:sym typeface="+mn-ea"/>
              </a:rPr>
              <a:t>These is  </a:t>
            </a:r>
            <a:r>
              <a:rPr lang="en-IN" sz="2000" smtClean="0">
                <a:sym typeface="+mn-ea"/>
              </a:rPr>
              <a:t>a web based as well as </a:t>
            </a:r>
            <a:r>
              <a:rPr sz="2000" smtClean="0">
                <a:sym typeface="+mn-ea"/>
              </a:rPr>
              <a:t> an android application, but here we are providing the access to the Public as well as police officers, the people can take pictures related to traffic violations, then the admin (police officer) will be the responsible person to make fine when the user request approved. Suppose admin </a:t>
            </a:r>
            <a:r>
              <a:rPr lang="en-IN" sz="2000" smtClean="0">
                <a:sym typeface="+mn-ea"/>
              </a:rPr>
              <a:t>will </a:t>
            </a:r>
            <a:r>
              <a:rPr sz="2000" smtClean="0">
                <a:sym typeface="+mn-ea"/>
              </a:rPr>
              <a:t>get  same violation multiple time</a:t>
            </a:r>
            <a:r>
              <a:rPr lang="en-IN" sz="2000" smtClean="0">
                <a:sym typeface="+mn-ea"/>
              </a:rPr>
              <a:t>s</a:t>
            </a:r>
            <a:r>
              <a:rPr sz="2000" smtClean="0">
                <a:sym typeface="+mn-ea"/>
              </a:rPr>
              <a:t>, at that time only it follows First Come First Serve (FCFS) basses remaining requests will be negligible.</a:t>
            </a:r>
            <a:endParaRPr sz="2000" smtClean="0">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vAlidation testing</a:t>
            </a:r>
            <a:endParaRPr lang="en-IN" altLang="en-US"/>
          </a:p>
        </p:txBody>
      </p:sp>
      <p:sp>
        <p:nvSpPr>
          <p:cNvPr id="3" name="Content Placeholder 2"/>
          <p:cNvSpPr>
            <a:spLocks noGrp="1"/>
          </p:cNvSpPr>
          <p:nvPr>
            <p:ph idx="1"/>
          </p:nvPr>
        </p:nvSpPr>
        <p:spPr/>
        <p:txBody>
          <a:bodyPr/>
          <a:p>
            <a:pPr algn="just"/>
            <a:r>
              <a:rPr lang="en-US" sz="2000">
                <a:ea typeface="+mn-lt"/>
                <a:cs typeface="+mn-lt"/>
                <a:sym typeface="+mn-ea"/>
              </a:rPr>
              <a:t>Validation testing is a process of testing the input. </a:t>
            </a:r>
            <a:endParaRPr lang="en-US" sz="2000"/>
          </a:p>
          <a:p>
            <a:pPr algn="just"/>
            <a:r>
              <a:rPr lang="en-US" sz="2000">
                <a:ea typeface="+mn-lt"/>
                <a:cs typeface="+mn-lt"/>
                <a:sym typeface="+mn-ea"/>
              </a:rPr>
              <a:t>When working with databases it is important to validate a user’s entries, which can be done by using scripting code on the front end. </a:t>
            </a:r>
            <a:endParaRPr lang="en-US" sz="2000"/>
          </a:p>
          <a:p>
            <a:pPr algn="just"/>
            <a:r>
              <a:rPr lang="en-US" sz="2000">
                <a:ea typeface="+mn-lt"/>
                <a:cs typeface="+mn-lt"/>
                <a:sym typeface="+mn-ea"/>
              </a:rPr>
              <a:t>The terms verification and validations are used interchangeably we will describe both these methods. </a:t>
            </a:r>
            <a:endParaRPr lang="en-US" sz="2000"/>
          </a:p>
          <a:p>
            <a:endParaRPr lang="en-US" dirty="0">
              <a:cs typeface="Calibri" panose="020F0502020204030204"/>
            </a:endParaRPr>
          </a:p>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System testing</a:t>
            </a:r>
            <a:endParaRPr lang="en-IN" altLang="en-US"/>
          </a:p>
        </p:txBody>
      </p:sp>
      <p:sp>
        <p:nvSpPr>
          <p:cNvPr id="3" name="Content Placeholder 2"/>
          <p:cNvSpPr>
            <a:spLocks noGrp="1"/>
          </p:cNvSpPr>
          <p:nvPr>
            <p:ph idx="1"/>
          </p:nvPr>
        </p:nvSpPr>
        <p:spPr/>
        <p:txBody>
          <a:bodyPr/>
          <a:p>
            <a:r>
              <a:rPr lang="en-US"/>
              <a:t>System testing, also referred to as system-level tests or system-integration testing, is the process in which a quality assurance (QA) team evaluates how the various components of an application interact together in the full, integrated system or application.</a:t>
            </a:r>
            <a:endParaRPr lang="en-US"/>
          </a:p>
          <a:p>
            <a:r>
              <a:rPr lang="en-US"/>
              <a:t>System testing verifies that an application performs tasks as designed. This step, a kind of black box testing, focuses on the functionality of an application. System testing, for example, might check that every kind of user input produces the intended output across the application.</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3520"/>
            <a:ext cx="10131425" cy="1048385"/>
          </a:xfrm>
        </p:spPr>
        <p:txBody>
          <a:bodyPr/>
          <a:lstStyle/>
          <a:p>
            <a:r>
              <a:rPr lang="en-US">
                <a:cs typeface="Calibri Light" panose="020F0302020204030204"/>
              </a:rPr>
              <a:t>Testing Screenshot</a:t>
            </a:r>
            <a:endParaRPr lang="en-US"/>
          </a:p>
        </p:txBody>
      </p:sp>
      <p:pic>
        <p:nvPicPr>
          <p:cNvPr id="8" name="Content Placeholder 7"/>
          <p:cNvPicPr>
            <a:picLocks noChangeAspect="1"/>
          </p:cNvPicPr>
          <p:nvPr>
            <p:ph sz="half" idx="2"/>
          </p:nvPr>
        </p:nvPicPr>
        <p:blipFill>
          <a:blip r:embed="rId1"/>
          <a:stretch>
            <a:fillRect/>
          </a:stretch>
        </p:blipFill>
        <p:spPr>
          <a:xfrm>
            <a:off x="1457960" y="1541780"/>
            <a:ext cx="8364220" cy="483552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a:cs typeface="Calibri Light" panose="020F0302020204030204"/>
              </a:rPr>
              <a:t>Conclusion:</a:t>
            </a:r>
            <a:endParaRPr lang="en-US" b="1">
              <a:latin typeface="Times New Roman" panose="02020603050405020304"/>
            </a:endParaRPr>
          </a:p>
        </p:txBody>
      </p:sp>
      <p:sp>
        <p:nvSpPr>
          <p:cNvPr id="3" name="Content Placeholder 2"/>
          <p:cNvSpPr>
            <a:spLocks noGrp="1"/>
          </p:cNvSpPr>
          <p:nvPr>
            <p:ph idx="1"/>
          </p:nvPr>
        </p:nvSpPr>
        <p:spPr/>
        <p:txBody>
          <a:bodyPr/>
          <a:lstStyle/>
          <a:p>
            <a:r>
              <a:rPr sz="2400">
                <a:latin typeface="Times New Roman" panose="02020603050405020304"/>
                <a:ea typeface="+mn-lt"/>
                <a:cs typeface="+mn-lt"/>
              </a:rPr>
              <a:t>By the help of this project we </a:t>
            </a:r>
            <a:r>
              <a:rPr lang="en-IN" sz="2400">
                <a:latin typeface="Times New Roman" panose="02020603050405020304"/>
                <a:ea typeface="+mn-lt"/>
                <a:cs typeface="+mn-lt"/>
              </a:rPr>
              <a:t>can </a:t>
            </a:r>
            <a:r>
              <a:rPr sz="2400">
                <a:latin typeface="Times New Roman" panose="02020603050405020304"/>
                <a:ea typeface="+mn-lt"/>
                <a:cs typeface="+mn-lt"/>
              </a:rPr>
              <a:t> make everyone has to aware of traffic rules and must follow, Otherwise you will be punished by anyone.</a:t>
            </a:r>
            <a:endParaRPr sz="2400">
              <a:latin typeface="Times New Roman" panose="02020603050405020304"/>
              <a:ea typeface="+mn-lt"/>
              <a:cs typeface="+mn-lt"/>
            </a:endParaRPr>
          </a:p>
          <a:p>
            <a:pPr marL="0" indent="0">
              <a:buNone/>
            </a:pPr>
            <a:endParaRPr lang="en-US" sz="2400" dirty="0">
              <a:latin typeface="Times New Roman" panose="02020603050405020304"/>
              <a:cs typeface="Calibri" panose="020F050202020403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1150076"/>
            <a:ext cx="3659389" cy="4557849"/>
          </a:xfrm>
        </p:spPr>
        <p:txBody>
          <a:bodyPr>
            <a:normAutofit/>
          </a:bodyPr>
          <a:lstStyle/>
          <a:p>
            <a:pPr algn="r"/>
            <a:r>
              <a:rPr lang="en-US" b="1">
                <a:ea typeface="+mj-lt"/>
                <a:cs typeface="+mj-lt"/>
              </a:rPr>
              <a:t>Furture Enhancement</a:t>
            </a:r>
            <a:endParaRPr lang="en-US"/>
          </a:p>
        </p:txBody>
      </p:sp>
      <p:cxnSp>
        <p:nvCxnSpPr>
          <p:cNvPr id="10" name="Straight Connector 9"/>
          <p:cNvCxnSpPr>
            <a:cxnSpLocks noGrp="1" noRot="1" noChangeAspect="1" noMove="1" noResize="1" noEditPoints="1" noAdjustHandles="1" noChangeArrowheads="1" noChangeShapeType="1"/>
          </p:cNvCxnSpPr>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88658" y="1150076"/>
            <a:ext cx="6517543" cy="4557849"/>
          </a:xfrm>
        </p:spPr>
        <p:txBody>
          <a:bodyPr>
            <a:normAutofit/>
          </a:bodyPr>
          <a:lstStyle/>
          <a:p>
            <a:r>
              <a:rPr lang="en-US" sz="2400">
                <a:latin typeface="Times New Roman" panose="02020603050405020304"/>
                <a:ea typeface="+mn-lt"/>
                <a:cs typeface="+mn-lt"/>
              </a:rPr>
              <a:t> Always </a:t>
            </a:r>
            <a:r>
              <a:rPr lang="en-IN" altLang="en-US" sz="2400">
                <a:latin typeface="Times New Roman" panose="02020603050405020304"/>
                <a:ea typeface="+mn-lt"/>
                <a:cs typeface="+mn-lt"/>
              </a:rPr>
              <a:t>I </a:t>
            </a:r>
            <a:r>
              <a:rPr lang="en-US" sz="2400">
                <a:latin typeface="Times New Roman" panose="02020603050405020304"/>
                <a:ea typeface="+mn-lt"/>
                <a:cs typeface="+mn-lt"/>
              </a:rPr>
              <a:t>follow the traffic rules updates from the concern government and update in violation types.</a:t>
            </a:r>
            <a:endParaRPr lang="en-US" sz="2400">
              <a:latin typeface="Times New Roman" panose="02020603050405020304"/>
              <a:ea typeface="+mn-lt"/>
              <a:cs typeface="+mn-lt"/>
            </a:endParaRPr>
          </a:p>
          <a:p>
            <a:r>
              <a:rPr lang="en-US" sz="2400">
                <a:latin typeface="Times New Roman" panose="02020603050405020304"/>
                <a:ea typeface="+mn-lt"/>
                <a:cs typeface="+mn-lt"/>
              </a:rPr>
              <a:t>I will follow the feedback </a:t>
            </a:r>
            <a:r>
              <a:rPr lang="en-IN" altLang="en-US" sz="2400">
                <a:latin typeface="Times New Roman" panose="02020603050405020304"/>
                <a:ea typeface="+mn-lt"/>
                <a:cs typeface="+mn-lt"/>
              </a:rPr>
              <a:t>given</a:t>
            </a:r>
            <a:r>
              <a:rPr lang="en-US" sz="2400">
                <a:latin typeface="Times New Roman" panose="02020603050405020304"/>
                <a:ea typeface="+mn-lt"/>
                <a:cs typeface="+mn-lt"/>
              </a:rPr>
              <a:t> by the users and if any reasonable suggestions </a:t>
            </a:r>
            <a:r>
              <a:rPr lang="en-IN" altLang="en-US" sz="2400">
                <a:latin typeface="Times New Roman" panose="02020603050405020304"/>
                <a:ea typeface="+mn-lt"/>
                <a:cs typeface="+mn-lt"/>
              </a:rPr>
              <a:t>found, I will </a:t>
            </a:r>
            <a:r>
              <a:rPr lang="en-US" sz="2400">
                <a:latin typeface="Times New Roman" panose="02020603050405020304"/>
                <a:ea typeface="+mn-lt"/>
                <a:cs typeface="+mn-lt"/>
              </a:rPr>
              <a:t>follow with that and try to implement in the project</a:t>
            </a:r>
            <a:endParaRPr lang="en-US" sz="2400">
              <a:latin typeface="Times New Roman" panose="02020603050405020304"/>
              <a:ea typeface="+mn-lt"/>
              <a:cs typeface="+mn-l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1150076"/>
            <a:ext cx="3659389" cy="4557849"/>
          </a:xfrm>
        </p:spPr>
        <p:txBody>
          <a:bodyPr>
            <a:normAutofit/>
          </a:bodyPr>
          <a:lstStyle/>
          <a:p>
            <a:pPr algn="r"/>
            <a:r>
              <a:rPr lang="en-US" b="1">
                <a:latin typeface="Times New Roman" panose="02020603050405020304"/>
                <a:cs typeface="Calibri Light" panose="020F0302020204030204"/>
              </a:rPr>
              <a:t>Continue..</a:t>
            </a:r>
            <a:r>
              <a:rPr lang="en-US" b="1">
                <a:cs typeface="Calibri Light" panose="020F0302020204030204"/>
              </a:rPr>
              <a:t>.</a:t>
            </a:r>
            <a:endParaRPr lang="en-US"/>
          </a:p>
        </p:txBody>
      </p:sp>
      <p:cxnSp>
        <p:nvCxnSpPr>
          <p:cNvPr id="10" name="Straight Connector 9"/>
          <p:cNvCxnSpPr>
            <a:cxnSpLocks noGrp="1" noRot="1" noChangeAspect="1" noMove="1" noResize="1" noEditPoints="1" noAdjustHandles="1" noChangeArrowheads="1" noChangeShapeType="1"/>
          </p:cNvCxnSpPr>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88658" y="1150076"/>
            <a:ext cx="6517543" cy="4557849"/>
          </a:xfrm>
        </p:spPr>
        <p:txBody>
          <a:bodyPr>
            <a:normAutofit/>
          </a:bodyPr>
          <a:lstStyle/>
          <a:p>
            <a:r>
              <a:rPr lang="en-US" sz="2400">
                <a:latin typeface="Times New Roman" panose="02020603050405020304"/>
                <a:cs typeface="Calibri" panose="020F0502020204030204"/>
              </a:rPr>
              <a:t>There is always a </a:t>
            </a:r>
            <a:r>
              <a:rPr lang="en-IN" altLang="en-US" sz="2400">
                <a:latin typeface="Times New Roman" panose="02020603050405020304"/>
                <a:cs typeface="Calibri" panose="020F0502020204030204"/>
              </a:rPr>
              <a:t>r</a:t>
            </a:r>
            <a:r>
              <a:rPr lang="en-US" sz="2400">
                <a:latin typeface="Times New Roman" panose="02020603050405020304"/>
                <a:cs typeface="Calibri" panose="020F0502020204030204"/>
              </a:rPr>
              <a:t>oom for improvement in any software package,however good and efficient it may be.</a:t>
            </a:r>
            <a:endParaRPr lang="en-US" sz="2400">
              <a:latin typeface="Times New Roman" panose="02020603050405020304"/>
              <a:cs typeface="Calibri" panose="020F0502020204030204"/>
            </a:endParaRPr>
          </a:p>
          <a:p>
            <a:r>
              <a:rPr lang="en-US" sz="2400">
                <a:latin typeface="Times New Roman" panose="02020603050405020304"/>
                <a:cs typeface="Calibri" panose="020F0502020204030204"/>
              </a:rPr>
              <a:t>The important thing  is that the application should be  flexible enough for further modifications.</a:t>
            </a:r>
            <a:endParaRPr lang="en-US" sz="2400">
              <a:latin typeface="Times New Roman" panose="02020603050405020304"/>
              <a:cs typeface="Calibri" panose="020F0502020204030204"/>
            </a:endParaRPr>
          </a:p>
          <a:p>
            <a:r>
              <a:rPr lang="en-US" sz="2400">
                <a:latin typeface="Times New Roman" panose="02020603050405020304"/>
                <a:cs typeface="Calibri" panose="020F0502020204030204"/>
              </a:rPr>
              <a:t>Considering this important factor,the application is designed in such a way that the provisions are given for furture enhancements</a:t>
            </a:r>
            <a:endParaRPr lang="en-US" sz="2400">
              <a:latin typeface="Times New Roman" panose="02020603050405020304"/>
              <a:cs typeface="Calibri" panose="020F050202020403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605" y="-86995"/>
            <a:ext cx="10131425" cy="1607185"/>
          </a:xfrm>
        </p:spPr>
        <p:txBody>
          <a:bodyPr/>
          <a:lstStyle/>
          <a:p>
            <a:r>
              <a:rPr lang="en-IN" altLang="en-US" b="1">
                <a:latin typeface="Times New Roman" panose="02020603050405020304"/>
                <a:cs typeface="Calibri Light" panose="020F0302020204030204"/>
              </a:rPr>
              <a:t>                           </a:t>
            </a:r>
            <a:r>
              <a:rPr lang="en-US" b="1">
                <a:latin typeface="Times New Roman" panose="02020603050405020304"/>
                <a:cs typeface="Calibri Light" panose="020F0302020204030204"/>
              </a:rPr>
              <a:t>References:</a:t>
            </a:r>
            <a:br>
              <a:rPr lang="en-US" b="1">
                <a:latin typeface="Times New Roman" panose="02020603050405020304"/>
                <a:cs typeface="Calibri Light" panose="020F0302020204030204"/>
              </a:rPr>
            </a:br>
            <a:r>
              <a:rPr lang="en-IN" altLang="en-US" sz="2800" b="1">
                <a:latin typeface="Times New Roman" panose="02020603050405020304"/>
                <a:cs typeface="Calibri Light" panose="020F0302020204030204"/>
              </a:rPr>
              <a:t>bOOK rEsources:</a:t>
            </a:r>
            <a:endParaRPr lang="en-IN" altLang="en-US" sz="2800" b="1">
              <a:latin typeface="Times New Roman" panose="02020603050405020304"/>
              <a:cs typeface="Calibri Light" panose="020F0302020204030204"/>
            </a:endParaRPr>
          </a:p>
        </p:txBody>
      </p:sp>
      <p:sp>
        <p:nvSpPr>
          <p:cNvPr id="3" name="Content Placeholder 2"/>
          <p:cNvSpPr>
            <a:spLocks noGrp="1"/>
          </p:cNvSpPr>
          <p:nvPr>
            <p:ph idx="1"/>
          </p:nvPr>
        </p:nvSpPr>
        <p:spPr>
          <a:xfrm>
            <a:off x="815340" y="1520190"/>
            <a:ext cx="10131425" cy="4458335"/>
          </a:xfrm>
        </p:spPr>
        <p:txBody>
          <a:bodyPr vert="horz" lIns="91440" tIns="45720" rIns="91440" bIns="45720" rtlCol="0" anchor="ctr">
            <a:noAutofit/>
          </a:bodyPr>
          <a:lstStyle/>
          <a:p>
            <a:r>
              <a:rPr lang="en-US" sz="2400">
                <a:latin typeface="Times New Roman" panose="02020603050405020304"/>
                <a:ea typeface="+mn-lt"/>
                <a:cs typeface="+mn-lt"/>
              </a:rPr>
              <a:t>1.E.Balagurusamy, “Programming in Java”, 5th Edition, BPB Publications, 2010</a:t>
            </a:r>
            <a:endParaRPr lang="en-US" sz="2400">
              <a:latin typeface="Times New Roman" panose="02020603050405020304"/>
              <a:ea typeface="+mn-lt"/>
              <a:cs typeface="+mn-lt"/>
            </a:endParaRPr>
          </a:p>
          <a:p>
            <a:r>
              <a:rPr lang="en-US" sz="2400">
                <a:latin typeface="Times New Roman" panose="02020603050405020304"/>
                <a:ea typeface="+mn-lt"/>
                <a:cs typeface="+mn-lt"/>
              </a:rPr>
              <a:t>2.Herbert Schildt, “Java – The Complete Reference”, 4th Edition, McGrawHill, 2014</a:t>
            </a:r>
            <a:endParaRPr lang="en-US" sz="2400">
              <a:latin typeface="Times New Roman" panose="02020603050405020304"/>
              <a:ea typeface="+mn-lt"/>
              <a:cs typeface="+mn-lt"/>
            </a:endParaRPr>
          </a:p>
          <a:p>
            <a:r>
              <a:rPr lang="en-US" sz="2400">
                <a:latin typeface="Times New Roman" panose="02020603050405020304"/>
                <a:ea typeface="+mn-lt"/>
                <a:cs typeface="+mn-lt"/>
              </a:rPr>
              <a:t>3.Abraham Silberscatz, Korth, Sudarshan – Database Management Systems, 4th Edition, McGrawHill, 2002</a:t>
            </a:r>
            <a:endParaRPr lang="en-US" sz="2400">
              <a:latin typeface="Times New Roman" panose="02020603050405020304"/>
              <a:ea typeface="+mn-lt"/>
              <a:cs typeface="+mn-lt"/>
            </a:endParaRPr>
          </a:p>
          <a:p>
            <a:r>
              <a:rPr lang="en-US" sz="2400">
                <a:latin typeface="Times New Roman" panose="02020603050405020304"/>
                <a:ea typeface="+mn-lt"/>
                <a:cs typeface="+mn-lt"/>
              </a:rPr>
              <a:t>4.Bruce Eckel, Thinking in Java, 2nd Edition, Prentice Hall, June 2000.</a:t>
            </a:r>
            <a:endParaRPr lang="en-US" sz="2400">
              <a:latin typeface="Times New Roman" panose="02020603050405020304"/>
              <a:ea typeface="+mn-lt"/>
              <a:cs typeface="+mn-lt"/>
            </a:endParaRPr>
          </a:p>
          <a:p>
            <a:r>
              <a:rPr lang="en-US" sz="2400">
                <a:latin typeface="Times New Roman" panose="02020603050405020304"/>
                <a:ea typeface="+mn-lt"/>
                <a:cs typeface="+mn-lt"/>
              </a:rPr>
              <a:t>5.Hans Bergsten, Java Server Pages, Oreille, 3rd Edition December 2003</a:t>
            </a:r>
            <a:endParaRPr lang="en-US" sz="2400">
              <a:latin typeface="Times New Roman" panose="02020603050405020304"/>
              <a:ea typeface="+mn-lt"/>
              <a:cs typeface="+mn-lt"/>
            </a:endParaRPr>
          </a:p>
          <a:p>
            <a:endParaRPr lang="en-US" sz="2400" dirty="0">
              <a:latin typeface="Times New Roman" panose="02020603050405020304"/>
              <a:cs typeface="Times New Roman" panose="020206030504050203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10131425" cy="1271270"/>
          </a:xfrm>
        </p:spPr>
        <p:txBody>
          <a:bodyPr/>
          <a:lstStyle/>
          <a:p>
            <a:r>
              <a:rPr lang="en-US" b="1">
                <a:latin typeface="Times New Roman" panose="02020603050405020304"/>
                <a:cs typeface="Calibri Light" panose="020F0302020204030204"/>
              </a:rPr>
              <a:t>Continue...</a:t>
            </a:r>
            <a:endParaRPr lang="en-US" b="1">
              <a:latin typeface="Times New Roman" panose="02020603050405020304"/>
            </a:endParaRPr>
          </a:p>
        </p:txBody>
      </p:sp>
      <p:sp>
        <p:nvSpPr>
          <p:cNvPr id="3" name="Content Placeholder 2"/>
          <p:cNvSpPr>
            <a:spLocks noGrp="1"/>
          </p:cNvSpPr>
          <p:nvPr>
            <p:ph idx="1"/>
          </p:nvPr>
        </p:nvSpPr>
        <p:spPr>
          <a:xfrm>
            <a:off x="685800" y="2312035"/>
            <a:ext cx="10318115" cy="3950335"/>
          </a:xfrm>
        </p:spPr>
        <p:txBody>
          <a:bodyPr vert="horz" lIns="91440" tIns="45720" rIns="91440" bIns="45720" rtlCol="0" anchor="ctr">
            <a:noAutofit/>
          </a:bodyPr>
          <a:lstStyle/>
          <a:p>
            <a:pPr marL="0" indent="0">
              <a:buNone/>
            </a:pPr>
            <a:endParaRPr lang="en-US" sz="2400" dirty="0">
              <a:latin typeface="Times New Roman" panose="02020603050405020304"/>
              <a:ea typeface="+mn-lt"/>
              <a:cs typeface="+mn-lt"/>
            </a:endParaRPr>
          </a:p>
          <a:p>
            <a:pPr marL="0" indent="0">
              <a:buNone/>
            </a:pPr>
            <a:r>
              <a:rPr lang="en-US" sz="2400">
                <a:latin typeface="Times New Roman" panose="02020603050405020304"/>
                <a:ea typeface="+mn-lt"/>
                <a:cs typeface="+mn-lt"/>
                <a:sym typeface="+mn-ea"/>
              </a:rPr>
              <a:t>6. Prophet, MySQL Database" Reference 10g Release 1 (10.1), Recovered 2008-11-17.</a:t>
            </a:r>
            <a:endParaRPr lang="en-US" sz="2400">
              <a:latin typeface="Times New Roman" panose="02020603050405020304"/>
              <a:ea typeface="+mn-lt"/>
              <a:cs typeface="+mn-lt"/>
            </a:endParaRPr>
          </a:p>
          <a:p>
            <a:pPr marL="0" indent="0">
              <a:buNone/>
            </a:pPr>
            <a:r>
              <a:rPr lang="en-US" sz="2400">
                <a:latin typeface="Times New Roman" panose="02020603050405020304"/>
                <a:ea typeface="+mn-lt"/>
                <a:cs typeface="+mn-lt"/>
                <a:sym typeface="+mn-ea"/>
              </a:rPr>
              <a:t>7. Roger S.Pressman, Software Engineering-A Practioners Approach, McGraw-Hill, 2005</a:t>
            </a:r>
            <a:endParaRPr lang="en-US" sz="2400">
              <a:latin typeface="Times New Roman" panose="02020603050405020304"/>
              <a:ea typeface="+mn-lt"/>
              <a:cs typeface="+mn-lt"/>
            </a:endParaRPr>
          </a:p>
          <a:p>
            <a:pPr marL="0" indent="0">
              <a:buNone/>
            </a:pPr>
            <a:r>
              <a:rPr lang="en-US" sz="2400">
                <a:latin typeface="Times New Roman" panose="02020603050405020304"/>
                <a:ea typeface="+mn-lt"/>
                <a:cs typeface="+mn-lt"/>
                <a:sym typeface="+mn-ea"/>
              </a:rPr>
              <a:t>8. Santosh Kumar K and Cogent Solutions Inc, JDBC, Servlets, and JSP, Version 6.</a:t>
            </a:r>
            <a:endParaRPr lang="en-US" sz="2400">
              <a:latin typeface="Times New Roman" panose="02020603050405020304"/>
              <a:ea typeface="+mn-lt"/>
              <a:cs typeface="+mn-lt"/>
            </a:endParaRPr>
          </a:p>
          <a:p>
            <a:pPr marL="0" indent="0">
              <a:buNone/>
            </a:pPr>
            <a:r>
              <a:rPr lang="en-US" sz="2400">
                <a:latin typeface="Times New Roman" panose="02020603050405020304"/>
                <a:ea typeface="+mn-lt"/>
                <a:cs typeface="+mn-lt"/>
                <a:sym typeface="+mn-ea"/>
              </a:rPr>
              <a:t>9. Bahlmann C., Ying Z., Ramesh V., Pellkofer M., Koehler T. A system for traffic sign detection, tracking, and recognition using color, shape, and motion information. Proceedings of Intelligent Vehicles Symposium; Las Vegas, NV, USA. 6–8 June 2005; pp. 255–260. [Google Scholar]</a:t>
            </a:r>
            <a:endParaRPr lang="en-US" sz="2400">
              <a:latin typeface="Times New Roman" panose="02020603050405020304"/>
              <a:ea typeface="+mn-lt"/>
              <a:cs typeface="+mn-lt"/>
            </a:endParaRPr>
          </a:p>
          <a:p>
            <a:pPr marL="0" indent="0">
              <a:buNone/>
            </a:pPr>
            <a:endParaRPr lang="en-US" sz="2400" dirty="0">
              <a:latin typeface="Times New Roman" panose="02020603050405020304"/>
              <a:cs typeface="Times New Roman" panose="02020603050405020304"/>
            </a:endParaRPr>
          </a:p>
          <a:p>
            <a:pPr marL="0" indent="0">
              <a:buNone/>
            </a:pPr>
            <a:endParaRPr lang="en-US" sz="2400" dirty="0">
              <a:latin typeface="Times New Roman" panose="02020603050405020304"/>
              <a:cs typeface="Calibri" panose="020F05020202040302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web resources:</a:t>
            </a:r>
            <a:endParaRPr lang="en-IN" altLang="en-US" b="1"/>
          </a:p>
        </p:txBody>
      </p:sp>
      <p:sp>
        <p:nvSpPr>
          <p:cNvPr id="3" name="Content Placeholder 2"/>
          <p:cNvSpPr>
            <a:spLocks noGrp="1"/>
          </p:cNvSpPr>
          <p:nvPr>
            <p:ph idx="1"/>
          </p:nvPr>
        </p:nvSpPr>
        <p:spPr>
          <a:xfrm>
            <a:off x="685800" y="1779270"/>
            <a:ext cx="10131425" cy="4011930"/>
          </a:xfrm>
        </p:spPr>
        <p:txBody>
          <a:bodyPr/>
          <a:p>
            <a:r>
              <a:rPr lang="en-US"/>
              <a:t>1.www.java2share/jdbcconnectivity.html</a:t>
            </a:r>
            <a:endParaRPr lang="en-US"/>
          </a:p>
          <a:p>
            <a:r>
              <a:rPr lang="en-US"/>
              <a:t>2.www.way2java/jspintroduction.html</a:t>
            </a:r>
            <a:endParaRPr lang="en-US"/>
          </a:p>
          <a:p>
            <a:r>
              <a:rPr lang="en-US"/>
              <a:t>3.www.java2s/javapagesexamples.solvedexamples.html</a:t>
            </a:r>
            <a:endParaRPr lang="en-US"/>
          </a:p>
          <a:p>
            <a:r>
              <a:rPr lang="en-US"/>
              <a:t>4.www.roseindia/dbconnectivity.html</a:t>
            </a:r>
            <a:endParaRPr lang="en-US"/>
          </a:p>
          <a:p>
            <a:r>
              <a:rPr lang="en-US"/>
              <a:t>5.www.javatpoint/htmlregistration/example.html</a:t>
            </a:r>
            <a:endParaRPr lang="en-US"/>
          </a:p>
          <a:p>
            <a:r>
              <a:rPr lang="en-US"/>
              <a:t>6.www.ajava2all/connectingjavawithtml.html</a:t>
            </a:r>
            <a:endParaRPr lang="en-US"/>
          </a:p>
          <a:p>
            <a:r>
              <a:rPr lang="en-US"/>
              <a:t>7.www.booksboon.com</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spots"/>
          <p:cNvPicPr>
            <a:picLocks noChangeAspect="1"/>
          </p:cNvPicPr>
          <p:nvPr/>
        </p:nvPicPr>
        <p:blipFill rotWithShape="1">
          <a:blip r:embed="rId1">
            <a:alphaModFix amt="35000"/>
          </a:blip>
          <a:srcRect/>
          <a:stretch>
            <a:fillRect/>
          </a:stretch>
        </p:blipFill>
        <p:spPr>
          <a:xfrm>
            <a:off x="20" y="10"/>
            <a:ext cx="12191980" cy="6857990"/>
          </a:xfrm>
          <a:prstGeom prst="rect">
            <a:avLst/>
          </a:prstGeom>
        </p:spPr>
      </p:pic>
      <p:pic>
        <p:nvPicPr>
          <p:cNvPr id="13" name="Picture 12"/>
          <p:cNvPicPr>
            <a:picLocks noGrp="1" noRot="1" noChangeAspect="1" noMove="1" noResize="1" noEditPoints="1" noAdjustHandles="1" noChangeArrowheads="1" noChangeShapeType="1" noCrop="1"/>
          </p:cNvPicPr>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p:cNvSpPr>
            <a:spLocks noGrp="1"/>
          </p:cNvSpPr>
          <p:nvPr>
            <p:ph type="ctrTitle"/>
          </p:nvPr>
        </p:nvSpPr>
        <p:spPr>
          <a:xfrm>
            <a:off x="511833" y="1374795"/>
            <a:ext cx="7197726" cy="2421464"/>
          </a:xfrm>
        </p:spPr>
        <p:txBody>
          <a:bodyPr>
            <a:normAutofit/>
          </a:bodyPr>
          <a:lstStyle/>
          <a:p>
            <a:r>
              <a:rPr lang="en-US" sz="7200" b="1"/>
              <a:t>Thank You!</a:t>
            </a:r>
            <a:endParaRPr lang="en-US" sz="72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aDVANTAGES</a:t>
            </a:r>
            <a:endParaRPr lang="en-IN" altLang="en-US"/>
          </a:p>
        </p:txBody>
      </p:sp>
      <p:sp>
        <p:nvSpPr>
          <p:cNvPr id="3" name="Content Placeholder 2"/>
          <p:cNvSpPr>
            <a:spLocks noGrp="1"/>
          </p:cNvSpPr>
          <p:nvPr>
            <p:ph idx="1"/>
          </p:nvPr>
        </p:nvSpPr>
        <p:spPr/>
        <p:txBody>
          <a:bodyPr/>
          <a:p>
            <a:r>
              <a:rPr lang="en-IN" sz="2000" smtClean="0">
                <a:sym typeface="+mn-ea"/>
              </a:rPr>
              <a:t>E</a:t>
            </a:r>
            <a:r>
              <a:rPr sz="2000" smtClean="0">
                <a:sym typeface="+mn-ea"/>
              </a:rPr>
              <a:t>veryone having the right to punish traffic violators</a:t>
            </a:r>
            <a:r>
              <a:rPr lang="en-IN" sz="2000" smtClean="0">
                <a:sym typeface="+mn-ea"/>
              </a:rPr>
              <a:t>,and to support police officers for controlling traffic accidents.</a:t>
            </a:r>
            <a:endParaRPr sz="2000" smtClean="0">
              <a:sym typeface="+mn-ea"/>
            </a:endParaRPr>
          </a:p>
          <a:p>
            <a:r>
              <a:rPr sz="2000" smtClean="0">
                <a:sym typeface="+mn-ea"/>
              </a:rPr>
              <a:t>Number of dependences will decreases.</a:t>
            </a:r>
            <a:endParaRPr sz="2000" smtClean="0">
              <a:sym typeface="+mn-ea"/>
            </a:endParaRPr>
          </a:p>
          <a:p>
            <a:r>
              <a:rPr sz="2000" smtClean="0">
                <a:sym typeface="+mn-ea"/>
              </a:rPr>
              <a:t>There is no special device needed for this application, it will work on any smartphone.</a:t>
            </a:r>
            <a:endParaRPr sz="2000" smtClean="0">
              <a:sym typeface="+mn-ea"/>
            </a:endParaRPr>
          </a:p>
          <a:p>
            <a:r>
              <a:rPr sz="2000" smtClean="0">
                <a:sym typeface="+mn-ea"/>
              </a:rPr>
              <a:t>Only one police officer is enough for a entire city.</a:t>
            </a:r>
            <a:endParaRPr sz="2000" smtClean="0">
              <a:sym typeface="+mn-ea"/>
            </a:endParaRPr>
          </a:p>
          <a:p>
            <a:r>
              <a:rPr sz="2000" smtClean="0">
                <a:sym typeface="+mn-ea"/>
              </a:rPr>
              <a:t>User will get rewards.</a:t>
            </a:r>
            <a:endParaRPr sz="2000" smtClean="0">
              <a:sym typeface="+mn-ea"/>
            </a:endParaRPr>
          </a:p>
          <a:p>
            <a:r>
              <a:rPr sz="2000" smtClean="0">
                <a:sym typeface="+mn-ea"/>
              </a:rPr>
              <a:t>By the help of this, traffic violation will surely </a:t>
            </a:r>
            <a:r>
              <a:rPr lang="en-IN" sz="2000" smtClean="0">
                <a:sym typeface="+mn-ea"/>
              </a:rPr>
              <a:t>reduce</a:t>
            </a:r>
            <a:r>
              <a:rPr sz="2000" smtClean="0">
                <a:sym typeface="+mn-ea"/>
              </a:rPr>
              <a:t>, </a:t>
            </a:r>
            <a:r>
              <a:rPr lang="en-IN" sz="2000" smtClean="0">
                <a:sym typeface="+mn-ea"/>
              </a:rPr>
              <a:t>why </a:t>
            </a:r>
            <a:r>
              <a:rPr sz="2000" smtClean="0">
                <a:sym typeface="+mn-ea"/>
              </a:rPr>
              <a:t>because </a:t>
            </a:r>
            <a:r>
              <a:rPr lang="en-IN" sz="2000" smtClean="0">
                <a:sym typeface="+mn-ea"/>
              </a:rPr>
              <a:t>all  traffic violaters are </a:t>
            </a:r>
            <a:r>
              <a:rPr sz="2000" smtClean="0">
                <a:sym typeface="+mn-ea"/>
              </a:rPr>
              <a:t>fear of everyone.</a:t>
            </a:r>
            <a:endParaRPr sz="2000" smtClean="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Software specifications:</a:t>
            </a:r>
            <a:endParaRPr lang="en-IN" altLang="en-US"/>
          </a:p>
        </p:txBody>
      </p:sp>
      <p:sp>
        <p:nvSpPr>
          <p:cNvPr id="3" name="Content Placeholder 2"/>
          <p:cNvSpPr>
            <a:spLocks noGrp="1"/>
          </p:cNvSpPr>
          <p:nvPr>
            <p:ph idx="1"/>
          </p:nvPr>
        </p:nvSpPr>
        <p:spPr/>
        <p:txBody>
          <a:bodyPr/>
          <a:p>
            <a:r>
              <a:rPr lang="en-GB" sz="2000" dirty="0" smtClean="0">
                <a:latin typeface="Calibri" panose="020F0502020204030204"/>
                <a:cs typeface="Calibri" panose="020F0502020204030204"/>
                <a:sym typeface="+mn-ea"/>
              </a:rPr>
              <a:t>Operating System	-	 Windows 7/8/10 </a:t>
            </a:r>
            <a:r>
              <a:rPr lang="en-IN" altLang="en-GB" sz="2000" dirty="0" smtClean="0">
                <a:latin typeface="Calibri" panose="020F0502020204030204"/>
                <a:cs typeface="Calibri" panose="020F0502020204030204"/>
                <a:sym typeface="+mn-ea"/>
              </a:rPr>
              <a:t>or higher.</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Application Server	-	 Tomcat 8.0</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Front End	                -	  HTML,CSS,BootStrap.</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Scripts	                -	  JavaScript</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Server side Script	-	  Java Server Pages</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Database	               -	  MySQL</a:t>
            </a:r>
            <a:endParaRPr lang="en-GB" sz="2000" dirty="0" smtClean="0">
              <a:latin typeface="Calibri" panose="020F0502020204030204"/>
              <a:cs typeface="Calibri" panose="020F0502020204030204"/>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hardware specifications:</a:t>
            </a:r>
            <a:endParaRPr lang="en-IN" altLang="en-US"/>
          </a:p>
        </p:txBody>
      </p:sp>
      <p:sp>
        <p:nvSpPr>
          <p:cNvPr id="3" name="Content Placeholder 2"/>
          <p:cNvSpPr>
            <a:spLocks noGrp="1"/>
          </p:cNvSpPr>
          <p:nvPr>
            <p:ph idx="1"/>
          </p:nvPr>
        </p:nvSpPr>
        <p:spPr/>
        <p:txBody>
          <a:bodyPr/>
          <a:p>
            <a:pPr marL="1143000" lvl="0" indent="-228600">
              <a:lnSpc>
                <a:spcPct val="150000"/>
              </a:lnSpc>
            </a:pPr>
            <a:r>
              <a:rPr lang="en-GB" sz="2000" dirty="0" smtClean="0">
                <a:latin typeface="Calibri" panose="020F0502020204030204"/>
                <a:cs typeface="Calibri" panose="020F0502020204030204"/>
                <a:sym typeface="+mn-ea"/>
              </a:rPr>
              <a:t>Processor	-	i3/i4/i5 Processor</a:t>
            </a:r>
            <a:endParaRPr lang="en-GB" sz="2000" dirty="0" smtClean="0">
              <a:latin typeface="Calibri" panose="020F0502020204030204"/>
              <a:cs typeface="Calibri" panose="020F0502020204030204"/>
              <a:sym typeface="+mn-ea"/>
            </a:endParaRPr>
          </a:p>
          <a:p>
            <a:pPr marL="1143000" lvl="0" indent="-228600">
              <a:lnSpc>
                <a:spcPct val="150000"/>
              </a:lnSpc>
            </a:pPr>
            <a:r>
              <a:rPr lang="en-GB" sz="2000" dirty="0" smtClean="0">
                <a:latin typeface="Calibri" panose="020F0502020204030204"/>
                <a:cs typeface="Calibri" panose="020F0502020204030204"/>
                <a:sym typeface="+mn-ea"/>
              </a:rPr>
              <a:t>RAM	        -	4GB</a:t>
            </a:r>
            <a:endParaRPr lang="en-GB" sz="2000" dirty="0" smtClean="0">
              <a:latin typeface="Calibri" panose="020F0502020204030204"/>
              <a:cs typeface="Calibri" panose="020F0502020204030204"/>
              <a:sym typeface="+mn-ea"/>
            </a:endParaRPr>
          </a:p>
          <a:p>
            <a:pPr marL="1143000" lvl="0" indent="-228600">
              <a:lnSpc>
                <a:spcPct val="150000"/>
              </a:lnSpc>
            </a:pPr>
            <a:r>
              <a:rPr lang="en-GB" sz="2000" dirty="0" smtClean="0">
                <a:latin typeface="Calibri" panose="020F0502020204030204"/>
                <a:cs typeface="Calibri" panose="020F0502020204030204"/>
                <a:sym typeface="+mn-ea"/>
              </a:rPr>
              <a:t>Hard Disk	-	250GB</a:t>
            </a:r>
            <a:endParaRPr lang="en-GB" sz="2000" dirty="0" smtClean="0">
              <a:latin typeface="Calibri" panose="020F0502020204030204"/>
              <a:cs typeface="Calibri" panose="020F0502020204030204"/>
              <a:sym typeface="+mn-ea"/>
            </a:endParaRPr>
          </a:p>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17459</Words>
  <Application>WPS Presentation</Application>
  <PresentationFormat>Widescreen</PresentationFormat>
  <Paragraphs>400</Paragraphs>
  <Slides>69</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69</vt:i4>
      </vt:variant>
    </vt:vector>
  </HeadingPairs>
  <TitlesOfParts>
    <vt:vector size="81" baseType="lpstr">
      <vt:lpstr>Arial</vt:lpstr>
      <vt:lpstr>SimSun</vt:lpstr>
      <vt:lpstr>Wingdings</vt:lpstr>
      <vt:lpstr>Arial</vt:lpstr>
      <vt:lpstr>Times New Roman</vt:lpstr>
      <vt:lpstr>Calibri</vt:lpstr>
      <vt:lpstr>Calibri Light</vt:lpstr>
      <vt:lpstr>Microsoft YaHei</vt:lpstr>
      <vt:lpstr>Arial Unicode MS</vt:lpstr>
      <vt:lpstr>Calibri</vt:lpstr>
      <vt:lpstr>Times New Roman</vt:lpstr>
      <vt:lpstr>Celestial</vt:lpstr>
      <vt:lpstr>TRAFFIC SUDHARO-User services</vt:lpstr>
      <vt:lpstr>Abstract:</vt:lpstr>
      <vt:lpstr>inTRODUCTION:</vt:lpstr>
      <vt:lpstr>existing system</vt:lpstr>
      <vt:lpstr>dis advantages</vt:lpstr>
      <vt:lpstr>proposed system</vt:lpstr>
      <vt:lpstr>aDVANTAGES</vt:lpstr>
      <vt:lpstr>Software specifications:</vt:lpstr>
      <vt:lpstr>hardware specifications:</vt:lpstr>
      <vt:lpstr>Module Description:</vt:lpstr>
      <vt:lpstr>MODULE DESCRIPTION</vt:lpstr>
      <vt:lpstr>1.POST SCENARIO :</vt:lpstr>
      <vt:lpstr>SCENARIO - A : </vt:lpstr>
      <vt:lpstr>SCENARIO- A</vt:lpstr>
      <vt:lpstr>SCENARIO - A</vt:lpstr>
      <vt:lpstr>SCENARIO - A</vt:lpstr>
      <vt:lpstr>SCENARIO - A</vt:lpstr>
      <vt:lpstr>SCENARIO - A</vt:lpstr>
      <vt:lpstr>2.SAVE SCENARIO:</vt:lpstr>
      <vt:lpstr>2.SAVE SCENARIO: </vt:lpstr>
      <vt:lpstr>2.SAVE SCENARIO: </vt:lpstr>
      <vt:lpstr>2.SAVE SCENARIO: </vt:lpstr>
      <vt:lpstr>3.HOME SCENARIO:</vt:lpstr>
      <vt:lpstr>3.HOME SCENARIO: </vt:lpstr>
      <vt:lpstr>SCENARIO - B (First Time User)</vt:lpstr>
      <vt:lpstr>3.HOME SCENARIO:  </vt:lpstr>
      <vt:lpstr> 4.View Issues</vt:lpstr>
      <vt:lpstr>UML DIAGRAMS:</vt:lpstr>
      <vt:lpstr>Usecase diagram : </vt:lpstr>
      <vt:lpstr>Usecase diagram : </vt:lpstr>
      <vt:lpstr>Sequence diagram</vt:lpstr>
      <vt:lpstr>Sequence diagram</vt:lpstr>
      <vt:lpstr>Activity diagram</vt:lpstr>
      <vt:lpstr>Activity diagram :</vt:lpstr>
      <vt:lpstr>Component diagram</vt:lpstr>
      <vt:lpstr>Component diagram</vt:lpstr>
      <vt:lpstr>Class diagram:</vt:lpstr>
      <vt:lpstr>Class diagram</vt:lpstr>
      <vt:lpstr>collaboration diagram</vt:lpstr>
      <vt:lpstr>COLLABORATION DIAGRAM</vt:lpstr>
      <vt:lpstr>ER-DIAGRAM</vt:lpstr>
      <vt:lpstr>ER-Diagram</vt:lpstr>
      <vt:lpstr>ER-Diagram FOR USER:</vt:lpstr>
      <vt:lpstr>ER DIAGRAM FOR ADMIN:</vt:lpstr>
      <vt:lpstr>Data Flow Diagram</vt:lpstr>
      <vt:lpstr>Data Flow Diagram FOR USER:</vt:lpstr>
      <vt:lpstr>DATA FLOW DIAGRAM FOR ADMIN:</vt:lpstr>
      <vt:lpstr>SCREEN SHOTS OF APPLICATION...</vt:lpstr>
      <vt:lpstr>HOME PAGE:</vt:lpstr>
      <vt:lpstr>Registration page:</vt:lpstr>
      <vt:lpstr>Login Page:</vt:lpstr>
      <vt:lpstr>dashboard page:</vt:lpstr>
      <vt:lpstr>Notification page:</vt:lpstr>
      <vt:lpstr>Rewards page:</vt:lpstr>
      <vt:lpstr>Testing Description </vt:lpstr>
      <vt:lpstr>Testing Fundamentals</vt:lpstr>
      <vt:lpstr>Testing Types</vt:lpstr>
      <vt:lpstr>Unit Testing</vt:lpstr>
      <vt:lpstr>Integration Testing</vt:lpstr>
      <vt:lpstr>vAlidation testing</vt:lpstr>
      <vt:lpstr>System testing</vt:lpstr>
      <vt:lpstr>Testing Screenshot</vt:lpstr>
      <vt:lpstr>Conclusion:</vt:lpstr>
      <vt:lpstr>Furture Enhancement</vt:lpstr>
      <vt:lpstr>Continue...</vt:lpstr>
      <vt:lpstr>                           References: bOOK rEsources:</vt:lpstr>
      <vt:lpstr>Continue...</vt:lpstr>
      <vt:lpstr>web 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lastModifiedBy>ELCOT</cp:lastModifiedBy>
  <cp:revision>721</cp:revision>
  <dcterms:created xsi:type="dcterms:W3CDTF">2020-06-10T05:15:00Z</dcterms:created>
  <dcterms:modified xsi:type="dcterms:W3CDTF">2020-08-12T14:58:05Z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1033-11.2.0.9453</vt:lpwstr>
  </property>
</Properties>
</file>