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50"/>
  </p:handoutMasterIdLst>
  <p:sldIdLst>
    <p:sldId id="316" r:id="rId3"/>
    <p:sldId id="318" r:id="rId5"/>
    <p:sldId id="326" r:id="rId6"/>
    <p:sldId id="322" r:id="rId7"/>
    <p:sldId id="323" r:id="rId8"/>
    <p:sldId id="324" r:id="rId9"/>
    <p:sldId id="346" r:id="rId10"/>
    <p:sldId id="328" r:id="rId11"/>
    <p:sldId id="329" r:id="rId12"/>
    <p:sldId id="330" r:id="rId13"/>
    <p:sldId id="331" r:id="rId14"/>
    <p:sldId id="332" r:id="rId15"/>
    <p:sldId id="333" r:id="rId16"/>
    <p:sldId id="334" r:id="rId17"/>
    <p:sldId id="335" r:id="rId18"/>
    <p:sldId id="336" r:id="rId19"/>
    <p:sldId id="337" r:id="rId20"/>
    <p:sldId id="338" r:id="rId21"/>
    <p:sldId id="339" r:id="rId22"/>
    <p:sldId id="340" r:id="rId23"/>
    <p:sldId id="341" r:id="rId24"/>
    <p:sldId id="342" r:id="rId25"/>
    <p:sldId id="343" r:id="rId26"/>
    <p:sldId id="344" r:id="rId27"/>
    <p:sldId id="349" r:id="rId28"/>
    <p:sldId id="359" r:id="rId29"/>
    <p:sldId id="353" r:id="rId30"/>
    <p:sldId id="366" r:id="rId31"/>
    <p:sldId id="351" r:id="rId32"/>
    <p:sldId id="355" r:id="rId33"/>
    <p:sldId id="357" r:id="rId34"/>
    <p:sldId id="362" r:id="rId35"/>
    <p:sldId id="364" r:id="rId36"/>
    <p:sldId id="290" r:id="rId37"/>
    <p:sldId id="291" r:id="rId38"/>
    <p:sldId id="276" r:id="rId39"/>
    <p:sldId id="275" r:id="rId40"/>
    <p:sldId id="277" r:id="rId41"/>
    <p:sldId id="278" r:id="rId42"/>
    <p:sldId id="279" r:id="rId43"/>
    <p:sldId id="287" r:id="rId44"/>
    <p:sldId id="289" r:id="rId45"/>
    <p:sldId id="286" r:id="rId46"/>
    <p:sldId id="288" r:id="rId47"/>
    <p:sldId id="314" r:id="rId48"/>
    <p:sldId id="274"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5033" autoAdjust="0"/>
  </p:normalViewPr>
  <p:slideViewPr>
    <p:cSldViewPr snapToGrid="0" snapToObjects="1">
      <p:cViewPr>
        <p:scale>
          <a:sx n="100" d="100"/>
          <a:sy n="100" d="100"/>
        </p:scale>
        <p:origin x="-29" y="-49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7DE6118-2437-4B30-8E3C-4D2BE6020583}"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7DE6118-2437-4B30-8E3C-4D2BE602058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7DE6118-2437-4B30-8E3C-4D2BE602058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7DE6118-2437-4B30-8E3C-4D2BE602058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7DE6118-2437-4B30-8E3C-4D2BE602058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7DE6118-2437-4B30-8E3C-4D2BE602058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7DE6118-2437-4B30-8E3C-4D2BE602058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7DE6118-2437-4B30-8E3C-4D2BE6020583}"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7DE6118-2437-4B30-8E3C-4D2BE6020583}"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jpe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7.jpe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7.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2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27.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3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p:cNvPicPr>
            <a:picLocks noChangeAspect="1"/>
          </p:cNvPicPr>
          <p:nvPr/>
        </p:nvPicPr>
        <p:blipFill rotWithShape="1">
          <a:blip r:embed="rId1">
            <a:alphaModFix amt="20000"/>
          </a:blip>
          <a:srcRect/>
          <a:stretch>
            <a:fillRect/>
          </a:stretch>
        </p:blipFill>
        <p:spPr>
          <a:xfrm>
            <a:off x="-208" y="187107"/>
            <a:ext cx="12191980" cy="6857990"/>
          </a:xfrm>
          <a:prstGeom prst="rect">
            <a:avLst/>
          </a:prstGeom>
        </p:spPr>
      </p:pic>
      <p:sp>
        <p:nvSpPr>
          <p:cNvPr id="2" name="Title 1"/>
          <p:cNvSpPr>
            <a:spLocks noGrp="1"/>
          </p:cNvSpPr>
          <p:nvPr>
            <p:ph type="ctrTitle"/>
          </p:nvPr>
        </p:nvSpPr>
        <p:spPr>
          <a:xfrm>
            <a:off x="107315" y="14605"/>
            <a:ext cx="12006580" cy="2435860"/>
          </a:xfrm>
        </p:spPr>
        <p:txBody>
          <a:bodyPr>
            <a:normAutofit/>
          </a:bodyPr>
          <a:lstStyle/>
          <a:p>
            <a:pPr algn="r"/>
            <a:r>
              <a:rPr lang="en-US" b="1">
                <a:latin typeface="Times New Roman" panose="02020603050405020304"/>
                <a:cs typeface="Times New Roman" panose="02020603050405020304"/>
              </a:rPr>
              <a:t>TRAFFIC SUDHARO</a:t>
            </a:r>
            <a:r>
              <a:rPr lang="en-IN" altLang="en-US" b="1">
                <a:latin typeface="Times New Roman" panose="02020603050405020304"/>
                <a:cs typeface="Times New Roman" panose="02020603050405020304"/>
              </a:rPr>
              <a:t>-User services</a:t>
            </a:r>
            <a:endParaRPr lang="en-IN" altLang="en-US" b="1">
              <a:latin typeface="Times New Roman" panose="02020603050405020304"/>
              <a:cs typeface="Times New Roman" panose="02020603050405020304"/>
            </a:endParaRPr>
          </a:p>
        </p:txBody>
      </p:sp>
      <p:sp>
        <p:nvSpPr>
          <p:cNvPr id="3" name="Subtitle 2"/>
          <p:cNvSpPr>
            <a:spLocks noGrp="1"/>
          </p:cNvSpPr>
          <p:nvPr>
            <p:ph type="subTitle" idx="1"/>
          </p:nvPr>
        </p:nvSpPr>
        <p:spPr>
          <a:xfrm>
            <a:off x="6947535" y="3009900"/>
            <a:ext cx="4586605" cy="3127375"/>
          </a:xfrm>
        </p:spPr>
        <p:txBody>
          <a:bodyPr>
            <a:normAutofit/>
          </a:bodyPr>
          <a:lstStyle/>
          <a:p>
            <a:r>
              <a:rPr lang="en-US" sz="2800">
                <a:solidFill>
                  <a:schemeClr val="accent1">
                    <a:lumMod val="40000"/>
                    <a:lumOff val="60000"/>
                  </a:schemeClr>
                </a:solidFill>
                <a:latin typeface="Times New Roman" panose="02020603050405020304"/>
                <a:cs typeface="Calibri" panose="020F0502020204030204"/>
              </a:rPr>
              <a:t>NAME:</a:t>
            </a:r>
            <a:r>
              <a:rPr lang="en-IN" altLang="en-US" sz="2800">
                <a:solidFill>
                  <a:schemeClr val="accent1">
                    <a:lumMod val="40000"/>
                    <a:lumOff val="60000"/>
                  </a:schemeClr>
                </a:solidFill>
                <a:latin typeface="Times New Roman" panose="02020603050405020304"/>
                <a:cs typeface="Calibri" panose="020F0502020204030204"/>
              </a:rPr>
              <a:t>ADAPA GANESH</a:t>
            </a:r>
            <a:r>
              <a:rPr lang="en-US">
                <a:solidFill>
                  <a:schemeClr val="accent1">
                    <a:lumMod val="40000"/>
                    <a:lumOff val="60000"/>
                  </a:schemeClr>
                </a:solidFill>
                <a:latin typeface="Times New Roman" panose="02020603050405020304"/>
                <a:cs typeface="Calibri" panose="020F0502020204030204"/>
              </a:rPr>
              <a:t> </a:t>
            </a:r>
            <a:endParaRPr lang="en-US">
              <a:solidFill>
                <a:schemeClr val="accent1">
                  <a:lumMod val="40000"/>
                  <a:lumOff val="60000"/>
                </a:schemeClr>
              </a:solidFill>
              <a:latin typeface="Times New Roman" panose="02020603050405020304"/>
              <a:cs typeface="Calibri" panose="020F0502020204030204"/>
            </a:endParaRPr>
          </a:p>
          <a:p>
            <a:r>
              <a:rPr lang="en-US">
                <a:solidFill>
                  <a:schemeClr val="accent1">
                    <a:lumMod val="40000"/>
                    <a:lumOff val="60000"/>
                  </a:schemeClr>
                </a:solidFill>
                <a:latin typeface="Times New Roman" panose="02020603050405020304"/>
                <a:cs typeface="Calibri" panose="020F0502020204030204"/>
              </a:rPr>
              <a:t>ROLL nO:1</a:t>
            </a:r>
            <a:r>
              <a:rPr lang="en-IN" altLang="en-US">
                <a:solidFill>
                  <a:schemeClr val="accent1">
                    <a:lumMod val="40000"/>
                    <a:lumOff val="60000"/>
                  </a:schemeClr>
                </a:solidFill>
                <a:latin typeface="Times New Roman" panose="02020603050405020304"/>
                <a:cs typeface="Calibri" panose="020F0502020204030204"/>
              </a:rPr>
              <a:t>8699F0019</a:t>
            </a:r>
            <a:endParaRPr lang="en-US">
              <a:solidFill>
                <a:schemeClr val="accent1">
                  <a:lumMod val="40000"/>
                  <a:lumOff val="60000"/>
                </a:schemeClr>
              </a:solidFill>
              <a:latin typeface="Times New Roman" panose="02020603050405020304"/>
              <a:cs typeface="Calibri" panose="020F0502020204030204"/>
            </a:endParaRPr>
          </a:p>
          <a:p>
            <a:r>
              <a:rPr lang="en-US">
                <a:solidFill>
                  <a:schemeClr val="accent1">
                    <a:lumMod val="40000"/>
                    <a:lumOff val="60000"/>
                  </a:schemeClr>
                </a:solidFill>
                <a:latin typeface="Times New Roman" panose="02020603050405020304"/>
                <a:cs typeface="Calibri" panose="020F0502020204030204"/>
              </a:rPr>
              <a:t>DEPARTMENT: mCA </a:t>
            </a:r>
            <a:r>
              <a:rPr lang="en-IN" altLang="en-US">
                <a:solidFill>
                  <a:schemeClr val="accent1">
                    <a:lumMod val="40000"/>
                    <a:lumOff val="60000"/>
                  </a:schemeClr>
                </a:solidFill>
                <a:latin typeface="Times New Roman" panose="02020603050405020304"/>
                <a:cs typeface="Calibri" panose="020F0502020204030204"/>
              </a:rPr>
              <a:t>2</a:t>
            </a:r>
            <a:r>
              <a:rPr lang="en-US">
                <a:solidFill>
                  <a:schemeClr val="accent1">
                    <a:lumMod val="40000"/>
                    <a:lumOff val="60000"/>
                  </a:schemeClr>
                </a:solidFill>
                <a:latin typeface="Times New Roman" panose="02020603050405020304"/>
                <a:cs typeface="Calibri" panose="020F0502020204030204"/>
              </a:rPr>
              <a:t>YEARS</a:t>
            </a:r>
            <a:endParaRPr lang="en-US">
              <a:solidFill>
                <a:schemeClr val="accent1">
                  <a:lumMod val="40000"/>
                  <a:lumOff val="60000"/>
                </a:schemeClr>
              </a:solidFill>
              <a:latin typeface="Times New Roman" panose="02020603050405020304"/>
              <a:cs typeface="Calibri" panose="020F0502020204030204"/>
            </a:endParaRPr>
          </a:p>
          <a:p>
            <a:endParaRPr lang="en-US" sz="2800" dirty="0">
              <a:solidFill>
                <a:schemeClr val="accent1">
                  <a:lumMod val="40000"/>
                  <a:lumOff val="60000"/>
                </a:schemeClr>
              </a:solidFill>
              <a:cs typeface="Calibri" panose="020F0502020204030204"/>
            </a:endParaRPr>
          </a:p>
        </p:txBody>
      </p:sp>
      <p:sp>
        <p:nvSpPr>
          <p:cNvPr id="4" name="Subtitle 2"/>
          <p:cNvSpPr>
            <a:spLocks noGrp="1"/>
          </p:cNvSpPr>
          <p:nvPr/>
        </p:nvSpPr>
        <p:spPr>
          <a:xfrm>
            <a:off x="402590" y="3193415"/>
            <a:ext cx="4616450" cy="3070860"/>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panose="020B0604020202020204"/>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panose="020B0604020202020204"/>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panose="020B0604020202020204"/>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panose="020B0604020202020204"/>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panose="020B0604020202020204"/>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panose="020B0604020202020204"/>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panose="020B0604020202020204"/>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panose="020B0604020202020204"/>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panose="020B0604020202020204"/>
              <a:buNone/>
              <a:defRPr sz="1200" kern="1200" cap="none">
                <a:solidFill>
                  <a:schemeClr val="tx1">
                    <a:tint val="75000"/>
                  </a:schemeClr>
                </a:solidFill>
                <a:effectLst/>
                <a:latin typeface="+mn-lt"/>
                <a:ea typeface="+mn-ea"/>
                <a:cs typeface="+mn-cs"/>
              </a:defRPr>
            </a:lvl9pPr>
          </a:lstStyle>
          <a:p>
            <a:r>
              <a:rPr lang="en-IN" altLang="en-US" sz="3200">
                <a:solidFill>
                  <a:schemeClr val="accent1">
                    <a:lumMod val="40000"/>
                    <a:lumOff val="60000"/>
                  </a:schemeClr>
                </a:solidFill>
                <a:latin typeface="Times New Roman" panose="02020603050405020304"/>
                <a:cs typeface="Calibri" panose="020F0502020204030204"/>
              </a:rPr>
              <a:t>Guide </a:t>
            </a:r>
            <a:r>
              <a:rPr lang="en-US" sz="3200">
                <a:solidFill>
                  <a:schemeClr val="accent1">
                    <a:lumMod val="40000"/>
                    <a:lumOff val="60000"/>
                  </a:schemeClr>
                </a:solidFill>
                <a:latin typeface="Times New Roman" panose="02020603050405020304"/>
                <a:cs typeface="Calibri" panose="020F0502020204030204"/>
              </a:rPr>
              <a:t>NAME:</a:t>
            </a:r>
            <a:endParaRPr lang="en-US" sz="3200">
              <a:solidFill>
                <a:schemeClr val="accent1">
                  <a:lumMod val="40000"/>
                  <a:lumOff val="60000"/>
                </a:schemeClr>
              </a:solidFill>
              <a:latin typeface="Times New Roman" panose="02020603050405020304"/>
              <a:cs typeface="Calibri" panose="020F0502020204030204"/>
            </a:endParaRPr>
          </a:p>
          <a:p>
            <a:r>
              <a:rPr lang="en-IN" altLang="en-US" sz="2800">
                <a:solidFill>
                  <a:schemeClr val="accent1">
                    <a:lumMod val="40000"/>
                    <a:lumOff val="60000"/>
                  </a:schemeClr>
                </a:solidFill>
                <a:latin typeface="Times New Roman" panose="02020603050405020304"/>
                <a:cs typeface="Calibri" panose="020F0502020204030204"/>
              </a:rPr>
              <a:t>Mr.v. MARUTHI PRASAD</a:t>
            </a:r>
            <a:endParaRPr lang="en-IN" altLang="en-US" sz="2800">
              <a:solidFill>
                <a:schemeClr val="accent1">
                  <a:lumMod val="40000"/>
                  <a:lumOff val="60000"/>
                </a:schemeClr>
              </a:solidFill>
              <a:latin typeface="Times New Roman" panose="02020603050405020304"/>
              <a:cs typeface="Calibri" panose="020F0502020204030204"/>
            </a:endParaRPr>
          </a:p>
          <a:p>
            <a:r>
              <a:rPr lang="en-US" sz="2400">
                <a:solidFill>
                  <a:schemeClr val="accent1">
                    <a:lumMod val="40000"/>
                    <a:lumOff val="60000"/>
                  </a:schemeClr>
                </a:solidFill>
                <a:latin typeface="Times New Roman" panose="02020603050405020304"/>
                <a:cs typeface="Calibri" panose="020F0502020204030204"/>
              </a:rPr>
              <a:t>Assistant Professor</a:t>
            </a:r>
            <a:endParaRPr lang="en-US" sz="2400">
              <a:solidFill>
                <a:schemeClr val="accent1">
                  <a:lumMod val="40000"/>
                  <a:lumOff val="60000"/>
                </a:schemeClr>
              </a:solidFill>
              <a:latin typeface="Times New Roman" panose="02020603050405020304"/>
              <a:cs typeface="Calibri" panose="020F0502020204030204"/>
            </a:endParaRPr>
          </a:p>
          <a:p>
            <a:endParaRPr lang="en-US" sz="2400" dirty="0">
              <a:solidFill>
                <a:schemeClr val="accent1">
                  <a:lumMod val="40000"/>
                  <a:lumOff val="60000"/>
                </a:schemeClr>
              </a:solidFill>
              <a:latin typeface="Times New Roman" panose="02020603050405020304"/>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36270"/>
            <a:ext cx="10972800" cy="781685"/>
          </a:xfrm>
        </p:spPr>
        <p:txBody>
          <a:bodyPr/>
          <a:p>
            <a:r>
              <a:rPr lang="en-US">
                <a:sym typeface="+mn-ea"/>
              </a:rPr>
              <a:t>SCENARIO</a:t>
            </a:r>
            <a:r>
              <a:rPr lang="en-IN" altLang="en-US">
                <a:solidFill>
                  <a:schemeClr val="tx1"/>
                </a:solidFill>
                <a:effectLst>
                  <a:outerShdw blurRad="38100" dist="19050" dir="2700000" algn="tl" rotWithShape="0">
                    <a:schemeClr val="dk1">
                      <a:alpha val="40000"/>
                    </a:schemeClr>
                  </a:outerShdw>
                </a:effectLst>
                <a:sym typeface="+mn-ea"/>
              </a:rPr>
              <a:t> - A :</a:t>
            </a:r>
            <a:br>
              <a:rPr lang="en-IN" altLang="en-US">
                <a:solidFill>
                  <a:schemeClr val="tx1"/>
                </a:solidFill>
                <a:effectLst>
                  <a:outerShdw blurRad="38100" dist="19050" dir="2700000" algn="tl" rotWithShape="0">
                    <a:schemeClr val="dk1">
                      <a:alpha val="40000"/>
                    </a:schemeClr>
                  </a:outerShdw>
                </a:effectLst>
              </a:rPr>
            </a:br>
            <a:endParaRPr lang="en-US"/>
          </a:p>
        </p:txBody>
      </p:sp>
      <p:sp>
        <p:nvSpPr>
          <p:cNvPr id="4" name="Content Placeholder 3"/>
          <p:cNvSpPr>
            <a:spLocks noGrp="1"/>
          </p:cNvSpPr>
          <p:nvPr>
            <p:ph sz="half" idx="2"/>
          </p:nvPr>
        </p:nvSpPr>
        <p:spPr/>
        <p:txBody>
          <a:bodyPr/>
          <a:p>
            <a:r>
              <a:rPr lang="en-IN" altLang="en-US"/>
              <a:t>H</a:t>
            </a:r>
            <a:endParaRPr lang="en-IN" altLang="en-US"/>
          </a:p>
        </p:txBody>
      </p:sp>
      <p:pic>
        <p:nvPicPr>
          <p:cNvPr id="5" name="Picture 4"/>
          <p:cNvPicPr/>
          <p:nvPr/>
        </p:nvPicPr>
        <p:blipFill>
          <a:blip r:embed="rId1"/>
          <a:stretch>
            <a:fillRect/>
          </a:stretch>
        </p:blipFill>
        <p:spPr>
          <a:xfrm>
            <a:off x="6197600" y="1600200"/>
            <a:ext cx="2752725" cy="2428875"/>
          </a:xfrm>
          <a:prstGeom prst="rect">
            <a:avLst/>
          </a:prstGeom>
          <a:noFill/>
          <a:ln w="9525">
            <a:noFill/>
          </a:ln>
        </p:spPr>
      </p:pic>
      <p:sp>
        <p:nvSpPr>
          <p:cNvPr id="101" name="Text Box 100"/>
          <p:cNvSpPr txBox="1"/>
          <p:nvPr/>
        </p:nvSpPr>
        <p:spPr>
          <a:xfrm>
            <a:off x="609600" y="2094230"/>
            <a:ext cx="5080000" cy="3538220"/>
          </a:xfrm>
          <a:prstGeom prst="rect">
            <a:avLst/>
          </a:prstGeom>
          <a:noFill/>
          <a:ln w="9525">
            <a:noFill/>
          </a:ln>
        </p:spPr>
        <p:txBody>
          <a:bodyPr wrap="square">
            <a:spAutoFit/>
          </a:bodyPr>
          <a:p>
            <a:pPr indent="457200"/>
            <a:r>
              <a:rPr lang="en-US" sz="3200" b="0">
                <a:latin typeface="Calibri" panose="020F0502020204030204" charset="0"/>
              </a:rPr>
              <a:t>If user is already registered before he can use his credentials and login directly. </a:t>
            </a:r>
            <a:endParaRPr lang="en-US" sz="3200" b="0">
              <a:latin typeface="Calibri" panose="020F0502020204030204" charset="0"/>
            </a:endParaRPr>
          </a:p>
          <a:p>
            <a:pPr indent="457200"/>
            <a:r>
              <a:rPr lang="en-US" sz="3200" b="0">
                <a:latin typeface="Calibri" panose="020F0502020204030204" charset="0"/>
              </a:rPr>
              <a:t>User can add the details in “</a:t>
            </a:r>
            <a:r>
              <a:rPr lang="en-US" sz="3200" b="1">
                <a:latin typeface="Calibri" panose="020F0502020204030204" charset="0"/>
              </a:rPr>
              <a:t>Post Issue”</a:t>
            </a:r>
            <a:endParaRPr lang="en-US" sz="3200"/>
          </a:p>
        </p:txBody>
      </p:sp>
      <p:pic>
        <p:nvPicPr>
          <p:cNvPr id="6" name="Picture 5"/>
          <p:cNvPicPr/>
          <p:nvPr/>
        </p:nvPicPr>
        <p:blipFill>
          <a:blip r:embed="rId2"/>
          <a:stretch>
            <a:fillRect/>
          </a:stretch>
        </p:blipFill>
        <p:spPr>
          <a:xfrm>
            <a:off x="8950325" y="3499485"/>
            <a:ext cx="2514600" cy="2847975"/>
          </a:xfrm>
          <a:prstGeom prst="rect">
            <a:avLst/>
          </a:prstGeom>
          <a:noFill/>
          <a:ln w="9525">
            <a:noFill/>
          </a:ln>
        </p:spPr>
      </p:pic>
      <p:sp>
        <p:nvSpPr>
          <p:cNvPr id="102" name="Text Box 101"/>
          <p:cNvSpPr txBox="1"/>
          <p:nvPr/>
        </p:nvSpPr>
        <p:spPr>
          <a:xfrm>
            <a:off x="1849120" y="8286750"/>
            <a:ext cx="5080000" cy="829945"/>
          </a:xfrm>
          <a:prstGeom prst="rect">
            <a:avLst/>
          </a:prstGeom>
          <a:noFill/>
          <a:ln w="9525">
            <a:noFill/>
          </a:ln>
        </p:spPr>
        <p:txBody>
          <a:bodyPr>
            <a:spAutoFit/>
          </a:bodyPr>
          <a:p>
            <a:pPr indent="0"/>
            <a:r>
              <a:rPr lang="en-US" sz="1200" b="0">
                <a:latin typeface="Calibri" panose="020F0502020204030204" charset="0"/>
              </a:rPr>
              <a:t> If user clicks on submit button then the post is saved successfully in database and it will display the one successful message.</a:t>
            </a:r>
            <a:endParaRPr lang="en-US"/>
          </a:p>
        </p:txBody>
      </p:sp>
      <p:pic>
        <p:nvPicPr>
          <p:cNvPr id="7" name="Picture 6"/>
          <p:cNvPicPr/>
          <p:nvPr/>
        </p:nvPicPr>
        <p:blipFill>
          <a:blip r:embed="rId3"/>
          <a:stretch>
            <a:fillRect/>
          </a:stretch>
        </p:blipFill>
        <p:spPr>
          <a:xfrm>
            <a:off x="1849120" y="9116695"/>
            <a:ext cx="2781300" cy="3152775"/>
          </a:xfrm>
          <a:prstGeom prst="rect">
            <a:avLst/>
          </a:prstGeom>
          <a:noFill/>
          <a:ln w="9525">
            <a:noFill/>
          </a:ln>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SCENARIO</a:t>
            </a:r>
            <a:r>
              <a:rPr lang="en-IN" altLang="en-US"/>
              <a:t>- A</a:t>
            </a:r>
            <a:endParaRPr lang="en-IN" altLang="en-US"/>
          </a:p>
        </p:txBody>
      </p:sp>
      <p:sp>
        <p:nvSpPr>
          <p:cNvPr id="3" name="Content Placeholder 2"/>
          <p:cNvSpPr>
            <a:spLocks noGrp="1"/>
          </p:cNvSpPr>
          <p:nvPr>
            <p:ph sz="half" idx="1"/>
          </p:nvPr>
        </p:nvSpPr>
        <p:spPr/>
        <p:txBody>
          <a:bodyPr/>
          <a:p>
            <a:pPr algn="just"/>
            <a:r>
              <a:rPr lang="en-US" sz="2400"/>
              <a:t>If user clicks on submit button then the post is saved successfully in database and it will display the one successful message.</a:t>
            </a:r>
            <a:endParaRPr lang="en-US" sz="2400"/>
          </a:p>
        </p:txBody>
      </p:sp>
      <p:pic>
        <p:nvPicPr>
          <p:cNvPr id="28" name="Picture 18" descr="11.PNG"/>
          <p:cNvPicPr>
            <a:picLocks noChangeAspect="1"/>
          </p:cNvPicPr>
          <p:nvPr>
            <p:ph sz="half" idx="2"/>
          </p:nvPr>
        </p:nvPicPr>
        <p:blipFill>
          <a:blip r:embed="rId1"/>
          <a:stretch>
            <a:fillRect/>
          </a:stretch>
        </p:blipFill>
        <p:spPr>
          <a:xfrm>
            <a:off x="7189470" y="1711960"/>
            <a:ext cx="3400425" cy="4074795"/>
          </a:xfrm>
          <a:prstGeom prst="rect">
            <a:avLst/>
          </a:prstGeom>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SCENARIO</a:t>
            </a:r>
            <a:r>
              <a:rPr lang="en-IN" altLang="en-US"/>
              <a:t> - A</a:t>
            </a:r>
            <a:endParaRPr lang="en-IN" altLang="en-US"/>
          </a:p>
        </p:txBody>
      </p:sp>
      <p:sp>
        <p:nvSpPr>
          <p:cNvPr id="3" name="Content Placeholder 2"/>
          <p:cNvSpPr>
            <a:spLocks noGrp="1"/>
          </p:cNvSpPr>
          <p:nvPr>
            <p:ph sz="half" idx="1"/>
          </p:nvPr>
        </p:nvSpPr>
        <p:spPr>
          <a:xfrm>
            <a:off x="609600" y="1600200"/>
            <a:ext cx="5384800" cy="5009515"/>
          </a:xfrm>
        </p:spPr>
        <p:txBody>
          <a:bodyPr/>
          <a:p>
            <a:pPr algn="just"/>
            <a:r>
              <a:rPr lang="en-US" sz="2400"/>
              <a:t>User clicks on Dashboard then the window will come like this.</a:t>
            </a:r>
            <a:endParaRPr lang="en-US" sz="2400"/>
          </a:p>
          <a:p>
            <a:pPr algn="just"/>
            <a:r>
              <a:rPr lang="en-US" sz="2400"/>
              <a:t>There are sub modules in View Issues that is be like this</a:t>
            </a:r>
            <a:endParaRPr lang="en-US" sz="2400"/>
          </a:p>
          <a:p>
            <a:pPr algn="just"/>
            <a:r>
              <a:rPr lang="en-US" sz="2400"/>
              <a:t>User can see the entire thing what he already post previously.</a:t>
            </a:r>
            <a:endParaRPr lang="en-US" sz="2400"/>
          </a:p>
        </p:txBody>
      </p:sp>
      <p:pic>
        <p:nvPicPr>
          <p:cNvPr id="36" name="Content Placeholder 35" descr="6.PNG"/>
          <p:cNvPicPr>
            <a:picLocks noChangeAspect="1"/>
          </p:cNvPicPr>
          <p:nvPr>
            <p:ph sz="half" idx="2"/>
          </p:nvPr>
        </p:nvPicPr>
        <p:blipFill>
          <a:blip r:embed="rId1"/>
          <a:stretch>
            <a:fillRect/>
          </a:stretch>
        </p:blipFill>
        <p:spPr>
          <a:xfrm>
            <a:off x="5750560" y="160655"/>
            <a:ext cx="3263265" cy="3035300"/>
          </a:xfrm>
          <a:prstGeom prst="rect">
            <a:avLst/>
          </a:prstGeom>
        </p:spPr>
      </p:pic>
      <p:pic>
        <p:nvPicPr>
          <p:cNvPr id="7" name="Picture 7" descr="C:\Users\vhnsankara\Desktop\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915400" y="3329305"/>
            <a:ext cx="2667000" cy="3377565"/>
          </a:xfrm>
          <a:prstGeom prst="rect">
            <a:avLst/>
          </a:prstGeom>
          <a:noFill/>
          <a:ln>
            <a:noFill/>
          </a:ln>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SCENARIO</a:t>
            </a:r>
            <a:r>
              <a:rPr lang="en-IN" altLang="en-US"/>
              <a:t> - A</a:t>
            </a:r>
            <a:endParaRPr lang="en-IN" altLang="en-US"/>
          </a:p>
        </p:txBody>
      </p:sp>
      <p:sp>
        <p:nvSpPr>
          <p:cNvPr id="3" name="Content Placeholder 2"/>
          <p:cNvSpPr>
            <a:spLocks noGrp="1"/>
          </p:cNvSpPr>
          <p:nvPr>
            <p:ph sz="half" idx="1"/>
          </p:nvPr>
        </p:nvSpPr>
        <p:spPr/>
        <p:txBody>
          <a:bodyPr/>
          <a:p>
            <a:pPr algn="just"/>
            <a:r>
              <a:rPr lang="en-US" sz="2400"/>
              <a:t>User should be registered with the App, if he/she was a first time user. </a:t>
            </a:r>
            <a:endParaRPr lang="en-US" sz="2400"/>
          </a:p>
          <a:p>
            <a:pPr algn="just"/>
            <a:r>
              <a:rPr lang="en-US" sz="2400" b="1"/>
              <a:t>Registered Page</a:t>
            </a:r>
            <a:endParaRPr lang="en-US" sz="2400" b="1"/>
          </a:p>
          <a:p>
            <a:pPr algn="just"/>
            <a:r>
              <a:rPr lang="en-US" sz="2400"/>
              <a:t>On clicking submit button, user record is saved and it displays one message like registered successfully.</a:t>
            </a:r>
            <a:endParaRPr lang="en-US" sz="2400"/>
          </a:p>
        </p:txBody>
      </p:sp>
      <p:pic>
        <p:nvPicPr>
          <p:cNvPr id="30" name="Picture 0" descr="5.PNG"/>
          <p:cNvPicPr>
            <a:picLocks noChangeAspect="1"/>
          </p:cNvPicPr>
          <p:nvPr>
            <p:ph sz="half" idx="2"/>
          </p:nvPr>
        </p:nvPicPr>
        <p:blipFill>
          <a:blip r:embed="rId1"/>
          <a:stretch>
            <a:fillRect/>
          </a:stretch>
        </p:blipFill>
        <p:spPr>
          <a:xfrm>
            <a:off x="7303770" y="1710055"/>
            <a:ext cx="3171825" cy="4305300"/>
          </a:xfrm>
          <a:prstGeom prst="rect">
            <a:avLst/>
          </a:prstGeom>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SCENARIO</a:t>
            </a:r>
            <a:r>
              <a:rPr lang="en-IN" altLang="en-US"/>
              <a:t> - A</a:t>
            </a:r>
            <a:endParaRPr lang="en-IN" altLang="en-US"/>
          </a:p>
        </p:txBody>
      </p:sp>
      <p:sp>
        <p:nvSpPr>
          <p:cNvPr id="3" name="Content Placeholder 2"/>
          <p:cNvSpPr>
            <a:spLocks noGrp="1"/>
          </p:cNvSpPr>
          <p:nvPr>
            <p:ph sz="half" idx="1"/>
          </p:nvPr>
        </p:nvSpPr>
        <p:spPr/>
        <p:txBody>
          <a:bodyPr/>
          <a:p>
            <a:pPr algn="just"/>
            <a:r>
              <a:rPr lang="en-US" sz="2400"/>
              <a:t>User can add the details in “Post Issue”</a:t>
            </a:r>
            <a:endParaRPr lang="en-US" sz="2400"/>
          </a:p>
          <a:p>
            <a:pPr algn="just"/>
            <a:endParaRPr lang="en-US" sz="2400"/>
          </a:p>
          <a:p>
            <a:pPr algn="just"/>
            <a:r>
              <a:rPr lang="en-US" sz="2400"/>
              <a:t>If user clicks on submit button then the post is saved successfully in database and it will display a one successful message.</a:t>
            </a:r>
            <a:endParaRPr lang="en-US" sz="2400"/>
          </a:p>
        </p:txBody>
      </p:sp>
      <p:pic>
        <p:nvPicPr>
          <p:cNvPr id="46" name="Picture 44" descr="16.PNG"/>
          <p:cNvPicPr>
            <a:picLocks noChangeAspect="1"/>
          </p:cNvPicPr>
          <p:nvPr>
            <p:ph sz="half" idx="2"/>
          </p:nvPr>
        </p:nvPicPr>
        <p:blipFill>
          <a:blip r:embed="rId1"/>
          <a:stretch>
            <a:fillRect/>
          </a:stretch>
        </p:blipFill>
        <p:spPr>
          <a:xfrm>
            <a:off x="6258560" y="1417955"/>
            <a:ext cx="3419475" cy="3876675"/>
          </a:xfrm>
          <a:prstGeom prst="rect">
            <a:avLst/>
          </a:prstGeom>
        </p:spPr>
      </p:pic>
      <p:pic>
        <p:nvPicPr>
          <p:cNvPr id="32" name="Picture 18" descr="11.PNG"/>
          <p:cNvPicPr>
            <a:picLocks noChangeAspect="1"/>
          </p:cNvPicPr>
          <p:nvPr/>
        </p:nvPicPr>
        <p:blipFill>
          <a:blip r:embed="rId2"/>
          <a:stretch>
            <a:fillRect/>
          </a:stretch>
        </p:blipFill>
        <p:spPr>
          <a:xfrm>
            <a:off x="9532620" y="3275648"/>
            <a:ext cx="2886710" cy="3267075"/>
          </a:xfrm>
          <a:prstGeom prst="rect">
            <a:avLst/>
          </a:prstGeom>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SCENARIO</a:t>
            </a:r>
            <a:r>
              <a:rPr lang="en-IN" altLang="en-US"/>
              <a:t> - A</a:t>
            </a:r>
            <a:endParaRPr lang="en-IN" altLang="en-US"/>
          </a:p>
        </p:txBody>
      </p:sp>
      <p:sp>
        <p:nvSpPr>
          <p:cNvPr id="3" name="Content Placeholder 2"/>
          <p:cNvSpPr>
            <a:spLocks noGrp="1"/>
          </p:cNvSpPr>
          <p:nvPr>
            <p:ph sz="half" idx="1"/>
          </p:nvPr>
        </p:nvSpPr>
        <p:spPr>
          <a:xfrm>
            <a:off x="609600" y="1600200"/>
            <a:ext cx="5384800" cy="5251450"/>
          </a:xfrm>
        </p:spPr>
        <p:txBody>
          <a:bodyPr/>
          <a:p>
            <a:r>
              <a:rPr lang="en-US" sz="2400"/>
              <a:t>User clicks on Dashboard then the window will come like this.</a:t>
            </a:r>
            <a:endParaRPr lang="en-US" sz="2400"/>
          </a:p>
          <a:p>
            <a:r>
              <a:rPr lang="en-US" sz="2400"/>
              <a:t>There are sub modules in View Issues that is be like this</a:t>
            </a:r>
            <a:endParaRPr lang="en-US" sz="2400"/>
          </a:p>
          <a:p>
            <a:r>
              <a:rPr lang="en-US" sz="2400"/>
              <a:t>User can see everything in this menus and user can logout.</a:t>
            </a:r>
            <a:endParaRPr lang="en-US" sz="2400"/>
          </a:p>
          <a:p>
            <a:endParaRPr lang="en-US" sz="2400"/>
          </a:p>
        </p:txBody>
      </p:sp>
      <p:pic>
        <p:nvPicPr>
          <p:cNvPr id="6" name="Picture 6" descr="C:\Users\vhnsankara\Desktop\18.PNG"/>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9454515" y="3140710"/>
            <a:ext cx="2727960" cy="3590925"/>
          </a:xfrm>
          <a:prstGeom prst="rect">
            <a:avLst/>
          </a:prstGeom>
          <a:noFill/>
          <a:ln>
            <a:noFill/>
          </a:ln>
        </p:spPr>
      </p:pic>
      <p:pic>
        <p:nvPicPr>
          <p:cNvPr id="38" name="Picture 35" descr="6.PNG"/>
          <p:cNvPicPr>
            <a:picLocks noChangeAspect="1"/>
          </p:cNvPicPr>
          <p:nvPr/>
        </p:nvPicPr>
        <p:blipFill>
          <a:blip r:embed="rId2"/>
          <a:stretch>
            <a:fillRect/>
          </a:stretch>
        </p:blipFill>
        <p:spPr>
          <a:xfrm>
            <a:off x="5994400" y="1715135"/>
            <a:ext cx="3460115" cy="3364865"/>
          </a:xfrm>
          <a:prstGeom prst="rect">
            <a:avLst/>
          </a:prstGeom>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2.SAVE SCENARIO:</a:t>
            </a:r>
            <a:endParaRPr lang="en-US"/>
          </a:p>
        </p:txBody>
      </p:sp>
      <p:sp>
        <p:nvSpPr>
          <p:cNvPr id="3" name="Content Placeholder 2"/>
          <p:cNvSpPr>
            <a:spLocks noGrp="1"/>
          </p:cNvSpPr>
          <p:nvPr>
            <p:ph sz="half" idx="1"/>
          </p:nvPr>
        </p:nvSpPr>
        <p:spPr>
          <a:xfrm>
            <a:off x="609600" y="1417955"/>
            <a:ext cx="5384800" cy="5237480"/>
          </a:xfrm>
        </p:spPr>
        <p:txBody>
          <a:bodyPr/>
          <a:p>
            <a:pPr algn="just"/>
            <a:r>
              <a:rPr lang="en-US" sz="2400"/>
              <a:t>If user wants to Post the violation in later stage (Off-Line Mode), user can capture the image and SAVE the violation image into the Gallery.</a:t>
            </a:r>
            <a:endParaRPr lang="en-US" sz="2400"/>
          </a:p>
          <a:p>
            <a:pPr algn="just"/>
            <a:r>
              <a:rPr lang="en-US" sz="2400"/>
              <a:t>User will get the confirmation message like:   “Image is saved into Gallery”.</a:t>
            </a:r>
            <a:endParaRPr lang="en-US" sz="2400"/>
          </a:p>
          <a:p>
            <a:endParaRPr lang="en-US"/>
          </a:p>
          <a:p>
            <a:endParaRPr lang="en-US"/>
          </a:p>
        </p:txBody>
      </p:sp>
      <p:pic>
        <p:nvPicPr>
          <p:cNvPr id="42" name="Content Placeholder 41" descr="15.PNG"/>
          <p:cNvPicPr>
            <a:picLocks noChangeAspect="1"/>
          </p:cNvPicPr>
          <p:nvPr>
            <p:ph sz="half" idx="2"/>
          </p:nvPr>
        </p:nvPicPr>
        <p:blipFill>
          <a:blip r:embed="rId1"/>
          <a:stretch>
            <a:fillRect/>
          </a:stretch>
        </p:blipFill>
        <p:spPr>
          <a:xfrm>
            <a:off x="7218045" y="1962785"/>
            <a:ext cx="3343275" cy="3800475"/>
          </a:xfrm>
          <a:prstGeom prst="rect">
            <a:avLst/>
          </a:prstGeom>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31495"/>
            <a:ext cx="10972800" cy="886460"/>
          </a:xfrm>
        </p:spPr>
        <p:txBody>
          <a:bodyPr/>
          <a:p>
            <a:r>
              <a:rPr lang="en-US">
                <a:sym typeface="+mn-ea"/>
              </a:rPr>
              <a:t>2.SAVE SCENARIO:</a:t>
            </a:r>
            <a:br>
              <a:rPr lang="en-US"/>
            </a:br>
            <a:endParaRPr lang="en-US"/>
          </a:p>
        </p:txBody>
      </p:sp>
      <p:sp>
        <p:nvSpPr>
          <p:cNvPr id="3" name="Content Placeholder 2"/>
          <p:cNvSpPr>
            <a:spLocks noGrp="1"/>
          </p:cNvSpPr>
          <p:nvPr>
            <p:ph sz="half" idx="1"/>
          </p:nvPr>
        </p:nvSpPr>
        <p:spPr/>
        <p:txBody>
          <a:bodyPr/>
          <a:p>
            <a:pPr algn="just"/>
            <a:r>
              <a:rPr lang="en-US" sz="2400">
                <a:sym typeface="+mn-ea"/>
              </a:rPr>
              <a:t>When User click on the Dashboard button the following screen should be displayed (Dashboard page).</a:t>
            </a:r>
            <a:endParaRPr lang="en-US" sz="2400"/>
          </a:p>
          <a:p>
            <a:pPr algn="just"/>
            <a:endParaRPr lang="en-US" sz="2400"/>
          </a:p>
        </p:txBody>
      </p:sp>
      <p:pic>
        <p:nvPicPr>
          <p:cNvPr id="43" name="Content Placeholder 42" descr="12.PNG"/>
          <p:cNvPicPr>
            <a:picLocks noChangeAspect="1"/>
          </p:cNvPicPr>
          <p:nvPr>
            <p:ph sz="half" idx="2"/>
          </p:nvPr>
        </p:nvPicPr>
        <p:blipFill>
          <a:blip r:embed="rId1"/>
          <a:stretch>
            <a:fillRect/>
          </a:stretch>
        </p:blipFill>
        <p:spPr>
          <a:xfrm>
            <a:off x="7384415" y="2252980"/>
            <a:ext cx="3009900" cy="3219450"/>
          </a:xfrm>
          <a:prstGeom prst="rect">
            <a:avLst/>
          </a:prstGeom>
        </p:spPr>
      </p:pic>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86410"/>
            <a:ext cx="10972800" cy="931545"/>
          </a:xfrm>
        </p:spPr>
        <p:txBody>
          <a:bodyPr/>
          <a:p>
            <a:r>
              <a:rPr lang="en-US">
                <a:sym typeface="+mn-ea"/>
              </a:rPr>
              <a:t>2.SAVE SCENARIO:</a:t>
            </a:r>
            <a:br>
              <a:rPr lang="en-US">
                <a:sym typeface="+mn-ea"/>
              </a:rPr>
            </a:br>
            <a:endParaRPr lang="en-US"/>
          </a:p>
        </p:txBody>
      </p:sp>
      <p:sp>
        <p:nvSpPr>
          <p:cNvPr id="3" name="Content Placeholder 2"/>
          <p:cNvSpPr>
            <a:spLocks noGrp="1"/>
          </p:cNvSpPr>
          <p:nvPr>
            <p:ph sz="half" idx="1"/>
          </p:nvPr>
        </p:nvSpPr>
        <p:spPr>
          <a:xfrm>
            <a:off x="609600" y="1282065"/>
            <a:ext cx="5384800" cy="5629275"/>
          </a:xfrm>
        </p:spPr>
        <p:txBody>
          <a:bodyPr/>
          <a:p>
            <a:pPr algn="just"/>
            <a:r>
              <a:rPr lang="en-US" sz="2400"/>
              <a:t>User can post the issue or later he can post </a:t>
            </a:r>
            <a:endParaRPr lang="en-US" sz="2400"/>
          </a:p>
          <a:p>
            <a:pPr algn="just"/>
            <a:r>
              <a:rPr lang="en-US" sz="2400"/>
              <a:t>Whenever user click on “Post Issue” button and window will be open like this</a:t>
            </a:r>
            <a:endParaRPr lang="en-US" sz="2400"/>
          </a:p>
          <a:p>
            <a:pPr algn="just"/>
            <a:r>
              <a:rPr lang="en-US" sz="2400"/>
              <a:t>If user clicks on submit button then the post is saved successfully in database and it will display a one successful message.</a:t>
            </a:r>
            <a:endParaRPr lang="en-US" sz="2400"/>
          </a:p>
        </p:txBody>
      </p:sp>
      <p:pic>
        <p:nvPicPr>
          <p:cNvPr id="45" name="Content Placeholder 44" descr="16.PNG"/>
          <p:cNvPicPr>
            <a:picLocks noChangeAspect="1"/>
          </p:cNvPicPr>
          <p:nvPr>
            <p:ph sz="half" idx="2"/>
          </p:nvPr>
        </p:nvPicPr>
        <p:blipFill>
          <a:blip r:embed="rId1"/>
          <a:stretch>
            <a:fillRect/>
          </a:stretch>
        </p:blipFill>
        <p:spPr>
          <a:xfrm>
            <a:off x="6303645" y="1508760"/>
            <a:ext cx="3419475" cy="3785870"/>
          </a:xfrm>
          <a:prstGeom prst="rect">
            <a:avLst/>
          </a:prstGeom>
        </p:spPr>
      </p:pic>
      <p:pic>
        <p:nvPicPr>
          <p:cNvPr id="47" name="Picture 18" descr="11.PNG"/>
          <p:cNvPicPr>
            <a:picLocks noChangeAspect="1"/>
          </p:cNvPicPr>
          <p:nvPr/>
        </p:nvPicPr>
        <p:blipFill>
          <a:blip r:embed="rId2"/>
          <a:stretch>
            <a:fillRect/>
          </a:stretch>
        </p:blipFill>
        <p:spPr>
          <a:xfrm>
            <a:off x="9723120" y="4075430"/>
            <a:ext cx="2394585" cy="2710180"/>
          </a:xfrm>
          <a:prstGeom prst="rect">
            <a:avLst/>
          </a:prstGeom>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40385"/>
            <a:ext cx="10972800" cy="877570"/>
          </a:xfrm>
        </p:spPr>
        <p:txBody>
          <a:bodyPr/>
          <a:p>
            <a:r>
              <a:rPr lang="en-US">
                <a:sym typeface="+mn-ea"/>
              </a:rPr>
              <a:t>2.SAVE SCENARIO:</a:t>
            </a:r>
            <a:br>
              <a:rPr lang="en-US"/>
            </a:br>
            <a:endParaRPr lang="en-US"/>
          </a:p>
        </p:txBody>
      </p:sp>
      <p:sp>
        <p:nvSpPr>
          <p:cNvPr id="3" name="Content Placeholder 2"/>
          <p:cNvSpPr>
            <a:spLocks noGrp="1"/>
          </p:cNvSpPr>
          <p:nvPr>
            <p:ph sz="half" idx="1"/>
          </p:nvPr>
        </p:nvSpPr>
        <p:spPr>
          <a:xfrm>
            <a:off x="609600" y="1642745"/>
            <a:ext cx="5384800" cy="4660265"/>
          </a:xfrm>
        </p:spPr>
        <p:txBody>
          <a:bodyPr/>
          <a:p>
            <a:pPr algn="just"/>
            <a:r>
              <a:rPr lang="en-US" sz="2400"/>
              <a:t>User clicks on Dashboard then the window will come like this.</a:t>
            </a:r>
            <a:endParaRPr lang="en-US" sz="2400"/>
          </a:p>
          <a:p>
            <a:pPr algn="just"/>
            <a:endParaRPr lang="en-US" sz="2400"/>
          </a:p>
          <a:p>
            <a:pPr algn="just"/>
            <a:r>
              <a:rPr lang="en-US" sz="2400"/>
              <a:t>There are sub modules in View Issues that is be like this</a:t>
            </a:r>
            <a:endParaRPr lang="en-US" sz="2400"/>
          </a:p>
          <a:p>
            <a:pPr algn="just"/>
            <a:r>
              <a:rPr lang="en-US" sz="2400"/>
              <a:t>User can see everything in this menus and user can logout.</a:t>
            </a:r>
            <a:endParaRPr lang="en-US" sz="2400"/>
          </a:p>
        </p:txBody>
      </p:sp>
      <p:pic>
        <p:nvPicPr>
          <p:cNvPr id="48" name="Picture 35" descr="6.PNG"/>
          <p:cNvPicPr>
            <a:picLocks noChangeAspect="1"/>
          </p:cNvPicPr>
          <p:nvPr>
            <p:ph sz="half" idx="2"/>
          </p:nvPr>
        </p:nvPicPr>
        <p:blipFill>
          <a:blip r:embed="rId1"/>
          <a:stretch>
            <a:fillRect/>
          </a:stretch>
        </p:blipFill>
        <p:spPr>
          <a:xfrm>
            <a:off x="5956300" y="724535"/>
            <a:ext cx="3516630" cy="3245485"/>
          </a:xfrm>
          <a:prstGeom prst="rect">
            <a:avLst/>
          </a:prstGeom>
        </p:spPr>
      </p:pic>
      <p:pic>
        <p:nvPicPr>
          <p:cNvPr id="5" name="Picture 4" descr="C:\Users\vhnsankara\Desktop\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9448165" y="3684270"/>
            <a:ext cx="2844800" cy="3161665"/>
          </a:xfrm>
          <a:prstGeom prst="rect">
            <a:avLst/>
          </a:prstGeom>
          <a:noFill/>
          <a:ln>
            <a:noFill/>
          </a:ln>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3876" y="432759"/>
            <a:ext cx="10820400" cy="1177092"/>
          </a:xfrm>
        </p:spPr>
        <p:txBody>
          <a:bodyPr anchor="b">
            <a:normAutofit/>
          </a:bodyPr>
          <a:lstStyle/>
          <a:p>
            <a:pPr algn="ctr"/>
            <a:r>
              <a:rPr lang="en-US" sz="4400" b="1">
                <a:latin typeface="Times New Roman" panose="02020603050405020304"/>
                <a:cs typeface="Calibri Light" panose="020F0302020204030204"/>
              </a:rPr>
              <a:t>Abstract</a:t>
            </a:r>
            <a:endParaRPr lang="en-US" sz="4400" b="1">
              <a:latin typeface="Times New Roman" panose="02020603050405020304"/>
            </a:endParaRPr>
          </a:p>
        </p:txBody>
      </p:sp>
      <p:cxnSp>
        <p:nvCxnSpPr>
          <p:cNvPr id="10" name="Straight Connector 9"/>
          <p:cNvCxnSpPr>
            <a:cxnSpLocks noGrp="1" noRot="1" noChangeAspect="1" noMove="1" noResize="1" noEditPoints="1" noAdjustHandles="1" noChangeArrowheads="1" noChangeShapeType="1"/>
          </p:cNvCxnSpPr>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786443" y="1927591"/>
            <a:ext cx="10820400" cy="4999420"/>
          </a:xfrm>
        </p:spPr>
        <p:txBody>
          <a:bodyPr vert="horz" lIns="91440" tIns="45720" rIns="91440" bIns="45720" rtlCol="0" anchor="t">
            <a:noAutofit/>
          </a:bodyPr>
          <a:lstStyle/>
          <a:p>
            <a:pPr algn="just"/>
            <a:r>
              <a:rPr lang="en-US" sz="2400" dirty="0">
                <a:latin typeface="Times New Roman" panose="02020603050405020304"/>
                <a:ea typeface="+mn-lt"/>
                <a:cs typeface="+mn-lt"/>
              </a:rPr>
              <a:t> </a:t>
            </a:r>
            <a:r>
              <a:rPr lang="en-US" sz="2800" dirty="0">
                <a:latin typeface="Times New Roman" panose="02020603050405020304"/>
                <a:ea typeface="+mn-lt"/>
                <a:cs typeface="+mn-lt"/>
              </a:rPr>
              <a:t> </a:t>
            </a:r>
            <a:r>
              <a:rPr lang="en-US" sz="2800">
                <a:latin typeface="Times New Roman" panose="02020603050405020304"/>
                <a:ea typeface="+mn-lt"/>
                <a:cs typeface="+mn-lt"/>
              </a:rPr>
              <a:t>As the name suggests, Traffic Sudharo is a great initiative enabling the Citizens to report Traffic Violations to the appropriate authority this application. This enables the user to Post Issue (Traffic Violation) by capturing the Photos from the Mobile Camera and it will automatically read the Geo Location, Date and Time Etc. It will also allow the users to report the images which they’ve captured out of the application.</a:t>
            </a:r>
            <a:br>
              <a:rPr lang="en-US" sz="2800" dirty="0">
                <a:latin typeface="Times New Roman" panose="02020603050405020304"/>
                <a:ea typeface="+mn-lt"/>
                <a:cs typeface="+mn-lt"/>
              </a:rPr>
            </a:br>
            <a:r>
              <a:rPr lang="en-US" sz="2800">
                <a:latin typeface="Times New Roman" panose="02020603050405020304"/>
                <a:ea typeface="+mn-lt"/>
                <a:cs typeface="+mn-lt"/>
              </a:rPr>
              <a:t> The Issues reported will be verified by Traffic Sudharo Back end team for obnoxious or obscure images and approves or rejects the issue.</a:t>
            </a:r>
            <a:br>
              <a:rPr lang="en-US" sz="2800" dirty="0">
                <a:latin typeface="Times New Roman" panose="02020603050405020304"/>
                <a:ea typeface="+mn-lt"/>
                <a:cs typeface="+mn-lt"/>
              </a:rPr>
            </a:br>
            <a:r>
              <a:rPr lang="en-US" sz="2800" dirty="0">
                <a:latin typeface="Times New Roman" panose="02020603050405020304"/>
                <a:ea typeface="+mn-lt"/>
                <a:cs typeface="+mn-lt"/>
              </a:rPr>
              <a:t> </a:t>
            </a:r>
            <a:endParaRPr lang="en-US" sz="2800" dirty="0">
              <a:latin typeface="Times New Roman" panose="02020603050405020304"/>
              <a:cs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3.HOME SCENARIO</a:t>
            </a:r>
            <a:endParaRPr lang="en-US"/>
          </a:p>
        </p:txBody>
      </p:sp>
      <p:sp>
        <p:nvSpPr>
          <p:cNvPr id="3" name="Content Placeholder 2"/>
          <p:cNvSpPr>
            <a:spLocks noGrp="1"/>
          </p:cNvSpPr>
          <p:nvPr>
            <p:ph sz="half" idx="1"/>
          </p:nvPr>
        </p:nvSpPr>
        <p:spPr>
          <a:xfrm>
            <a:off x="609600" y="1600200"/>
            <a:ext cx="5384800" cy="5280660"/>
          </a:xfrm>
        </p:spPr>
        <p:txBody>
          <a:bodyPr/>
          <a:p>
            <a:pPr algn="just"/>
            <a:r>
              <a:rPr lang="en-US" sz="2400"/>
              <a:t>If user wants to see the Dashboard, Reward points, View Issues etc, User has to click on the “Home” button. </a:t>
            </a:r>
            <a:endParaRPr lang="en-US" sz="2400"/>
          </a:p>
          <a:p>
            <a:pPr algn="just"/>
            <a:r>
              <a:rPr lang="en-US" sz="2400"/>
              <a:t> When user clicks on the “Home” option, user redirected to Home page.</a:t>
            </a:r>
            <a:endParaRPr lang="en-US" sz="2400"/>
          </a:p>
          <a:p>
            <a:pPr algn="just"/>
            <a:r>
              <a:rPr lang="en-US" sz="2400"/>
              <a:t>SCENARIO A (Registered  User)</a:t>
            </a:r>
            <a:endParaRPr lang="en-US" sz="2400"/>
          </a:p>
        </p:txBody>
      </p:sp>
      <p:pic>
        <p:nvPicPr>
          <p:cNvPr id="50" name="Content Placeholder 49" descr="17.PNG"/>
          <p:cNvPicPr>
            <a:picLocks noChangeAspect="1"/>
          </p:cNvPicPr>
          <p:nvPr>
            <p:ph sz="half" idx="2"/>
          </p:nvPr>
        </p:nvPicPr>
        <p:blipFill>
          <a:blip r:embed="rId1"/>
          <a:stretch>
            <a:fillRect/>
          </a:stretch>
        </p:blipFill>
        <p:spPr>
          <a:xfrm>
            <a:off x="7160895" y="1919605"/>
            <a:ext cx="3457575" cy="3886200"/>
          </a:xfrm>
          <a:prstGeom prst="rect">
            <a:avLst/>
          </a:prstGeom>
        </p:spPr>
      </p:pic>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83260"/>
            <a:ext cx="10972800" cy="734695"/>
          </a:xfrm>
        </p:spPr>
        <p:txBody>
          <a:bodyPr/>
          <a:p>
            <a:r>
              <a:rPr lang="en-US">
                <a:sym typeface="+mn-ea"/>
              </a:rPr>
              <a:t>3.HOME SCENARIO:</a:t>
            </a:r>
            <a:br>
              <a:rPr lang="en-US"/>
            </a:br>
            <a:endParaRPr lang="en-US"/>
          </a:p>
        </p:txBody>
      </p:sp>
      <p:sp>
        <p:nvSpPr>
          <p:cNvPr id="3" name="Content Placeholder 2"/>
          <p:cNvSpPr>
            <a:spLocks noGrp="1"/>
          </p:cNvSpPr>
          <p:nvPr>
            <p:ph sz="half" idx="1"/>
          </p:nvPr>
        </p:nvSpPr>
        <p:spPr/>
        <p:txBody>
          <a:bodyPr/>
          <a:p>
            <a:pPr algn="just"/>
            <a:r>
              <a:rPr lang="en-US" sz="2400"/>
              <a:t>If user is already registered before he can use his credentials and login directly. </a:t>
            </a:r>
            <a:endParaRPr lang="en-US" sz="2400"/>
          </a:p>
          <a:p>
            <a:pPr algn="just"/>
            <a:r>
              <a:rPr lang="en-US" sz="2400"/>
              <a:t>User can see posts everything what he has posted previously.</a:t>
            </a:r>
            <a:endParaRPr lang="en-US" sz="2400"/>
          </a:p>
        </p:txBody>
      </p:sp>
      <p:pic>
        <p:nvPicPr>
          <p:cNvPr id="51" name="Content Placeholder 50" descr="12.PNG"/>
          <p:cNvPicPr>
            <a:picLocks noChangeAspect="1"/>
          </p:cNvPicPr>
          <p:nvPr>
            <p:ph sz="half" idx="2"/>
          </p:nvPr>
        </p:nvPicPr>
        <p:blipFill>
          <a:blip r:embed="rId1"/>
          <a:stretch>
            <a:fillRect/>
          </a:stretch>
        </p:blipFill>
        <p:spPr>
          <a:xfrm>
            <a:off x="7384415" y="2252980"/>
            <a:ext cx="3009900" cy="3219450"/>
          </a:xfrm>
          <a:prstGeom prst="rect">
            <a:avLst/>
          </a:prstGeom>
        </p:spPr>
      </p:pic>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SCENARIO </a:t>
            </a:r>
            <a:r>
              <a:rPr lang="en-IN" altLang="en-US"/>
              <a:t>- </a:t>
            </a:r>
            <a:r>
              <a:rPr lang="en-US"/>
              <a:t>B (First Time User)</a:t>
            </a:r>
            <a:endParaRPr lang="en-US"/>
          </a:p>
        </p:txBody>
      </p:sp>
      <p:sp>
        <p:nvSpPr>
          <p:cNvPr id="3" name="Content Placeholder 2"/>
          <p:cNvSpPr>
            <a:spLocks noGrp="1"/>
          </p:cNvSpPr>
          <p:nvPr>
            <p:ph sz="half" idx="1"/>
          </p:nvPr>
        </p:nvSpPr>
        <p:spPr/>
        <p:txBody>
          <a:bodyPr/>
          <a:p>
            <a:pPr algn="just"/>
            <a:r>
              <a:rPr lang="en-US" sz="2400"/>
              <a:t>User should be registered with the App, if he/she was a first time user.</a:t>
            </a:r>
            <a:endParaRPr lang="en-US" sz="2400"/>
          </a:p>
          <a:p>
            <a:pPr algn="just"/>
            <a:r>
              <a:rPr lang="en-US" sz="2400"/>
              <a:t>Registered Page</a:t>
            </a:r>
            <a:endParaRPr lang="en-US" sz="2400"/>
          </a:p>
          <a:p>
            <a:pPr algn="just"/>
            <a:r>
              <a:rPr lang="en-US" sz="2400"/>
              <a:t>On clicking submit button, user record is saved and it displays one message like registered successfully.</a:t>
            </a:r>
            <a:endParaRPr lang="en-US" sz="2400"/>
          </a:p>
        </p:txBody>
      </p:sp>
      <p:pic>
        <p:nvPicPr>
          <p:cNvPr id="5" name="Content Placeholder 4" descr="5.PNG"/>
          <p:cNvPicPr>
            <a:picLocks noChangeAspect="1"/>
          </p:cNvPicPr>
          <p:nvPr>
            <p:ph sz="half" idx="2"/>
          </p:nvPr>
        </p:nvPicPr>
        <p:blipFill>
          <a:blip r:embed="rId1"/>
          <a:stretch>
            <a:fillRect/>
          </a:stretch>
        </p:blipFill>
        <p:spPr>
          <a:xfrm>
            <a:off x="6320790" y="1645920"/>
            <a:ext cx="2991485" cy="3790315"/>
          </a:xfrm>
          <a:prstGeom prst="rect">
            <a:avLst/>
          </a:prstGeom>
        </p:spPr>
      </p:pic>
      <p:pic>
        <p:nvPicPr>
          <p:cNvPr id="6" name="Picture 5" descr="9.PNG"/>
          <p:cNvPicPr>
            <a:picLocks noChangeAspect="1"/>
          </p:cNvPicPr>
          <p:nvPr/>
        </p:nvPicPr>
        <p:blipFill>
          <a:blip r:embed="rId2"/>
          <a:stretch>
            <a:fillRect/>
          </a:stretch>
        </p:blipFill>
        <p:spPr>
          <a:xfrm>
            <a:off x="9311640" y="3803015"/>
            <a:ext cx="2891155" cy="3045460"/>
          </a:xfrm>
          <a:prstGeom prst="rect">
            <a:avLst/>
          </a:prstGeom>
        </p:spPr>
      </p:pic>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121410"/>
            <a:ext cx="10972800" cy="387985"/>
          </a:xfrm>
        </p:spPr>
        <p:txBody>
          <a:bodyPr/>
          <a:p>
            <a:r>
              <a:rPr lang="en-US">
                <a:sym typeface="+mn-ea"/>
              </a:rPr>
              <a:t>3.HOME SCENARIO:</a:t>
            </a:r>
            <a:br>
              <a:rPr lang="en-US">
                <a:sym typeface="+mn-ea"/>
              </a:rPr>
            </a:br>
            <a:br>
              <a:rPr lang="en-US"/>
            </a:br>
            <a:endParaRPr lang="en-US"/>
          </a:p>
        </p:txBody>
      </p:sp>
      <p:sp>
        <p:nvSpPr>
          <p:cNvPr id="3" name="Content Placeholder 2"/>
          <p:cNvSpPr>
            <a:spLocks noGrp="1"/>
          </p:cNvSpPr>
          <p:nvPr>
            <p:ph sz="half" idx="1"/>
          </p:nvPr>
        </p:nvSpPr>
        <p:spPr/>
        <p:txBody>
          <a:bodyPr/>
          <a:p>
            <a:pPr algn="just"/>
            <a:r>
              <a:rPr lang="en-US" sz="2400"/>
              <a:t>If user is click on Dashboard, it directly goes to Dashboard </a:t>
            </a:r>
            <a:endParaRPr lang="en-US" sz="2400"/>
          </a:p>
        </p:txBody>
      </p:sp>
      <p:pic>
        <p:nvPicPr>
          <p:cNvPr id="52" name="Content Placeholder 51" descr="12.PNG"/>
          <p:cNvPicPr>
            <a:picLocks noChangeAspect="1"/>
          </p:cNvPicPr>
          <p:nvPr>
            <p:ph sz="half" idx="2"/>
          </p:nvPr>
        </p:nvPicPr>
        <p:blipFill>
          <a:blip r:embed="rId1"/>
          <a:stretch>
            <a:fillRect/>
          </a:stretch>
        </p:blipFill>
        <p:spPr>
          <a:xfrm>
            <a:off x="7384415" y="2252980"/>
            <a:ext cx="3009900" cy="3219450"/>
          </a:xfrm>
          <a:prstGeom prst="rect">
            <a:avLst/>
          </a:prstGeom>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855980"/>
          </a:xfrm>
        </p:spPr>
        <p:txBody>
          <a:bodyPr/>
          <a:p>
            <a:br>
              <a:rPr lang="en-US"/>
            </a:br>
            <a:r>
              <a:rPr lang="en-US"/>
              <a:t>4.View Issues</a:t>
            </a:r>
            <a:endParaRPr lang="en-US"/>
          </a:p>
        </p:txBody>
      </p:sp>
      <p:sp>
        <p:nvSpPr>
          <p:cNvPr id="3" name="Content Placeholder 2"/>
          <p:cNvSpPr>
            <a:spLocks noGrp="1"/>
          </p:cNvSpPr>
          <p:nvPr>
            <p:ph sz="half" idx="1"/>
          </p:nvPr>
        </p:nvSpPr>
        <p:spPr>
          <a:xfrm>
            <a:off x="609600" y="1600200"/>
            <a:ext cx="10972165" cy="5918200"/>
          </a:xfrm>
        </p:spPr>
        <p:txBody>
          <a:bodyPr/>
          <a:p>
            <a:pPr algn="just"/>
            <a:r>
              <a:rPr lang="en-US" sz="2400"/>
              <a:t>User can see all his Posted issues. </a:t>
            </a:r>
            <a:endParaRPr lang="en-US" sz="2400"/>
          </a:p>
          <a:p>
            <a:pPr algn="just"/>
            <a:r>
              <a:rPr lang="en-US" sz="2400"/>
              <a:t>User can see the total pending post, total assigned post, reward points and notifications.</a:t>
            </a:r>
            <a:endParaRPr lang="en-US" sz="2400"/>
          </a:p>
          <a:p>
            <a:pPr algn="just"/>
            <a:r>
              <a:rPr lang="en-US" sz="2400"/>
              <a:t>If User clicks on “Total Pending Post” option, user can see all the Pending Issues.</a:t>
            </a:r>
            <a:endParaRPr lang="en-US" sz="2400"/>
          </a:p>
          <a:p>
            <a:pPr algn="just"/>
            <a:r>
              <a:rPr lang="en-US" sz="2400"/>
              <a:t>If User clicks on “Total Assigned Post” option, user can see all the posts which are assigned to Agents.</a:t>
            </a:r>
            <a:endParaRPr lang="en-US" sz="2400"/>
          </a:p>
          <a:p>
            <a:pPr algn="just"/>
            <a:r>
              <a:rPr lang="en-US" sz="2400"/>
              <a:t>If User clicks on “Total Approved Post” option user can see all Approved Issues.</a:t>
            </a:r>
            <a:endParaRPr lang="en-US" sz="2400"/>
          </a:p>
          <a:p>
            <a:pPr algn="just"/>
            <a:r>
              <a:rPr lang="en-US" sz="2400"/>
              <a:t>If User clicks </a:t>
            </a:r>
            <a:r>
              <a:rPr lang="en-US" sz="2400">
                <a:latin typeface="Times New Roman" panose="02020603050405020304" charset="0"/>
                <a:cs typeface="Times New Roman" panose="02020603050405020304" charset="0"/>
              </a:rPr>
              <a:t>on </a:t>
            </a:r>
            <a:r>
              <a:rPr lang="en-US" sz="2400"/>
              <a:t>“Total Rejected Post” option, user can see all the Rejected Issues.</a:t>
            </a:r>
            <a:endParaRPr lang="en-US" sz="2400"/>
          </a:p>
        </p:txBody>
      </p:sp>
      <p:pic>
        <p:nvPicPr>
          <p:cNvPr id="5" name="Picture 2" descr="C:\Users\vhnsankara\Desktop\18.PNG"/>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8268335" y="836295"/>
            <a:ext cx="3423920" cy="2413635"/>
          </a:xfrm>
          <a:prstGeom prst="rect">
            <a:avLst/>
          </a:prstGeom>
          <a:noFill/>
          <a:ln>
            <a:noFill/>
          </a:ln>
        </p:spPr>
      </p:pic>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2157" y="759655"/>
            <a:ext cx="7766931" cy="646455"/>
          </a:xfrm>
        </p:spPr>
        <p:txBody>
          <a:bodyPr/>
          <a:lstStyle/>
          <a:p>
            <a:pPr algn="l"/>
            <a:r>
              <a:rPr smtClean="0"/>
              <a:t>UML DIAGRAMS:</a:t>
            </a:r>
            <a:endParaRPr lang="en-US" dirty="0"/>
          </a:p>
        </p:txBody>
      </p:sp>
      <p:sp>
        <p:nvSpPr>
          <p:cNvPr id="3" name="Subtitle 2"/>
          <p:cNvSpPr>
            <a:spLocks noGrp="1"/>
          </p:cNvSpPr>
          <p:nvPr>
            <p:ph type="subTitle" idx="1"/>
          </p:nvPr>
        </p:nvSpPr>
        <p:spPr>
          <a:xfrm>
            <a:off x="901700" y="1720850"/>
            <a:ext cx="8371840" cy="4317365"/>
          </a:xfrm>
        </p:spPr>
        <p:txBody>
          <a:bodyPr>
            <a:normAutofit lnSpcReduction="20000"/>
          </a:bodyPr>
          <a:lstStyle/>
          <a:p>
            <a:pPr algn="l"/>
            <a:r>
              <a:rPr lang="en-US" dirty="0" smtClean="0"/>
              <a:t>T</a:t>
            </a:r>
            <a:r>
              <a:rPr smtClean="0"/>
              <a:t>here are different types of </a:t>
            </a:r>
            <a:r>
              <a:rPr lang="en-IN" smtClean="0"/>
              <a:t>UML</a:t>
            </a:r>
            <a:r>
              <a:rPr smtClean="0"/>
              <a:t> </a:t>
            </a:r>
            <a:r>
              <a:rPr lang="en-IN" smtClean="0"/>
              <a:t>D</a:t>
            </a:r>
            <a:r>
              <a:rPr smtClean="0"/>
              <a:t>iagrams :</a:t>
            </a:r>
            <a:endParaRPr smtClean="0"/>
          </a:p>
          <a:p>
            <a:pPr algn="l"/>
            <a:r>
              <a:rPr lang="en-IN" altLang="en-US" smtClean="0"/>
              <a:t>	In my project i drawn these bellow Uml Diagrams,</a:t>
            </a:r>
            <a:endParaRPr smtClean="0"/>
          </a:p>
          <a:p>
            <a:pPr algn="l"/>
            <a:r>
              <a:rPr smtClean="0"/>
              <a:t>										1. </a:t>
            </a:r>
            <a:r>
              <a:rPr lang="en-IN" smtClean="0">
                <a:sym typeface="+mn-ea"/>
              </a:rPr>
              <a:t>C</a:t>
            </a:r>
            <a:r>
              <a:rPr smtClean="0">
                <a:sym typeface="+mn-ea"/>
              </a:rPr>
              <a:t>lass diagram</a:t>
            </a:r>
            <a:endParaRPr smtClean="0"/>
          </a:p>
          <a:p>
            <a:pPr algn="l"/>
            <a:r>
              <a:rPr smtClean="0"/>
              <a:t>										2. </a:t>
            </a:r>
            <a:r>
              <a:rPr lang="en-IN" smtClean="0"/>
              <a:t>S</a:t>
            </a:r>
            <a:r>
              <a:rPr smtClean="0"/>
              <a:t>equence diagram</a:t>
            </a:r>
            <a:endParaRPr smtClean="0"/>
          </a:p>
          <a:p>
            <a:pPr algn="l"/>
            <a:r>
              <a:rPr lang="en-IN" smtClean="0"/>
              <a:t>                                                                                         3.</a:t>
            </a:r>
            <a:r>
              <a:rPr lang="en-IN" altLang="en-US" dirty="0">
                <a:sym typeface="+mn-ea"/>
              </a:rPr>
              <a:t>collaboration diagram</a:t>
            </a:r>
            <a:endParaRPr lang="en-IN" altLang="en-US" dirty="0">
              <a:sym typeface="+mn-ea"/>
            </a:endParaRPr>
          </a:p>
          <a:p>
            <a:pPr algn="l"/>
            <a:r>
              <a:rPr lang="en-IN" altLang="en-US" dirty="0">
                <a:sym typeface="+mn-ea"/>
              </a:rPr>
              <a:t>                                                                                         4.Use case diagram</a:t>
            </a:r>
            <a:endParaRPr smtClean="0"/>
          </a:p>
          <a:p>
            <a:pPr algn="l"/>
            <a:r>
              <a:rPr smtClean="0"/>
              <a:t>										</a:t>
            </a:r>
            <a:r>
              <a:rPr lang="en-IN" smtClean="0"/>
              <a:t>5</a:t>
            </a:r>
            <a:r>
              <a:rPr smtClean="0"/>
              <a:t>. </a:t>
            </a:r>
            <a:r>
              <a:rPr lang="en-IN" smtClean="0"/>
              <a:t>A</a:t>
            </a:r>
            <a:r>
              <a:rPr smtClean="0"/>
              <a:t>ctivity diagram</a:t>
            </a:r>
            <a:endParaRPr smtClean="0"/>
          </a:p>
          <a:p>
            <a:pPr algn="l"/>
            <a:r>
              <a:rPr smtClean="0"/>
              <a:t>										</a:t>
            </a:r>
            <a:r>
              <a:rPr lang="en-IN" smtClean="0"/>
              <a:t>6</a:t>
            </a:r>
            <a:r>
              <a:rPr smtClean="0"/>
              <a:t>. </a:t>
            </a:r>
            <a:r>
              <a:rPr lang="en-IN" smtClean="0"/>
              <a:t>C</a:t>
            </a:r>
            <a:r>
              <a:rPr smtClean="0"/>
              <a:t>omponent diagram</a:t>
            </a:r>
            <a:endParaRPr smtClean="0"/>
          </a:p>
          <a:p>
            <a:pPr algn="l"/>
            <a:r>
              <a:rPr smtClean="0"/>
              <a:t>										</a:t>
            </a:r>
            <a:endParaRPr smtClean="0"/>
          </a:p>
          <a:p>
            <a:pPr algn="l"/>
            <a:r>
              <a:rPr lang="en-IN" altLang="en-US" dirty="0"/>
              <a:t>                                                                                        </a:t>
            </a:r>
            <a:endParaRPr lang="en-IN" altLang="en-US" dirty="0"/>
          </a:p>
          <a:p>
            <a:pPr algn="l"/>
            <a:r>
              <a:rPr lang="en-IN" altLang="en-US" dirty="0"/>
              <a:t>                                                                                         </a:t>
            </a:r>
            <a:endParaRPr lang="en-IN" altLang="en-US" dirty="0"/>
          </a:p>
          <a:p>
            <a:pPr algn="l"/>
            <a:r>
              <a:rPr lang="en-IN" altLang="en-US" dirty="0"/>
              <a:t> </a:t>
            </a:r>
            <a:endParaRPr lang="en-IN" altLang="en-US" dirty="0"/>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r>
              <a:rPr smtClean="0"/>
              <a:t>lass diagram</a:t>
            </a:r>
            <a:endParaRPr lang="en-US" dirty="0"/>
          </a:p>
        </p:txBody>
      </p:sp>
      <p:pic>
        <p:nvPicPr>
          <p:cNvPr id="7" name="Content Placeholder 6"/>
          <p:cNvPicPr>
            <a:picLocks noChangeAspect="1"/>
          </p:cNvPicPr>
          <p:nvPr>
            <p:ph sz="half" idx="2"/>
          </p:nvPr>
        </p:nvPicPr>
        <p:blipFill>
          <a:blip r:embed="rId1"/>
          <a:stretch>
            <a:fillRect/>
          </a:stretch>
        </p:blipFill>
        <p:spPr>
          <a:xfrm>
            <a:off x="2435225" y="2065655"/>
            <a:ext cx="8382000" cy="3522345"/>
          </a:xfrm>
          <a:prstGeom prst="rect">
            <a:avLst/>
          </a:prstGeom>
        </p:spPr>
      </p:pic>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10131425" cy="808355"/>
          </a:xfrm>
        </p:spPr>
        <p:txBody>
          <a:bodyPr/>
          <a:lstStyle/>
          <a:p>
            <a:r>
              <a:rPr lang="en-US" dirty="0" smtClean="0"/>
              <a:t>S</a:t>
            </a:r>
            <a:r>
              <a:rPr smtClean="0"/>
              <a:t>equence diagram</a:t>
            </a:r>
            <a:endParaRPr lang="en-US" dirty="0"/>
          </a:p>
        </p:txBody>
      </p:sp>
      <p:pic>
        <p:nvPicPr>
          <p:cNvPr id="4" name="Content Placeholder 3"/>
          <p:cNvPicPr>
            <a:picLocks noChangeAspect="1"/>
          </p:cNvPicPr>
          <p:nvPr>
            <p:ph sz="half" idx="2"/>
          </p:nvPr>
        </p:nvPicPr>
        <p:blipFill>
          <a:blip r:embed="rId1"/>
          <a:stretch>
            <a:fillRect/>
          </a:stretch>
        </p:blipFill>
        <p:spPr>
          <a:xfrm>
            <a:off x="1501775" y="1919605"/>
            <a:ext cx="9315450" cy="4530725"/>
          </a:xfrm>
          <a:prstGeom prst="rect">
            <a:avLst/>
          </a:prstGeom>
        </p:spPr>
      </p:pic>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COLLABORATION DIAGRAM</a:t>
            </a:r>
            <a:endParaRPr lang="en-IN" alt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1797050" y="2141855"/>
            <a:ext cx="7833995" cy="402653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10131425" cy="688975"/>
          </a:xfrm>
        </p:spPr>
        <p:txBody>
          <a:bodyPr/>
          <a:lstStyle/>
          <a:p>
            <a:r>
              <a:rPr lang="en-US" dirty="0" smtClean="0"/>
              <a:t>U</a:t>
            </a:r>
            <a:r>
              <a:rPr smtClean="0"/>
              <a:t>secase diagram </a:t>
            </a:r>
            <a:endParaRPr lang="en-US" dirty="0"/>
          </a:p>
        </p:txBody>
      </p:sp>
      <p:pic>
        <p:nvPicPr>
          <p:cNvPr id="5" name="Content Placeholder 4"/>
          <p:cNvPicPr>
            <a:picLocks noChangeAspect="1"/>
          </p:cNvPicPr>
          <p:nvPr>
            <p:ph sz="half" idx="2"/>
          </p:nvPr>
        </p:nvPicPr>
        <p:blipFill>
          <a:blip r:embed="rId1"/>
          <a:stretch>
            <a:fillRect/>
          </a:stretch>
        </p:blipFill>
        <p:spPr>
          <a:xfrm>
            <a:off x="1636395" y="1873885"/>
            <a:ext cx="7927340" cy="4335145"/>
          </a:xfrm>
          <a:prstGeom prst="rect">
            <a:avLst/>
          </a:prstGeom>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inTRODUCTION</a:t>
            </a:r>
            <a:endParaRPr lang="en-IN" altLang="en-US"/>
          </a:p>
        </p:txBody>
      </p:sp>
      <p:sp>
        <p:nvSpPr>
          <p:cNvPr id="3" name="Content Placeholder 2"/>
          <p:cNvSpPr>
            <a:spLocks noGrp="1"/>
          </p:cNvSpPr>
          <p:nvPr>
            <p:ph idx="1"/>
          </p:nvPr>
        </p:nvSpPr>
        <p:spPr/>
        <p:txBody>
          <a:bodyPr>
            <a:noAutofit/>
          </a:bodyPr>
          <a:p>
            <a:pPr algn="just"/>
            <a:r>
              <a:rPr lang="en-US" sz="2400"/>
              <a:t>“Traffic Sudharo”, first the user can register, and then login into the page, the first page consists of camera, submit, cancel buttons. Whenever the user saw the Traffic violations like Cell Phone Driving, Signal Jump, and so on. User can take the violation Picture, select the violation type and click on the Submit button after clicking the submit button, the information is transformed to the Admin(Admins are Police Officers) level.</a:t>
            </a:r>
            <a:endParaRPr lang="en-US" sz="2400"/>
          </a:p>
          <a:p>
            <a:pPr algn="just"/>
            <a:r>
              <a:rPr lang="en-US" sz="2400"/>
              <a:t>Once the Admin will approved that Request then the user can get the rewards, and also appreciation awards will get by the Government. Without Register into the page, any one can rise the issue , but only the Registered User’s will get Rewards.</a:t>
            </a:r>
            <a:endParaRPr lang="en-US"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8758"/>
            <a:ext cx="10972800" cy="1143000"/>
          </a:xfrm>
        </p:spPr>
        <p:txBody>
          <a:bodyPr/>
          <a:lstStyle/>
          <a:p>
            <a:r>
              <a:rPr lang="en-US" dirty="0" smtClean="0"/>
              <a:t>A</a:t>
            </a:r>
            <a:r>
              <a:rPr smtClean="0"/>
              <a:t>ctivity diagram :</a:t>
            </a:r>
            <a:endParaRPr lang="en-US" dirty="0"/>
          </a:p>
        </p:txBody>
      </p:sp>
      <p:pic>
        <p:nvPicPr>
          <p:cNvPr id="6" name="Content Placeholder 5"/>
          <p:cNvPicPr>
            <a:picLocks noChangeAspect="1"/>
          </p:cNvPicPr>
          <p:nvPr>
            <p:ph sz="half" idx="2"/>
          </p:nvPr>
        </p:nvPicPr>
        <p:blipFill>
          <a:blip r:embed="rId1"/>
          <a:stretch>
            <a:fillRect/>
          </a:stretch>
        </p:blipFill>
        <p:spPr>
          <a:xfrm>
            <a:off x="1064260" y="1600835"/>
            <a:ext cx="9752965" cy="4402455"/>
          </a:xfrm>
          <a:prstGeom prst="rect">
            <a:avLst/>
          </a:prstGeom>
        </p:spPr>
      </p:pic>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r>
              <a:rPr smtClean="0"/>
              <a:t>omponent diagram</a:t>
            </a:r>
            <a:endParaRPr lang="en-US" dirty="0"/>
          </a:p>
        </p:txBody>
      </p:sp>
      <p:pic>
        <p:nvPicPr>
          <p:cNvPr id="7" name="Content Placeholder 6"/>
          <p:cNvPicPr>
            <a:picLocks noChangeAspect="1"/>
          </p:cNvPicPr>
          <p:nvPr>
            <p:ph sz="half" idx="2"/>
          </p:nvPr>
        </p:nvPicPr>
        <p:blipFill>
          <a:blip r:embed="rId1"/>
          <a:stretch>
            <a:fillRect/>
          </a:stretch>
        </p:blipFill>
        <p:spPr>
          <a:xfrm>
            <a:off x="2759075" y="2494280"/>
            <a:ext cx="5440045" cy="3471545"/>
          </a:xfrm>
          <a:prstGeom prst="rect">
            <a:avLst/>
          </a:prstGeom>
        </p:spPr>
      </p:pic>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685800" y="609600"/>
            <a:ext cx="10131425" cy="1033145"/>
          </a:xfrm>
        </p:spPr>
        <p:txBody>
          <a:bodyPr/>
          <a:p>
            <a:r>
              <a:rPr lang="en-IN" altLang="en-US"/>
              <a:t>ER-Diagram FOR USER:</a:t>
            </a:r>
            <a:endParaRPr lang="en-IN" altLang="en-US"/>
          </a:p>
        </p:txBody>
      </p:sp>
      <p:pic>
        <p:nvPicPr>
          <p:cNvPr id="8" name="Content Placeholder 7"/>
          <p:cNvPicPr>
            <a:picLocks noChangeAspect="1"/>
          </p:cNvPicPr>
          <p:nvPr>
            <p:ph sz="half" idx="2"/>
          </p:nvPr>
        </p:nvPicPr>
        <p:blipFill>
          <a:blip r:embed="rId1"/>
          <a:stretch>
            <a:fillRect/>
          </a:stretch>
        </p:blipFill>
        <p:spPr>
          <a:xfrm>
            <a:off x="1434465" y="2071370"/>
            <a:ext cx="8572500" cy="4310380"/>
          </a:xfrm>
          <a:prstGeom prst="rect">
            <a:avLst/>
          </a:prstGeom>
        </p:spPr>
      </p:pic>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307975"/>
            <a:ext cx="10131425" cy="821690"/>
          </a:xfrm>
        </p:spPr>
        <p:txBody>
          <a:bodyPr/>
          <a:p>
            <a:r>
              <a:rPr lang="en-IN" altLang="en-US"/>
              <a:t>Data Flow Diagram FOR USER:</a:t>
            </a:r>
            <a:endParaRPr lang="en-IN" altLang="en-US"/>
          </a:p>
        </p:txBody>
      </p:sp>
      <p:pic>
        <p:nvPicPr>
          <p:cNvPr id="6" name="Content Placeholder 5"/>
          <p:cNvPicPr>
            <a:picLocks noChangeAspect="1"/>
          </p:cNvPicPr>
          <p:nvPr>
            <p:ph sz="half" idx="2"/>
          </p:nvPr>
        </p:nvPicPr>
        <p:blipFill>
          <a:blip r:embed="rId1"/>
          <a:stretch>
            <a:fillRect/>
          </a:stretch>
        </p:blipFill>
        <p:spPr>
          <a:xfrm>
            <a:off x="1304290" y="1948815"/>
            <a:ext cx="9058910" cy="4594225"/>
          </a:xfrm>
          <a:prstGeom prst="rect">
            <a:avLst/>
          </a:prstGeom>
        </p:spPr>
      </p:pic>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820" y="2694317"/>
            <a:ext cx="10131425" cy="1456267"/>
          </a:xfrm>
        </p:spPr>
        <p:txBody>
          <a:bodyPr>
            <a:normAutofit/>
          </a:bodyPr>
          <a:lstStyle/>
          <a:p>
            <a:pPr algn="ctr"/>
            <a:r>
              <a:rPr lang="en-US" sz="4400" b="1">
                <a:latin typeface="Times New Roman" panose="02020603050405020304"/>
                <a:ea typeface="+mj-lt"/>
                <a:cs typeface="+mj-lt"/>
              </a:rPr>
              <a:t>SCREEN SHOTS OF APPLICATION...</a:t>
            </a:r>
            <a:endParaRPr lang="en-US" sz="4400" b="1">
              <a:latin typeface="Times New Roman" panose="02020603050405020304"/>
              <a:cs typeface="Calibri Light" panose="020F030202020403020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2" y="609600"/>
            <a:ext cx="6282266" cy="1456267"/>
          </a:xfrm>
        </p:spPr>
        <p:txBody>
          <a:bodyPr>
            <a:normAutofit/>
          </a:bodyPr>
          <a:lstStyle/>
          <a:p>
            <a:r>
              <a:rPr lang="en-US" b="1">
                <a:latin typeface="Times New Roman" panose="02020603050405020304"/>
                <a:cs typeface="Times New Roman" panose="02020603050405020304"/>
              </a:rPr>
              <a:t>HOME PAGE</a:t>
            </a:r>
            <a:r>
              <a:rPr lang="en-US">
                <a:latin typeface="Times New Roman" panose="02020603050405020304"/>
                <a:cs typeface="Times New Roman" panose="02020603050405020304"/>
              </a:rPr>
              <a:t>:</a:t>
            </a:r>
            <a:endParaRPr lang="en-US"/>
          </a:p>
        </p:txBody>
      </p:sp>
      <p:sp>
        <p:nvSpPr>
          <p:cNvPr id="8" name="Content Placeholder 7"/>
          <p:cNvSpPr>
            <a:spLocks noGrp="1"/>
          </p:cNvSpPr>
          <p:nvPr>
            <p:ph idx="1"/>
          </p:nvPr>
        </p:nvSpPr>
        <p:spPr>
          <a:xfrm>
            <a:off x="728934" y="1236293"/>
            <a:ext cx="6282266" cy="3649133"/>
          </a:xfrm>
        </p:spPr>
        <p:txBody>
          <a:bodyPr vert="horz" lIns="91440" tIns="45720" rIns="91440" bIns="45720" rtlCol="0" anchor="ctr">
            <a:noAutofit/>
          </a:bodyPr>
          <a:lstStyle/>
          <a:p>
            <a:pPr marL="342900" indent="-342900"/>
            <a:endParaRPr lang="en-US" sz="2400" cap="all" dirty="0">
              <a:latin typeface="Times New Roman" panose="02020603050405020304"/>
              <a:ea typeface="+mn-lt"/>
              <a:cs typeface="Times New Roman" panose="02020603050405020304"/>
            </a:endParaRPr>
          </a:p>
          <a:p>
            <a:pPr marL="342900" indent="-342900"/>
            <a:endParaRPr lang="en-US" sz="2400" cap="all" dirty="0">
              <a:latin typeface="Times New Roman" panose="02020603050405020304"/>
              <a:ea typeface="+mn-lt"/>
              <a:cs typeface="Times New Roman" panose="02020603050405020304"/>
            </a:endParaRPr>
          </a:p>
          <a:p>
            <a:pPr marL="342900" indent="-342900" algn="just"/>
            <a:endParaRPr lang="en-US" sz="2400" cap="all" dirty="0">
              <a:latin typeface="Times New Roman" panose="02020603050405020304"/>
              <a:ea typeface="+mn-lt"/>
              <a:cs typeface="Times New Roman" panose="02020603050405020304"/>
            </a:endParaRPr>
          </a:p>
          <a:p>
            <a:pPr marL="342900" indent="-342900" algn="just"/>
            <a:r>
              <a:rPr lang="en-US" sz="2400">
                <a:cs typeface="Calibri" panose="020F0502020204030204"/>
              </a:rPr>
              <a:t>This is the first page that displayed to the user after opening the application</a:t>
            </a:r>
            <a:endParaRPr lang="en-US" sz="2400" dirty="0">
              <a:cs typeface="Calibri" panose="020F0502020204030204"/>
            </a:endParaRPr>
          </a:p>
          <a:p>
            <a:pPr marL="342900" indent="-342900" algn="just"/>
            <a:r>
              <a:rPr lang="en-US" sz="2400" dirty="0">
                <a:cs typeface="Calibri" panose="020F0502020204030204"/>
              </a:rPr>
              <a:t>The user  want to post any violation that he captured,then </a:t>
            </a:r>
            <a:r>
              <a:rPr lang="en-US" sz="2400">
                <a:cs typeface="Calibri" panose="020F0502020204030204"/>
              </a:rPr>
              <a:t>he/she need to login/sign into the application</a:t>
            </a:r>
            <a:endParaRPr lang="en-US" sz="2400" dirty="0">
              <a:cs typeface="Calibri" panose="020F0502020204030204"/>
            </a:endParaRPr>
          </a:p>
          <a:p>
            <a:pPr marL="342900" indent="-342900" algn="just"/>
            <a:r>
              <a:rPr lang="en-US" sz="2400">
                <a:cs typeface="Calibri" panose="020F0502020204030204"/>
              </a:rPr>
              <a:t>If the user is already registered, they can simply login ,otherwise they need to register.</a:t>
            </a:r>
            <a:endParaRPr lang="en-US" sz="2400" dirty="0">
              <a:cs typeface="Calibri" panose="020F0502020204030204"/>
            </a:endParaRPr>
          </a:p>
          <a:p>
            <a:pPr marL="342900" indent="-342900" algn="just"/>
            <a:endParaRPr lang="en-US" sz="2400" dirty="0">
              <a:cs typeface="Calibri" panose="020F0502020204030204"/>
            </a:endParaRPr>
          </a:p>
        </p:txBody>
      </p:sp>
      <p:pic>
        <p:nvPicPr>
          <p:cNvPr id="4" name="Picture 4" descr="A screenshot of a cell phone&#10;&#10;Description generated with high confidence"/>
          <p:cNvPicPr>
            <a:picLocks noChangeAspect="1"/>
          </p:cNvPicPr>
          <p:nvPr/>
        </p:nvPicPr>
        <p:blipFill rotWithShape="1">
          <a:blip r:embed="rId2"/>
          <a:srcRect t="14086" r="-2" b="7545"/>
          <a:stretch>
            <a:fillRect/>
          </a:stretch>
        </p:blipFill>
        <p:spPr>
          <a:xfrm>
            <a:off x="7590936" y="990600"/>
            <a:ext cx="3445714" cy="480059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headEnd/>
            <a:tailEnd/>
          </a:ln>
          <a:effectLst>
            <a:outerShdw blurRad="254000" algn="tl" rotWithShape="0">
              <a:srgbClr val="000000">
                <a:alpha val="430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5219699" cy="1456267"/>
          </a:xfrm>
        </p:spPr>
        <p:txBody>
          <a:bodyPr>
            <a:normAutofit/>
          </a:bodyPr>
          <a:lstStyle/>
          <a:p>
            <a:r>
              <a:rPr lang="en-US" b="1">
                <a:cs typeface="Calibri Light" panose="020F0302020204030204"/>
              </a:rPr>
              <a:t>Registration page:</a:t>
            </a:r>
            <a:endParaRPr lang="en-US"/>
          </a:p>
        </p:txBody>
      </p:sp>
      <p:pic>
        <p:nvPicPr>
          <p:cNvPr id="4" name="Picture 4" descr="A screenshot of a cell phone&#10;&#10;Description generated with very high confidence"/>
          <p:cNvPicPr>
            <a:picLocks noChangeAspect="1"/>
          </p:cNvPicPr>
          <p:nvPr/>
        </p:nvPicPr>
        <p:blipFill rotWithShape="1">
          <a:blip r:embed="rId2"/>
          <a:srcRect t="21526" r="-1" b="24254"/>
          <a:stretch>
            <a:fillRect/>
          </a:stretch>
        </p:blipFill>
        <p:spPr>
          <a:xfrm>
            <a:off x="6256160" y="1026926"/>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headEnd/>
            <a:tailEnd/>
          </a:ln>
          <a:effectLst>
            <a:outerShdw blurRad="254000" algn="tl" rotWithShape="0">
              <a:srgbClr val="000000">
                <a:alpha val="43000"/>
              </a:srgbClr>
            </a:outerShdw>
          </a:effectLst>
        </p:spPr>
      </p:pic>
      <p:sp>
        <p:nvSpPr>
          <p:cNvPr id="5" name="TextBox 4"/>
          <p:cNvSpPr txBox="1"/>
          <p:nvPr/>
        </p:nvSpPr>
        <p:spPr>
          <a:xfrm>
            <a:off x="957533" y="2668438"/>
            <a:ext cx="481353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buChar char="•"/>
            </a:pPr>
            <a:r>
              <a:rPr lang="en-US" sz="2400">
                <a:cs typeface="Arial" panose="020B0604020202020204"/>
              </a:rPr>
              <a:t>This is the registration slide ​</a:t>
            </a:r>
            <a:endParaRPr lang="en-US" sz="2400">
              <a:cs typeface="Arial" panose="020B0604020202020204"/>
            </a:endParaRPr>
          </a:p>
          <a:p>
            <a:pPr algn="just">
              <a:buChar char="•"/>
            </a:pPr>
            <a:r>
              <a:rPr lang="en-US" sz="2400">
                <a:cs typeface="Arial" panose="020B0604020202020204"/>
              </a:rPr>
              <a:t>Who are not registered then they can register ​</a:t>
            </a:r>
            <a:endParaRPr lang="en-US" sz="2400">
              <a:cs typeface="Arial" panose="020B0604020202020204"/>
            </a:endParaRPr>
          </a:p>
          <a:p>
            <a:pPr algn="just">
              <a:buChar char="•"/>
            </a:pPr>
            <a:r>
              <a:rPr lang="en-US" sz="2400">
                <a:cs typeface="Arial" panose="020B0604020202020204"/>
              </a:rPr>
              <a:t>After register only they can post any violation and they can get rewards to their posts​</a:t>
            </a:r>
            <a:endParaRPr lang="en-US" sz="2400">
              <a:cs typeface="Arial" panose="020B0604020202020204"/>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55458" y="639097"/>
            <a:ext cx="6593075" cy="1612490"/>
          </a:xfrm>
        </p:spPr>
        <p:txBody>
          <a:bodyPr>
            <a:normAutofit/>
          </a:bodyPr>
          <a:lstStyle/>
          <a:p>
            <a:r>
              <a:rPr lang="en-US" b="1">
                <a:cs typeface="Calibri Light" panose="020F0302020204030204"/>
              </a:rPr>
              <a:t>Login Page:</a:t>
            </a:r>
            <a:endParaRPr lang="en-US" b="1"/>
          </a:p>
        </p:txBody>
      </p:sp>
      <p:pic>
        <p:nvPicPr>
          <p:cNvPr id="4" name="Picture 4" descr="A screenshot of a cell phone&#10;&#10;Description generated with very high confidence"/>
          <p:cNvPicPr>
            <a:picLocks noChangeAspect="1"/>
          </p:cNvPicPr>
          <p:nvPr/>
        </p:nvPicPr>
        <p:blipFill rotWithShape="1">
          <a:blip r:embed="rId2"/>
          <a:srcRect t="16790" r="-2" b="-2"/>
          <a:stretch>
            <a:fillRect/>
          </a:stretch>
        </p:blipFill>
        <p:spPr>
          <a:xfrm>
            <a:off x="20" y="975"/>
            <a:ext cx="4635988" cy="6858000"/>
          </a:xfrm>
          <a:prstGeom prst="rect">
            <a:avLst/>
          </a:prstGeom>
        </p:spPr>
      </p:pic>
      <p:sp>
        <p:nvSpPr>
          <p:cNvPr id="6" name="Content Placeholder 7"/>
          <p:cNvSpPr>
            <a:spLocks noGrp="1"/>
          </p:cNvSpPr>
          <p:nvPr>
            <p:ph idx="1"/>
          </p:nvPr>
        </p:nvSpPr>
        <p:spPr>
          <a:xfrm>
            <a:off x="4955458" y="2251587"/>
            <a:ext cx="6593075" cy="3972232"/>
          </a:xfrm>
        </p:spPr>
        <p:txBody>
          <a:bodyPr>
            <a:normAutofit/>
          </a:bodyPr>
          <a:lstStyle/>
          <a:p>
            <a:pPr algn="just"/>
            <a:r>
              <a:rPr lang="en-US" sz="2400">
                <a:cs typeface="Calibri" panose="020F0502020204030204"/>
              </a:rPr>
              <a:t>If the user is already registered then they can simply loginbyusing their credentials</a:t>
            </a:r>
            <a:endParaRPr lang="en-US" sz="2400">
              <a:cs typeface="Calibri" panose="020F0502020204030204"/>
            </a:endParaRPr>
          </a:p>
          <a:p>
            <a:pPr algn="just"/>
            <a:r>
              <a:rPr lang="en-US" sz="2400">
                <a:cs typeface="Calibri" panose="020F0502020204030204"/>
              </a:rPr>
              <a:t>Username has tobe mobile number</a:t>
            </a:r>
            <a:endParaRPr lang="en-US" sz="2400">
              <a:cs typeface="Calibri" panose="020F0502020204030204"/>
            </a:endParaRPr>
          </a:p>
          <a:p>
            <a:pPr algn="just"/>
            <a:r>
              <a:rPr lang="en-US" sz="2400">
                <a:cs typeface="Calibri" panose="020F0502020204030204"/>
              </a:rPr>
              <a:t>And password shold be as per rule some special charecters and numbers and alphabets</a:t>
            </a:r>
            <a:endParaRPr lang="en-US" sz="2400">
              <a:cs typeface="Calibri" panose="020F0502020204030204"/>
            </a:endParaRPr>
          </a:p>
          <a:p>
            <a:pPr algn="just"/>
            <a:r>
              <a:rPr lang="en-US" sz="2400">
                <a:cs typeface="Calibri" panose="020F0502020204030204"/>
              </a:rPr>
              <a:t>If they forgot the password aslo there is an option to reset the password by cliking the forgot password</a:t>
            </a:r>
            <a:endParaRPr lang="en-US" sz="2400" dirty="0">
              <a:cs typeface="Calibri" panose="020F0502020204030204"/>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5243124" cy="1456267"/>
          </a:xfrm>
        </p:spPr>
        <p:txBody>
          <a:bodyPr/>
          <a:lstStyle/>
          <a:p>
            <a:r>
              <a:rPr lang="en-IN" altLang="en-US" b="1">
                <a:cs typeface="Calibri Light" panose="020F0302020204030204"/>
              </a:rPr>
              <a:t>dashboard</a:t>
            </a:r>
            <a:r>
              <a:rPr lang="en-US" b="1">
                <a:cs typeface="Calibri Light" panose="020F0302020204030204"/>
              </a:rPr>
              <a:t> page:</a:t>
            </a:r>
            <a:endParaRPr lang="en-US" b="1"/>
          </a:p>
        </p:txBody>
      </p:sp>
      <p:pic>
        <p:nvPicPr>
          <p:cNvPr id="4" name="Picture 4" descr="A picture containing road, grass, bus, sign&#10;&#10;Description generated with very high confidence"/>
          <p:cNvPicPr>
            <a:picLocks noGrp="1" noChangeAspect="1"/>
          </p:cNvPicPr>
          <p:nvPr>
            <p:ph idx="1"/>
          </p:nvPr>
        </p:nvPicPr>
        <p:blipFill>
          <a:blip r:embed="rId1"/>
          <a:stretch>
            <a:fillRect/>
          </a:stretch>
        </p:blipFill>
        <p:spPr>
          <a:xfrm>
            <a:off x="6336260" y="517426"/>
            <a:ext cx="5717260" cy="6107659"/>
          </a:xfrm>
        </p:spPr>
      </p:pic>
      <p:sp>
        <p:nvSpPr>
          <p:cNvPr id="3" name="TextBox 2"/>
          <p:cNvSpPr txBox="1"/>
          <p:nvPr/>
        </p:nvSpPr>
        <p:spPr>
          <a:xfrm>
            <a:off x="842514" y="2898476"/>
            <a:ext cx="481353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gn="just">
              <a:buFont typeface="Arial" panose="020B0604020202020204"/>
              <a:buChar char="•"/>
            </a:pPr>
            <a:r>
              <a:rPr lang="en-US" sz="2400">
                <a:cs typeface="Calibri" panose="020F0502020204030204"/>
              </a:rPr>
              <a:t>This is the slide which is having post issue option and view issue option and reward points and notifications</a:t>
            </a:r>
            <a:endParaRPr lang="en-US" sz="2400">
              <a:cs typeface="Calibri" panose="020F0502020204030204"/>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55458" y="639097"/>
            <a:ext cx="6593075" cy="1612490"/>
          </a:xfrm>
        </p:spPr>
        <p:txBody>
          <a:bodyPr>
            <a:normAutofit/>
          </a:bodyPr>
          <a:lstStyle/>
          <a:p>
            <a:r>
              <a:rPr lang="en-US" b="1">
                <a:cs typeface="Calibri Light" panose="020F0302020204030204"/>
              </a:rPr>
              <a:t>Notification page:</a:t>
            </a:r>
            <a:endParaRPr lang="en-US" b="1"/>
          </a:p>
        </p:txBody>
      </p:sp>
      <p:pic>
        <p:nvPicPr>
          <p:cNvPr id="4" name="Picture 4" descr="A screenshot of a cell phone&#10;&#10;Description generated with very high confidence"/>
          <p:cNvPicPr>
            <a:picLocks noChangeAspect="1"/>
          </p:cNvPicPr>
          <p:nvPr/>
        </p:nvPicPr>
        <p:blipFill rotWithShape="1">
          <a:blip r:embed="rId2"/>
          <a:srcRect r="-2" b="16788"/>
          <a:stretch>
            <a:fillRect/>
          </a:stretch>
        </p:blipFill>
        <p:spPr>
          <a:xfrm>
            <a:off x="20" y="975"/>
            <a:ext cx="4635988" cy="6858000"/>
          </a:xfrm>
          <a:prstGeom prst="rect">
            <a:avLst/>
          </a:prstGeom>
        </p:spPr>
      </p:pic>
      <p:sp>
        <p:nvSpPr>
          <p:cNvPr id="8" name="Content Placeholder 7"/>
          <p:cNvSpPr>
            <a:spLocks noGrp="1"/>
          </p:cNvSpPr>
          <p:nvPr>
            <p:ph idx="1"/>
          </p:nvPr>
        </p:nvSpPr>
        <p:spPr>
          <a:xfrm>
            <a:off x="4955458" y="2251587"/>
            <a:ext cx="6593075" cy="3972232"/>
          </a:xfrm>
        </p:spPr>
        <p:txBody>
          <a:bodyPr>
            <a:normAutofit/>
          </a:bodyPr>
          <a:lstStyle/>
          <a:p>
            <a:pPr algn="just"/>
            <a:r>
              <a:rPr lang="en-US" sz="2400">
                <a:cs typeface="Calibri" panose="020F0502020204030204"/>
              </a:rPr>
              <a:t>Noificaion page wil display the notifications about the user any violation is posted and that was valid then it will be approved  </a:t>
            </a:r>
            <a:endParaRPr lang="en-US" sz="2400">
              <a:cs typeface="Calibri" panose="020F0502020204030204"/>
            </a:endParaRPr>
          </a:p>
          <a:p>
            <a:pPr algn="just"/>
            <a:r>
              <a:rPr lang="en-US" sz="2400">
                <a:cs typeface="Calibri" panose="020F0502020204030204"/>
              </a:rPr>
              <a:t>After approving the user can get the notification as your submitted post is aproved</a:t>
            </a:r>
            <a:endParaRPr lang="en-US" sz="2400">
              <a:cs typeface="Calibri" panose="020F0502020204030204"/>
            </a:endParaRPr>
          </a:p>
          <a:p>
            <a:pPr algn="just"/>
            <a:r>
              <a:rPr lang="en-US" sz="2400">
                <a:cs typeface="Calibri" panose="020F0502020204030204"/>
              </a:rPr>
              <a:t>And also if any rewards are aproved to that violation then also they will get notification</a:t>
            </a:r>
            <a:endParaRPr lang="en-US" sz="2400">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12800" y="2241550"/>
            <a:ext cx="10131425" cy="814070"/>
          </a:xfrm>
        </p:spPr>
        <p:txBody>
          <a:bodyPr/>
          <a:p>
            <a:r>
              <a:rPr lang="en-IN" altLang="en-US"/>
              <a:t>proposed system</a:t>
            </a:r>
            <a:endParaRPr lang="en-IN" altLang="en-US"/>
          </a:p>
        </p:txBody>
      </p:sp>
      <p:sp>
        <p:nvSpPr>
          <p:cNvPr id="3" name="Content Placeholder 2"/>
          <p:cNvSpPr>
            <a:spLocks noGrp="1"/>
          </p:cNvSpPr>
          <p:nvPr>
            <p:ph idx="1"/>
          </p:nvPr>
        </p:nvSpPr>
        <p:spPr>
          <a:xfrm>
            <a:off x="685800" y="3055620"/>
            <a:ext cx="10131425" cy="2735580"/>
          </a:xfrm>
        </p:spPr>
        <p:txBody>
          <a:bodyPr/>
          <a:p>
            <a:pPr algn="just"/>
            <a:r>
              <a:rPr sz="2400" smtClean="0">
                <a:sym typeface="+mn-ea"/>
              </a:rPr>
              <a:t>These is  </a:t>
            </a:r>
            <a:r>
              <a:rPr lang="en-IN" sz="2400" smtClean="0">
                <a:sym typeface="+mn-ea"/>
              </a:rPr>
              <a:t>a web based as well as </a:t>
            </a:r>
            <a:r>
              <a:rPr sz="2400" smtClean="0">
                <a:sym typeface="+mn-ea"/>
              </a:rPr>
              <a:t> an android application, but here we are providing the access to the Public as well as police officers, the people can take pictures related to traffic violations, then the admin (police officer) will be the responsible person to make fine when the user request approved. Suppose admin </a:t>
            </a:r>
            <a:r>
              <a:rPr lang="en-IN" sz="2400" smtClean="0">
                <a:sym typeface="+mn-ea"/>
              </a:rPr>
              <a:t>will </a:t>
            </a:r>
            <a:r>
              <a:rPr sz="2400" smtClean="0">
                <a:sym typeface="+mn-ea"/>
              </a:rPr>
              <a:t>get  same violation multiple time</a:t>
            </a:r>
            <a:r>
              <a:rPr lang="en-IN" sz="2400" smtClean="0">
                <a:sym typeface="+mn-ea"/>
              </a:rPr>
              <a:t>s</a:t>
            </a:r>
            <a:r>
              <a:rPr sz="2400" smtClean="0">
                <a:sym typeface="+mn-ea"/>
              </a:rPr>
              <a:t>, at that time only it follows First Come First Serve (FCFS) basses remaining requests will be negligible.</a:t>
            </a:r>
            <a:endParaRPr sz="2400" smtClean="0">
              <a:sym typeface="+mn-ea"/>
            </a:endParaRPr>
          </a:p>
        </p:txBody>
      </p:sp>
      <p:sp>
        <p:nvSpPr>
          <p:cNvPr id="4" name="Title 1"/>
          <p:cNvSpPr>
            <a:spLocks noGrp="1"/>
          </p:cNvSpPr>
          <p:nvPr/>
        </p:nvSpPr>
        <p:spPr>
          <a:xfrm>
            <a:off x="812800" y="107950"/>
            <a:ext cx="7161530" cy="94234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ltLang="en-US"/>
              <a:t>EXISTING SYSTEM</a:t>
            </a:r>
            <a:endParaRPr lang="en-IN" altLang="en-US"/>
          </a:p>
        </p:txBody>
      </p:sp>
      <p:sp>
        <p:nvSpPr>
          <p:cNvPr id="5" name="Content Placeholder 2"/>
          <p:cNvSpPr>
            <a:spLocks noGrp="1"/>
          </p:cNvSpPr>
          <p:nvPr/>
        </p:nvSpPr>
        <p:spPr>
          <a:xfrm>
            <a:off x="412750" y="862330"/>
            <a:ext cx="10131425" cy="273558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a:lstStyle>
          <a:p>
            <a:endParaRPr sz="2000" smtClean="0">
              <a:sym typeface="+mn-ea"/>
            </a:endParaRPr>
          </a:p>
        </p:txBody>
      </p:sp>
      <p:sp>
        <p:nvSpPr>
          <p:cNvPr id="6" name="Text Box 5"/>
          <p:cNvSpPr txBox="1"/>
          <p:nvPr/>
        </p:nvSpPr>
        <p:spPr>
          <a:xfrm>
            <a:off x="899160" y="1050290"/>
            <a:ext cx="10044430" cy="829945"/>
          </a:xfrm>
          <a:prstGeom prst="rect">
            <a:avLst/>
          </a:prstGeom>
          <a:noFill/>
        </p:spPr>
        <p:txBody>
          <a:bodyPr wrap="square" rtlCol="0" anchor="t">
            <a:spAutoFit/>
          </a:bodyPr>
          <a:p>
            <a:pPr marL="0" lvl="0" indent="0" algn="just">
              <a:buNone/>
            </a:pPr>
            <a:r>
              <a:rPr lang="en-IN" sz="2400" smtClean="0">
                <a:sym typeface="+mn-ea"/>
              </a:rPr>
              <a:t>T</a:t>
            </a:r>
            <a:r>
              <a:rPr sz="2400" smtClean="0">
                <a:sym typeface="+mn-ea"/>
              </a:rPr>
              <a:t>he Police Officers can only having the ri</a:t>
            </a:r>
            <a:r>
              <a:rPr lang="en-IN" sz="2400" smtClean="0">
                <a:sym typeface="+mn-ea"/>
              </a:rPr>
              <a:t>gh</a:t>
            </a:r>
            <a:r>
              <a:rPr sz="2400" smtClean="0">
                <a:sym typeface="+mn-ea"/>
              </a:rPr>
              <a:t>ts to take the </a:t>
            </a:r>
            <a:r>
              <a:rPr lang="en-IN" sz="2400" smtClean="0">
                <a:sym typeface="+mn-ea"/>
              </a:rPr>
              <a:t>violation</a:t>
            </a:r>
            <a:r>
              <a:rPr sz="2400" smtClean="0">
                <a:sym typeface="+mn-ea"/>
              </a:rPr>
              <a:t> pictures, when the traffic violations are happening at anywhere.</a:t>
            </a:r>
            <a:endParaRPr lang="en-US" sz="2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5909" y="808055"/>
            <a:ext cx="3979205" cy="1453363"/>
          </a:xfrm>
        </p:spPr>
        <p:txBody>
          <a:bodyPr>
            <a:normAutofit/>
          </a:bodyPr>
          <a:lstStyle/>
          <a:p>
            <a:r>
              <a:rPr lang="en-US" b="1">
                <a:cs typeface="Calibri Light" panose="020F0302020204030204"/>
              </a:rPr>
              <a:t>Rewards page:</a:t>
            </a:r>
            <a:endParaRPr lang="en-US" b="1"/>
          </a:p>
        </p:txBody>
      </p:sp>
      <p:sp>
        <p:nvSpPr>
          <p:cNvPr id="8" name="Content Placeholder 7"/>
          <p:cNvSpPr>
            <a:spLocks noGrp="1"/>
          </p:cNvSpPr>
          <p:nvPr>
            <p:ph idx="1"/>
          </p:nvPr>
        </p:nvSpPr>
        <p:spPr>
          <a:xfrm>
            <a:off x="802178" y="2261420"/>
            <a:ext cx="4002936" cy="3637935"/>
          </a:xfrm>
        </p:spPr>
        <p:txBody>
          <a:bodyPr>
            <a:normAutofit/>
          </a:bodyPr>
          <a:lstStyle/>
          <a:p>
            <a:pPr algn="just"/>
            <a:r>
              <a:rPr lang="en-US" sz="2400">
                <a:cs typeface="Calibri" panose="020F0502020204030204"/>
              </a:rPr>
              <a:t>This page will show the all the rewards  that got the user </a:t>
            </a:r>
            <a:endParaRPr lang="en-US" sz="2400">
              <a:cs typeface="Calibri" panose="020F0502020204030204"/>
            </a:endParaRPr>
          </a:p>
          <a:p>
            <a:pPr algn="just"/>
            <a:r>
              <a:rPr lang="en-US" sz="2400">
                <a:cs typeface="Calibri" panose="020F0502020204030204"/>
              </a:rPr>
              <a:t>Firstly they give rewards as a points then the user can redeem the points as money</a:t>
            </a:r>
            <a:endParaRPr lang="en-US" sz="2400">
              <a:cs typeface="Calibri" panose="020F0502020204030204"/>
            </a:endParaRPr>
          </a:p>
        </p:txBody>
      </p:sp>
      <p:pic>
        <p:nvPicPr>
          <p:cNvPr id="4" name="Picture 4" descr="A screenshot of a cell phone&#10;&#10;Description generated with very high confidence"/>
          <p:cNvPicPr>
            <a:picLocks noChangeAspect="1"/>
          </p:cNvPicPr>
          <p:nvPr/>
        </p:nvPicPr>
        <p:blipFill>
          <a:blip r:embed="rId2"/>
          <a:stretch>
            <a:fillRect/>
          </a:stretch>
        </p:blipFill>
        <p:spPr>
          <a:xfrm>
            <a:off x="5522120" y="609507"/>
            <a:ext cx="5530215" cy="577867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headEnd/>
            <a:tailEnd/>
          </a:ln>
          <a:effectLst>
            <a:outerShdw blurRad="254000" algn="tl" rotWithShape="0">
              <a:srgbClr val="000000">
                <a:alpha val="43000"/>
              </a:srgbClr>
            </a:outerShdw>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3520"/>
            <a:ext cx="10131425" cy="1048385"/>
          </a:xfrm>
        </p:spPr>
        <p:txBody>
          <a:bodyPr/>
          <a:lstStyle/>
          <a:p>
            <a:r>
              <a:rPr lang="en-US">
                <a:cs typeface="Calibri Light" panose="020F0302020204030204"/>
              </a:rPr>
              <a:t>Testing Screenshot</a:t>
            </a:r>
            <a:endParaRPr lang="en-US"/>
          </a:p>
        </p:txBody>
      </p:sp>
      <p:pic>
        <p:nvPicPr>
          <p:cNvPr id="4" name="Content Placeholder 3"/>
          <p:cNvPicPr>
            <a:picLocks noChangeAspect="1"/>
          </p:cNvPicPr>
          <p:nvPr>
            <p:ph sz="half" idx="2"/>
          </p:nvPr>
        </p:nvPicPr>
        <p:blipFill>
          <a:blip r:embed="rId1"/>
          <a:stretch>
            <a:fillRect/>
          </a:stretch>
        </p:blipFill>
        <p:spPr>
          <a:xfrm>
            <a:off x="1431290" y="1814195"/>
            <a:ext cx="8147050" cy="434784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a:cs typeface="Calibri Light" panose="020F0302020204030204"/>
              </a:rPr>
              <a:t>Conclusion:</a:t>
            </a:r>
            <a:endParaRPr lang="en-US" b="1">
              <a:latin typeface="Times New Roman" panose="02020603050405020304"/>
            </a:endParaRPr>
          </a:p>
        </p:txBody>
      </p:sp>
      <p:sp>
        <p:nvSpPr>
          <p:cNvPr id="3" name="Content Placeholder 2"/>
          <p:cNvSpPr>
            <a:spLocks noGrp="1"/>
          </p:cNvSpPr>
          <p:nvPr>
            <p:ph idx="1"/>
          </p:nvPr>
        </p:nvSpPr>
        <p:spPr/>
        <p:txBody>
          <a:bodyPr/>
          <a:lstStyle/>
          <a:p>
            <a:pPr algn="just"/>
            <a:r>
              <a:rPr sz="2400">
                <a:latin typeface="Times New Roman" panose="02020603050405020304"/>
                <a:ea typeface="+mn-lt"/>
                <a:cs typeface="+mn-lt"/>
              </a:rPr>
              <a:t>By the help of this project we </a:t>
            </a:r>
            <a:r>
              <a:rPr lang="en-IN" sz="2400">
                <a:latin typeface="Times New Roman" panose="02020603050405020304"/>
                <a:ea typeface="+mn-lt"/>
                <a:cs typeface="+mn-lt"/>
              </a:rPr>
              <a:t>can </a:t>
            </a:r>
            <a:r>
              <a:rPr sz="2400">
                <a:latin typeface="Times New Roman" panose="02020603050405020304"/>
                <a:ea typeface="+mn-lt"/>
                <a:cs typeface="+mn-lt"/>
              </a:rPr>
              <a:t> make everyone has to aware of traffic rules and must follow, Otherwise you will be punished by anyone. </a:t>
            </a:r>
            <a:r>
              <a:rPr lang="en-IN" sz="2400">
                <a:latin typeface="Times New Roman" panose="02020603050405020304"/>
                <a:ea typeface="+mn-lt"/>
                <a:cs typeface="+mn-lt"/>
              </a:rPr>
              <a:t>Respect and follow our traffic rules given by the Government,so that we can control the traffic violations, by the help of these Application, finally we can reduce the Traffic Accidents.</a:t>
            </a:r>
            <a:endParaRPr sz="2400">
              <a:latin typeface="Times New Roman" panose="02020603050405020304"/>
              <a:ea typeface="+mn-lt"/>
              <a:cs typeface="+mn-lt"/>
            </a:endParaRPr>
          </a:p>
          <a:p>
            <a:pPr marL="0" indent="0" algn="just">
              <a:buNone/>
            </a:pPr>
            <a:endParaRPr lang="en-US" sz="2400" dirty="0">
              <a:latin typeface="Times New Roman" panose="02020603050405020304"/>
              <a:cs typeface="Calibri" panose="020F0502020204030204"/>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799" y="1150076"/>
            <a:ext cx="3659389" cy="4557849"/>
          </a:xfrm>
        </p:spPr>
        <p:txBody>
          <a:bodyPr>
            <a:normAutofit/>
          </a:bodyPr>
          <a:lstStyle/>
          <a:p>
            <a:pPr algn="r"/>
            <a:r>
              <a:rPr lang="en-US" b="1">
                <a:ea typeface="+mj-lt"/>
                <a:cs typeface="+mj-lt"/>
              </a:rPr>
              <a:t>Furture Enhancement</a:t>
            </a:r>
            <a:endParaRPr lang="en-US"/>
          </a:p>
        </p:txBody>
      </p:sp>
      <p:cxnSp>
        <p:nvCxnSpPr>
          <p:cNvPr id="10" name="Straight Connector 9"/>
          <p:cNvCxnSpPr>
            <a:cxnSpLocks noGrp="1" noRot="1" noChangeAspect="1" noMove="1" noResize="1" noEditPoints="1" noAdjustHandles="1" noChangeArrowheads="1" noChangeShapeType="1"/>
          </p:cNvCxnSpPr>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88658" y="1150076"/>
            <a:ext cx="6517543" cy="4557849"/>
          </a:xfrm>
        </p:spPr>
        <p:txBody>
          <a:bodyPr>
            <a:normAutofit/>
          </a:bodyPr>
          <a:lstStyle/>
          <a:p>
            <a:pPr algn="just"/>
            <a:r>
              <a:rPr lang="en-US" sz="2400">
                <a:latin typeface="Times New Roman" panose="02020603050405020304"/>
                <a:ea typeface="+mn-lt"/>
                <a:cs typeface="+mn-lt"/>
              </a:rPr>
              <a:t> Always </a:t>
            </a:r>
            <a:r>
              <a:rPr lang="en-IN" altLang="en-US" sz="2400">
                <a:latin typeface="Times New Roman" panose="02020603050405020304"/>
                <a:ea typeface="+mn-lt"/>
                <a:cs typeface="+mn-lt"/>
              </a:rPr>
              <a:t>I </a:t>
            </a:r>
            <a:r>
              <a:rPr lang="en-US" sz="2400">
                <a:latin typeface="Times New Roman" panose="02020603050405020304"/>
                <a:ea typeface="+mn-lt"/>
                <a:cs typeface="+mn-lt"/>
              </a:rPr>
              <a:t>follow the traffic rules updates from the concern government and update in violation types.</a:t>
            </a:r>
            <a:endParaRPr lang="en-US" sz="2400">
              <a:latin typeface="Times New Roman" panose="02020603050405020304"/>
              <a:ea typeface="+mn-lt"/>
              <a:cs typeface="+mn-lt"/>
            </a:endParaRPr>
          </a:p>
          <a:p>
            <a:pPr algn="just"/>
            <a:r>
              <a:rPr lang="en-US" sz="2400">
                <a:latin typeface="Times New Roman" panose="02020603050405020304"/>
                <a:ea typeface="+mn-lt"/>
                <a:cs typeface="+mn-lt"/>
              </a:rPr>
              <a:t>I will follow the feedback </a:t>
            </a:r>
            <a:r>
              <a:rPr lang="en-IN" altLang="en-US" sz="2400">
                <a:latin typeface="Times New Roman" panose="02020603050405020304"/>
                <a:ea typeface="+mn-lt"/>
                <a:cs typeface="+mn-lt"/>
              </a:rPr>
              <a:t>given</a:t>
            </a:r>
            <a:r>
              <a:rPr lang="en-US" sz="2400">
                <a:latin typeface="Times New Roman" panose="02020603050405020304"/>
                <a:ea typeface="+mn-lt"/>
                <a:cs typeface="+mn-lt"/>
              </a:rPr>
              <a:t> by the users and if any reasonable suggestions </a:t>
            </a:r>
            <a:r>
              <a:rPr lang="en-IN" altLang="en-US" sz="2400">
                <a:latin typeface="Times New Roman" panose="02020603050405020304"/>
                <a:ea typeface="+mn-lt"/>
                <a:cs typeface="+mn-lt"/>
              </a:rPr>
              <a:t>found, I will </a:t>
            </a:r>
            <a:r>
              <a:rPr lang="en-US" sz="2400">
                <a:latin typeface="Times New Roman" panose="02020603050405020304"/>
                <a:ea typeface="+mn-lt"/>
                <a:cs typeface="+mn-lt"/>
              </a:rPr>
              <a:t>follow with that and try to implement in the project</a:t>
            </a:r>
            <a:endParaRPr lang="en-US" sz="2400">
              <a:latin typeface="Times New Roman" panose="02020603050405020304"/>
              <a:ea typeface="+mn-lt"/>
              <a:cs typeface="+mn-l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605" y="-86995"/>
            <a:ext cx="10131425" cy="1607185"/>
          </a:xfrm>
        </p:spPr>
        <p:txBody>
          <a:bodyPr/>
          <a:lstStyle/>
          <a:p>
            <a:r>
              <a:rPr lang="en-IN" altLang="en-US" b="1">
                <a:latin typeface="Times New Roman" panose="02020603050405020304"/>
                <a:cs typeface="Calibri Light" panose="020F0302020204030204"/>
              </a:rPr>
              <a:t>                           </a:t>
            </a:r>
            <a:r>
              <a:rPr lang="en-US" b="1">
                <a:latin typeface="Times New Roman" panose="02020603050405020304"/>
                <a:cs typeface="Calibri Light" panose="020F0302020204030204"/>
              </a:rPr>
              <a:t>References:</a:t>
            </a:r>
            <a:br>
              <a:rPr lang="en-US" b="1">
                <a:latin typeface="Times New Roman" panose="02020603050405020304"/>
                <a:cs typeface="Calibri Light" panose="020F0302020204030204"/>
              </a:rPr>
            </a:br>
            <a:r>
              <a:rPr lang="en-IN" altLang="en-US" sz="2800" b="1">
                <a:latin typeface="Times New Roman" panose="02020603050405020304"/>
                <a:cs typeface="Calibri Light" panose="020F0302020204030204"/>
              </a:rPr>
              <a:t>bOOK rEsources:</a:t>
            </a:r>
            <a:endParaRPr lang="en-IN" altLang="en-US" sz="2800" b="1">
              <a:latin typeface="Times New Roman" panose="02020603050405020304"/>
              <a:cs typeface="Calibri Light" panose="020F0302020204030204"/>
            </a:endParaRPr>
          </a:p>
        </p:txBody>
      </p:sp>
      <p:sp>
        <p:nvSpPr>
          <p:cNvPr id="3" name="Content Placeholder 2"/>
          <p:cNvSpPr>
            <a:spLocks noGrp="1"/>
          </p:cNvSpPr>
          <p:nvPr>
            <p:ph idx="1"/>
          </p:nvPr>
        </p:nvSpPr>
        <p:spPr>
          <a:xfrm>
            <a:off x="815340" y="1520190"/>
            <a:ext cx="10131425" cy="4458335"/>
          </a:xfrm>
        </p:spPr>
        <p:txBody>
          <a:bodyPr vert="horz" lIns="91440" tIns="45720" rIns="91440" bIns="45720" rtlCol="0" anchor="ctr">
            <a:noAutofit/>
          </a:bodyPr>
          <a:lstStyle/>
          <a:p>
            <a:pPr marL="0" indent="0" algn="just">
              <a:buNone/>
            </a:pPr>
            <a:r>
              <a:rPr lang="en-US" sz="2400">
                <a:latin typeface="Times New Roman" panose="02020603050405020304"/>
                <a:ea typeface="+mn-lt"/>
                <a:cs typeface="+mn-lt"/>
              </a:rPr>
              <a:t>1. E.Balagurusamy, “Programming in Java”, 5th Edition, BPB Publications, 2010</a:t>
            </a:r>
            <a:endParaRPr lang="en-US" sz="2400">
              <a:latin typeface="Times New Roman" panose="02020603050405020304"/>
              <a:ea typeface="+mn-lt"/>
              <a:cs typeface="+mn-lt"/>
            </a:endParaRPr>
          </a:p>
          <a:p>
            <a:pPr marL="0" indent="0" algn="just">
              <a:buNone/>
            </a:pPr>
            <a:r>
              <a:rPr lang="en-US" sz="2400">
                <a:latin typeface="Times New Roman" panose="02020603050405020304"/>
                <a:ea typeface="+mn-lt"/>
                <a:cs typeface="+mn-lt"/>
              </a:rPr>
              <a:t>2. Herbert Schildt, “Java – The Complete Reference”, 4th Edition, McGrawHill, 2014</a:t>
            </a:r>
            <a:endParaRPr lang="en-US" sz="2400">
              <a:latin typeface="Times New Roman" panose="02020603050405020304"/>
              <a:ea typeface="+mn-lt"/>
              <a:cs typeface="+mn-lt"/>
            </a:endParaRPr>
          </a:p>
          <a:p>
            <a:pPr marL="0" indent="0" algn="just">
              <a:buNone/>
            </a:pPr>
            <a:r>
              <a:rPr lang="en-US" sz="2400">
                <a:latin typeface="Times New Roman" panose="02020603050405020304"/>
                <a:ea typeface="+mn-lt"/>
                <a:cs typeface="+mn-lt"/>
              </a:rPr>
              <a:t>3. Abraham Silberscatz, Korth, Sudarshan – Database Management Systems, 4th Edition, McGrawHill, 2002</a:t>
            </a:r>
            <a:endParaRPr lang="en-US" sz="2400">
              <a:latin typeface="Times New Roman" panose="02020603050405020304"/>
              <a:ea typeface="+mn-lt"/>
              <a:cs typeface="+mn-lt"/>
            </a:endParaRPr>
          </a:p>
          <a:p>
            <a:pPr marL="0" indent="0" algn="just">
              <a:buNone/>
            </a:pPr>
            <a:r>
              <a:rPr lang="en-US" sz="2400">
                <a:latin typeface="Times New Roman" panose="02020603050405020304"/>
                <a:ea typeface="+mn-lt"/>
                <a:cs typeface="+mn-lt"/>
              </a:rPr>
              <a:t>4. Bruce Eckel, Thinking in Java, 2nd Edition, Prentice Hall, June 2000.</a:t>
            </a:r>
            <a:endParaRPr lang="en-US" sz="2400">
              <a:latin typeface="Times New Roman" panose="02020603050405020304"/>
              <a:ea typeface="+mn-lt"/>
              <a:cs typeface="+mn-lt"/>
            </a:endParaRPr>
          </a:p>
          <a:p>
            <a:pPr marL="0" indent="0" algn="just">
              <a:buNone/>
            </a:pPr>
            <a:r>
              <a:rPr lang="en-US" sz="2400">
                <a:latin typeface="Times New Roman" panose="02020603050405020304"/>
                <a:ea typeface="+mn-lt"/>
                <a:cs typeface="+mn-lt"/>
              </a:rPr>
              <a:t>5. Hans Bergsten, Java Server Pages, Oreille, 3rd Edition December 2003</a:t>
            </a:r>
            <a:endParaRPr lang="en-US" sz="2400">
              <a:latin typeface="Times New Roman" panose="02020603050405020304"/>
              <a:ea typeface="+mn-lt"/>
              <a:cs typeface="+mn-lt"/>
            </a:endParaRPr>
          </a:p>
          <a:p>
            <a:endParaRPr lang="en-US" sz="2400" dirty="0">
              <a:latin typeface="Times New Roman" panose="02020603050405020304"/>
              <a:cs typeface="Times New Roman" panose="02020603050405020304"/>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web resources:</a:t>
            </a:r>
            <a:endParaRPr lang="en-IN" altLang="en-US" b="1"/>
          </a:p>
        </p:txBody>
      </p:sp>
      <p:sp>
        <p:nvSpPr>
          <p:cNvPr id="3" name="Content Placeholder 2"/>
          <p:cNvSpPr>
            <a:spLocks noGrp="1"/>
          </p:cNvSpPr>
          <p:nvPr>
            <p:ph idx="1"/>
          </p:nvPr>
        </p:nvSpPr>
        <p:spPr>
          <a:xfrm>
            <a:off x="685800" y="1779270"/>
            <a:ext cx="10131425" cy="4011930"/>
          </a:xfrm>
        </p:spPr>
        <p:txBody>
          <a:bodyPr/>
          <a:p>
            <a:pPr marL="0" indent="0" algn="just">
              <a:buNone/>
            </a:pPr>
            <a:r>
              <a:rPr lang="en-US"/>
              <a:t>1. www.java2share/jdbcconnectivity.html</a:t>
            </a:r>
            <a:endParaRPr lang="en-US"/>
          </a:p>
          <a:p>
            <a:pPr marL="0" indent="0" algn="just">
              <a:buNone/>
            </a:pPr>
            <a:r>
              <a:rPr lang="en-US"/>
              <a:t>2. www.way2java/jspintroduction.html</a:t>
            </a:r>
            <a:endParaRPr lang="en-US"/>
          </a:p>
          <a:p>
            <a:pPr marL="0" indent="0" algn="just">
              <a:buNone/>
            </a:pPr>
            <a:r>
              <a:rPr lang="en-US"/>
              <a:t>3. www.java2s/javapagesexamples.solvedexamples.html</a:t>
            </a:r>
            <a:endParaRPr lang="en-US"/>
          </a:p>
          <a:p>
            <a:pPr marL="0" indent="0" algn="just">
              <a:buNone/>
            </a:pPr>
            <a:r>
              <a:rPr lang="en-IN" altLang="en-US"/>
              <a:t>4</a:t>
            </a:r>
            <a:r>
              <a:rPr lang="en-US"/>
              <a:t>. www.roseindia/dbconnectivity.html</a:t>
            </a:r>
            <a:endParaRPr lang="en-US"/>
          </a:p>
          <a:p>
            <a:pPr marL="0" indent="0" algn="just">
              <a:buNone/>
            </a:pPr>
            <a:r>
              <a:rPr lang="en-US"/>
              <a:t>5. www.javatpoint/htmlregistration/example.html</a:t>
            </a:r>
            <a:endParaRPr lang="en-US"/>
          </a:p>
          <a:p>
            <a:pPr marL="0" indent="0" algn="just">
              <a:buNone/>
            </a:pPr>
            <a:r>
              <a:rPr lang="en-US"/>
              <a:t>6. www.ajava2all/connectingjavawithtml.html</a:t>
            </a:r>
            <a:endParaRPr lang="en-US"/>
          </a:p>
          <a:p>
            <a:pPr marL="0" indent="0" algn="just">
              <a:buNone/>
            </a:pPr>
            <a:r>
              <a:rPr lang="en-US"/>
              <a:t>7. www.booksboon.com</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spots"/>
          <p:cNvPicPr>
            <a:picLocks noChangeAspect="1"/>
          </p:cNvPicPr>
          <p:nvPr/>
        </p:nvPicPr>
        <p:blipFill rotWithShape="1">
          <a:blip r:embed="rId1">
            <a:alphaModFix amt="35000"/>
          </a:blip>
          <a:srcRect/>
          <a:stretch>
            <a:fillRect/>
          </a:stretch>
        </p:blipFill>
        <p:spPr>
          <a:xfrm>
            <a:off x="20" y="10"/>
            <a:ext cx="12191980" cy="6857990"/>
          </a:xfrm>
          <a:prstGeom prst="rect">
            <a:avLst/>
          </a:prstGeom>
        </p:spPr>
      </p:pic>
      <p:pic>
        <p:nvPicPr>
          <p:cNvPr id="13" name="Picture 12"/>
          <p:cNvPicPr>
            <a:picLocks noGrp="1" noRot="1" noChangeAspect="1" noMove="1" noResize="1" noEditPoints="1" noAdjustHandles="1" noChangeArrowheads="1" noChangeShapeType="1" noCrop="1"/>
          </p:cNvPicPr>
          <p:nvPr/>
        </p:nvPicPr>
        <p:blipFill>
          <a:blip r:embed="rId2">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p:cNvSpPr>
            <a:spLocks noGrp="1"/>
          </p:cNvSpPr>
          <p:nvPr>
            <p:ph type="ctrTitle"/>
          </p:nvPr>
        </p:nvSpPr>
        <p:spPr>
          <a:xfrm>
            <a:off x="511833" y="1374795"/>
            <a:ext cx="7197726" cy="2421464"/>
          </a:xfrm>
        </p:spPr>
        <p:txBody>
          <a:bodyPr>
            <a:normAutofit/>
          </a:bodyPr>
          <a:lstStyle/>
          <a:p>
            <a:r>
              <a:rPr lang="en-US" sz="7200" b="1"/>
              <a:t>Thank You!</a:t>
            </a:r>
            <a:endParaRPr lang="en-US" sz="72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aDVANTAGES</a:t>
            </a:r>
            <a:endParaRPr lang="en-IN" altLang="en-US"/>
          </a:p>
        </p:txBody>
      </p:sp>
      <p:sp>
        <p:nvSpPr>
          <p:cNvPr id="3" name="Content Placeholder 2"/>
          <p:cNvSpPr>
            <a:spLocks noGrp="1"/>
          </p:cNvSpPr>
          <p:nvPr>
            <p:ph idx="1"/>
          </p:nvPr>
        </p:nvSpPr>
        <p:spPr/>
        <p:txBody>
          <a:bodyPr/>
          <a:p>
            <a:pPr algn="just"/>
            <a:r>
              <a:rPr lang="en-IN" sz="2000" smtClean="0">
                <a:sym typeface="+mn-ea"/>
              </a:rPr>
              <a:t>E</a:t>
            </a:r>
            <a:r>
              <a:rPr sz="2000" smtClean="0">
                <a:sym typeface="+mn-ea"/>
              </a:rPr>
              <a:t>veryone having the right to punish traffic violators</a:t>
            </a:r>
            <a:r>
              <a:rPr lang="en-IN" sz="2000" smtClean="0">
                <a:sym typeface="+mn-ea"/>
              </a:rPr>
              <a:t>,and to support police officers for controlling traffic accidents.</a:t>
            </a:r>
            <a:endParaRPr sz="2000" smtClean="0">
              <a:sym typeface="+mn-ea"/>
            </a:endParaRPr>
          </a:p>
          <a:p>
            <a:pPr algn="just"/>
            <a:r>
              <a:rPr sz="2000" smtClean="0">
                <a:sym typeface="+mn-ea"/>
              </a:rPr>
              <a:t>Number of dependences will decreases.</a:t>
            </a:r>
            <a:endParaRPr sz="2000" smtClean="0">
              <a:sym typeface="+mn-ea"/>
            </a:endParaRPr>
          </a:p>
          <a:p>
            <a:pPr algn="just"/>
            <a:r>
              <a:rPr sz="2000" smtClean="0">
                <a:sym typeface="+mn-ea"/>
              </a:rPr>
              <a:t>There is no special device needed for this application, it will work on any smartphone.</a:t>
            </a:r>
            <a:endParaRPr sz="2000" smtClean="0">
              <a:sym typeface="+mn-ea"/>
            </a:endParaRPr>
          </a:p>
          <a:p>
            <a:pPr algn="just"/>
            <a:r>
              <a:rPr sz="2000" smtClean="0">
                <a:sym typeface="+mn-ea"/>
              </a:rPr>
              <a:t>Only one police officer is enough for a entire city.</a:t>
            </a:r>
            <a:endParaRPr sz="2000" smtClean="0">
              <a:sym typeface="+mn-ea"/>
            </a:endParaRPr>
          </a:p>
          <a:p>
            <a:pPr algn="just"/>
            <a:r>
              <a:rPr sz="2000" smtClean="0">
                <a:sym typeface="+mn-ea"/>
              </a:rPr>
              <a:t>User will get rewards.</a:t>
            </a:r>
            <a:endParaRPr sz="2000" smtClean="0">
              <a:sym typeface="+mn-ea"/>
            </a:endParaRPr>
          </a:p>
          <a:p>
            <a:pPr algn="just"/>
            <a:r>
              <a:rPr sz="2000" smtClean="0">
                <a:sym typeface="+mn-ea"/>
              </a:rPr>
              <a:t>By the help of this, traffic violation will surely </a:t>
            </a:r>
            <a:r>
              <a:rPr lang="en-IN" sz="2000" smtClean="0">
                <a:sym typeface="+mn-ea"/>
              </a:rPr>
              <a:t>reduce</a:t>
            </a:r>
            <a:r>
              <a:rPr sz="2000" smtClean="0">
                <a:sym typeface="+mn-ea"/>
              </a:rPr>
              <a:t>, </a:t>
            </a:r>
            <a:r>
              <a:rPr lang="en-IN" sz="2000" smtClean="0">
                <a:sym typeface="+mn-ea"/>
              </a:rPr>
              <a:t>why </a:t>
            </a:r>
            <a:r>
              <a:rPr sz="2000" smtClean="0">
                <a:sym typeface="+mn-ea"/>
              </a:rPr>
              <a:t>because </a:t>
            </a:r>
            <a:r>
              <a:rPr lang="en-IN" sz="2000" smtClean="0">
                <a:sym typeface="+mn-ea"/>
              </a:rPr>
              <a:t>all  traffic violaters are </a:t>
            </a:r>
            <a:r>
              <a:rPr sz="2000" smtClean="0">
                <a:sym typeface="+mn-ea"/>
              </a:rPr>
              <a:t>fear of everyone.</a:t>
            </a:r>
            <a:endParaRPr sz="2000" smtClean="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9260" y="609600"/>
            <a:ext cx="5916930" cy="1456055"/>
          </a:xfrm>
        </p:spPr>
        <p:txBody>
          <a:bodyPr/>
          <a:p>
            <a:r>
              <a:rPr lang="en-IN" altLang="en-US"/>
              <a:t>Software specifications &amp;</a:t>
            </a:r>
            <a:endParaRPr lang="en-IN" altLang="en-US"/>
          </a:p>
        </p:txBody>
      </p:sp>
      <p:sp>
        <p:nvSpPr>
          <p:cNvPr id="3" name="Content Placeholder 2"/>
          <p:cNvSpPr>
            <a:spLocks noGrp="1"/>
          </p:cNvSpPr>
          <p:nvPr>
            <p:ph idx="1"/>
          </p:nvPr>
        </p:nvSpPr>
        <p:spPr>
          <a:xfrm>
            <a:off x="685800" y="2141855"/>
            <a:ext cx="5375275" cy="3649345"/>
          </a:xfrm>
        </p:spPr>
        <p:txBody>
          <a:bodyPr/>
          <a:p>
            <a:r>
              <a:rPr lang="en-GB" sz="2000" dirty="0" smtClean="0">
                <a:latin typeface="Calibri" panose="020F0502020204030204"/>
                <a:cs typeface="Calibri" panose="020F0502020204030204"/>
                <a:sym typeface="+mn-ea"/>
              </a:rPr>
              <a:t>Operating System	-	 Windows 7/8/10 </a:t>
            </a:r>
            <a:r>
              <a:rPr lang="en-IN" altLang="en-GB" sz="2000" dirty="0" smtClean="0">
                <a:latin typeface="Calibri" panose="020F0502020204030204"/>
                <a:cs typeface="Calibri" panose="020F0502020204030204"/>
                <a:sym typeface="+mn-ea"/>
              </a:rPr>
              <a:t>or higher.</a:t>
            </a:r>
            <a:endParaRPr lang="en-GB" sz="2000" dirty="0" smtClean="0">
              <a:latin typeface="Calibri" panose="020F0502020204030204"/>
              <a:cs typeface="Calibri" panose="020F0502020204030204"/>
              <a:sym typeface="+mn-ea"/>
            </a:endParaRPr>
          </a:p>
          <a:p>
            <a:r>
              <a:rPr lang="en-GB" sz="2000" dirty="0" smtClean="0">
                <a:latin typeface="Calibri" panose="020F0502020204030204"/>
                <a:cs typeface="Calibri" panose="020F0502020204030204"/>
                <a:sym typeface="+mn-ea"/>
              </a:rPr>
              <a:t>Application Server	-	 Tomcat 8.0</a:t>
            </a:r>
            <a:endParaRPr lang="en-GB" sz="2000" dirty="0" smtClean="0">
              <a:latin typeface="Calibri" panose="020F0502020204030204"/>
              <a:cs typeface="Calibri" panose="020F0502020204030204"/>
              <a:sym typeface="+mn-ea"/>
            </a:endParaRPr>
          </a:p>
          <a:p>
            <a:r>
              <a:rPr lang="en-GB" sz="2000" dirty="0" smtClean="0">
                <a:latin typeface="Calibri" panose="020F0502020204030204"/>
                <a:cs typeface="Calibri" panose="020F0502020204030204"/>
                <a:sym typeface="+mn-ea"/>
              </a:rPr>
              <a:t>Front End	                -	  HTML,CSS,BootStrap.</a:t>
            </a:r>
            <a:endParaRPr lang="en-GB" sz="2000" dirty="0" smtClean="0">
              <a:latin typeface="Calibri" panose="020F0502020204030204"/>
              <a:cs typeface="Calibri" panose="020F0502020204030204"/>
              <a:sym typeface="+mn-ea"/>
            </a:endParaRPr>
          </a:p>
          <a:p>
            <a:r>
              <a:rPr lang="en-GB" sz="2000" dirty="0" smtClean="0">
                <a:latin typeface="Calibri" panose="020F0502020204030204"/>
                <a:cs typeface="Calibri" panose="020F0502020204030204"/>
                <a:sym typeface="+mn-ea"/>
              </a:rPr>
              <a:t>Scripts	                -	  JavaScript</a:t>
            </a:r>
            <a:endParaRPr lang="en-GB" sz="2000" dirty="0" smtClean="0">
              <a:latin typeface="Calibri" panose="020F0502020204030204"/>
              <a:cs typeface="Calibri" panose="020F0502020204030204"/>
              <a:sym typeface="+mn-ea"/>
            </a:endParaRPr>
          </a:p>
          <a:p>
            <a:r>
              <a:rPr lang="en-GB" sz="2000" dirty="0" smtClean="0">
                <a:latin typeface="Calibri" panose="020F0502020204030204"/>
                <a:cs typeface="Calibri" panose="020F0502020204030204"/>
                <a:sym typeface="+mn-ea"/>
              </a:rPr>
              <a:t>Server side Script	-	  Java Server Pages</a:t>
            </a:r>
            <a:endParaRPr lang="en-GB" sz="2000" dirty="0" smtClean="0">
              <a:latin typeface="Calibri" panose="020F0502020204030204"/>
              <a:cs typeface="Calibri" panose="020F0502020204030204"/>
              <a:sym typeface="+mn-ea"/>
            </a:endParaRPr>
          </a:p>
          <a:p>
            <a:r>
              <a:rPr lang="en-GB" sz="2000" dirty="0" smtClean="0">
                <a:latin typeface="Calibri" panose="020F0502020204030204"/>
                <a:cs typeface="Calibri" panose="020F0502020204030204"/>
                <a:sym typeface="+mn-ea"/>
              </a:rPr>
              <a:t>Database	               -	  MySQL</a:t>
            </a:r>
            <a:endParaRPr lang="en-GB" sz="2000" dirty="0" smtClean="0">
              <a:latin typeface="Calibri" panose="020F0502020204030204"/>
              <a:cs typeface="Calibri" panose="020F0502020204030204"/>
              <a:sym typeface="+mn-ea"/>
            </a:endParaRPr>
          </a:p>
        </p:txBody>
      </p:sp>
      <p:sp>
        <p:nvSpPr>
          <p:cNvPr id="4" name="Title 1"/>
          <p:cNvSpPr>
            <a:spLocks noGrp="1"/>
          </p:cNvSpPr>
          <p:nvPr/>
        </p:nvSpPr>
        <p:spPr>
          <a:xfrm>
            <a:off x="6061710" y="609600"/>
            <a:ext cx="6130925" cy="145605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ltLang="en-US"/>
              <a:t>hardware specifications</a:t>
            </a:r>
            <a:endParaRPr lang="en-IN" altLang="en-US"/>
          </a:p>
        </p:txBody>
      </p:sp>
      <p:sp>
        <p:nvSpPr>
          <p:cNvPr id="5" name="Content Placeholder 2"/>
          <p:cNvSpPr>
            <a:spLocks noGrp="1"/>
          </p:cNvSpPr>
          <p:nvPr/>
        </p:nvSpPr>
        <p:spPr>
          <a:xfrm>
            <a:off x="6061075" y="1761490"/>
            <a:ext cx="5412740" cy="333565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a:lstStyle>
          <a:p>
            <a:pPr marL="1143000" lvl="0" indent="-228600">
              <a:lnSpc>
                <a:spcPct val="150000"/>
              </a:lnSpc>
            </a:pPr>
            <a:r>
              <a:rPr lang="en-GB" sz="2000" dirty="0" smtClean="0">
                <a:latin typeface="Calibri" panose="020F0502020204030204"/>
                <a:cs typeface="Calibri" panose="020F0502020204030204"/>
                <a:sym typeface="+mn-ea"/>
              </a:rPr>
              <a:t>Processor	-	i3/i4/i5 Processor</a:t>
            </a:r>
            <a:endParaRPr lang="en-GB" sz="2000" dirty="0" smtClean="0">
              <a:latin typeface="Calibri" panose="020F0502020204030204"/>
              <a:cs typeface="Calibri" panose="020F0502020204030204"/>
              <a:sym typeface="+mn-ea"/>
            </a:endParaRPr>
          </a:p>
          <a:p>
            <a:pPr marL="1143000" lvl="0" indent="-228600">
              <a:lnSpc>
                <a:spcPct val="150000"/>
              </a:lnSpc>
            </a:pPr>
            <a:r>
              <a:rPr lang="en-GB" sz="2000" dirty="0" smtClean="0">
                <a:latin typeface="Calibri" panose="020F0502020204030204"/>
                <a:cs typeface="Calibri" panose="020F0502020204030204"/>
                <a:sym typeface="+mn-ea"/>
              </a:rPr>
              <a:t>RAM	        -	4GB</a:t>
            </a:r>
            <a:endParaRPr lang="en-GB" sz="2000" dirty="0" smtClean="0">
              <a:latin typeface="Calibri" panose="020F0502020204030204"/>
              <a:cs typeface="Calibri" panose="020F0502020204030204"/>
              <a:sym typeface="+mn-ea"/>
            </a:endParaRPr>
          </a:p>
          <a:p>
            <a:pPr marL="1143000" lvl="0" indent="-228600">
              <a:lnSpc>
                <a:spcPct val="150000"/>
              </a:lnSpc>
            </a:pPr>
            <a:r>
              <a:rPr lang="en-GB" sz="2000" dirty="0" smtClean="0">
                <a:latin typeface="Calibri" panose="020F0502020204030204"/>
                <a:cs typeface="Calibri" panose="020F0502020204030204"/>
                <a:sym typeface="+mn-ea"/>
              </a:rPr>
              <a:t>Hard Disk	-	250GB</a:t>
            </a:r>
            <a:endParaRPr lang="en-GB" sz="2000" dirty="0" smtClean="0">
              <a:latin typeface="Calibri" panose="020F0502020204030204"/>
              <a:cs typeface="Calibri" panose="020F0502020204030204"/>
              <a:sym typeface="+mn-ea"/>
            </a:endParaRP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609600"/>
            <a:ext cx="7851648" cy="1447800"/>
          </a:xfrm>
        </p:spPr>
        <p:txBody>
          <a:bodyPr/>
          <a:lstStyle/>
          <a:p>
            <a:pPr algn="l"/>
            <a:r>
              <a:rPr lang="en-US" dirty="0" smtClean="0"/>
              <a:t>Module Description</a:t>
            </a:r>
            <a:endParaRPr lang="en-US" dirty="0"/>
          </a:p>
        </p:txBody>
      </p:sp>
      <p:sp>
        <p:nvSpPr>
          <p:cNvPr id="4" name="Content Placeholder 2"/>
          <p:cNvSpPr>
            <a:spLocks noGrp="1"/>
          </p:cNvSpPr>
          <p:nvPr/>
        </p:nvSpPr>
        <p:spPr>
          <a:xfrm>
            <a:off x="1096645" y="1969770"/>
            <a:ext cx="9773285" cy="323532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a:lstStyle>
          <a:p>
            <a:pPr algn="just"/>
            <a:r>
              <a:rPr lang="en-IN" altLang="en-GB" sz="2400" dirty="0" smtClean="0">
                <a:latin typeface="Calibri" panose="020F0502020204030204"/>
                <a:cs typeface="Calibri" panose="020F0502020204030204"/>
                <a:sym typeface="+mn-ea"/>
              </a:rPr>
              <a:t>The Project “Traffic Sudharo” Contains mainly two modules they are given bellow:</a:t>
            </a:r>
            <a:endParaRPr lang="en-IN" altLang="en-GB" sz="2400" dirty="0" smtClean="0">
              <a:latin typeface="Calibri" panose="020F0502020204030204"/>
              <a:cs typeface="Calibri" panose="020F0502020204030204"/>
              <a:sym typeface="+mn-ea"/>
            </a:endParaRPr>
          </a:p>
          <a:p>
            <a:pPr marL="0" indent="0" algn="just">
              <a:buNone/>
            </a:pPr>
            <a:r>
              <a:rPr lang="en-IN" altLang="en-GB" sz="2400" dirty="0" smtClean="0">
                <a:latin typeface="Calibri" panose="020F0502020204030204"/>
                <a:cs typeface="Calibri" panose="020F0502020204030204"/>
                <a:sym typeface="+mn-ea"/>
              </a:rPr>
              <a:t>     1.User</a:t>
            </a:r>
            <a:endParaRPr lang="en-IN" altLang="en-GB" sz="2400" dirty="0" smtClean="0">
              <a:latin typeface="Calibri" panose="020F0502020204030204"/>
              <a:cs typeface="Calibri" panose="020F0502020204030204"/>
              <a:sym typeface="+mn-ea"/>
            </a:endParaRPr>
          </a:p>
          <a:p>
            <a:pPr marL="0" indent="0" algn="just">
              <a:buNone/>
            </a:pPr>
            <a:r>
              <a:rPr lang="en-IN" altLang="en-GB" sz="2400" dirty="0" smtClean="0">
                <a:latin typeface="Calibri" panose="020F0502020204030204"/>
                <a:cs typeface="Calibri" panose="020F0502020204030204"/>
                <a:sym typeface="+mn-ea"/>
              </a:rPr>
              <a:t>     2.Admin</a:t>
            </a:r>
            <a:endParaRPr lang="en-IN" altLang="en-GB" sz="2400" dirty="0" smtClean="0">
              <a:latin typeface="Calibri" panose="020F0502020204030204"/>
              <a:cs typeface="Calibri" panose="020F0502020204030204"/>
              <a:sym typeface="+mn-ea"/>
            </a:endParaRPr>
          </a:p>
          <a:p>
            <a:r>
              <a:rPr lang="en-IN" altLang="en-GB" sz="2400" dirty="0" smtClean="0">
                <a:latin typeface="Calibri" panose="020F0502020204030204"/>
                <a:cs typeface="Calibri" panose="020F0502020204030204"/>
                <a:sym typeface="+mn-ea"/>
              </a:rPr>
              <a:t> Here, I  developed User related modules in these Project.</a:t>
            </a:r>
            <a:endParaRPr lang="en-IN" altLang="en-GB" sz="2400" dirty="0" smtClean="0">
              <a:latin typeface="Calibri" panose="020F0502020204030204"/>
              <a:cs typeface="Calibri" panose="020F0502020204030204"/>
              <a:sym typeface="+mn-ea"/>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MODULE DESCRIPTION</a:t>
            </a:r>
            <a:endParaRPr lang="en-IN" altLang="en-US"/>
          </a:p>
        </p:txBody>
      </p:sp>
      <p:sp>
        <p:nvSpPr>
          <p:cNvPr id="3" name="Content Placeholder 2"/>
          <p:cNvSpPr>
            <a:spLocks noGrp="1"/>
          </p:cNvSpPr>
          <p:nvPr>
            <p:ph sz="half" idx="1"/>
          </p:nvPr>
        </p:nvSpPr>
        <p:spPr>
          <a:xfrm>
            <a:off x="609600" y="1640205"/>
            <a:ext cx="5384800" cy="5217160"/>
          </a:xfrm>
        </p:spPr>
        <p:txBody>
          <a:bodyPr/>
          <a:p>
            <a:pPr marL="0" indent="0">
              <a:buNone/>
            </a:pPr>
            <a:r>
              <a:rPr lang="en-IN" altLang="en-US" sz="2400" b="1"/>
              <a:t>Opening Page:</a:t>
            </a:r>
            <a:endParaRPr lang="en-IN" altLang="en-US"/>
          </a:p>
          <a:p>
            <a:pPr marL="0" indent="0" algn="just">
              <a:buNone/>
            </a:pPr>
            <a:r>
              <a:rPr lang="en-US" sz="2400"/>
              <a:t>When user click on the Traffic Sudharo App, Camera should be launched automatically to capture the violation picture and the launch screen will be as shown below.</a:t>
            </a:r>
            <a:endParaRPr lang="en-US" sz="2400"/>
          </a:p>
          <a:p>
            <a:pPr marL="0" indent="0" algn="just">
              <a:buNone/>
            </a:pPr>
            <a:r>
              <a:rPr lang="en-US" sz="2400"/>
              <a:t>Launch screen should have the 3 options. i.e.</a:t>
            </a:r>
            <a:endParaRPr lang="en-US" sz="2400"/>
          </a:p>
          <a:p>
            <a:pPr marL="0" indent="0" algn="just">
              <a:buNone/>
            </a:pPr>
            <a:r>
              <a:rPr lang="en-US" sz="2000"/>
              <a:t>             </a:t>
            </a:r>
            <a:r>
              <a:rPr lang="en-US" sz="2000" b="1"/>
              <a:t> </a:t>
            </a:r>
            <a:r>
              <a:rPr lang="en-IN" altLang="en-US" sz="2000" b="1"/>
              <a:t>1. </a:t>
            </a:r>
            <a:r>
              <a:rPr lang="en-US" sz="2000" b="1"/>
              <a:t>Post</a:t>
            </a:r>
            <a:endParaRPr lang="en-US" sz="2000" b="1"/>
          </a:p>
          <a:p>
            <a:pPr marL="0" indent="0" algn="just">
              <a:buNone/>
            </a:pPr>
            <a:r>
              <a:rPr lang="en-US" sz="2000" b="1"/>
              <a:t>              </a:t>
            </a:r>
            <a:r>
              <a:rPr lang="en-IN" altLang="en-US" sz="2000" b="1"/>
              <a:t>2. </a:t>
            </a:r>
            <a:r>
              <a:rPr lang="en-US" sz="2000" b="1"/>
              <a:t>Save</a:t>
            </a:r>
            <a:endParaRPr lang="en-US" sz="2000" b="1"/>
          </a:p>
          <a:p>
            <a:pPr marL="0" indent="0" algn="just">
              <a:buNone/>
            </a:pPr>
            <a:r>
              <a:rPr lang="en-US" sz="2000" b="1"/>
              <a:t>              </a:t>
            </a:r>
            <a:r>
              <a:rPr lang="en-IN" altLang="en-US" sz="2000" b="1"/>
              <a:t>3. Home</a:t>
            </a:r>
            <a:endParaRPr lang="en-US" sz="2000" b="1"/>
          </a:p>
          <a:p>
            <a:pPr algn="just"/>
            <a:endParaRPr lang="en-US"/>
          </a:p>
          <a:p>
            <a:endParaRPr lang="en-US"/>
          </a:p>
        </p:txBody>
      </p:sp>
      <p:pic>
        <p:nvPicPr>
          <p:cNvPr id="4" name="Content Placeholder -2147482624" descr="1"/>
          <p:cNvPicPr>
            <a:picLocks noChangeAspect="1"/>
          </p:cNvPicPr>
          <p:nvPr>
            <p:ph sz="half" idx="2"/>
          </p:nvPr>
        </p:nvPicPr>
        <p:blipFill>
          <a:blip r:embed="rId1"/>
          <a:stretch>
            <a:fillRect/>
          </a:stretch>
        </p:blipFill>
        <p:spPr>
          <a:xfrm>
            <a:off x="7408545" y="1886585"/>
            <a:ext cx="2962275" cy="3952875"/>
          </a:xfrm>
          <a:prstGeom prst="rect">
            <a:avLst/>
          </a:prstGeom>
          <a:noFill/>
          <a:ln w="9525">
            <a:noFill/>
          </a:ln>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1.POST SCENARIO :</a:t>
            </a:r>
            <a:endParaRPr lang="en-US"/>
          </a:p>
        </p:txBody>
      </p:sp>
      <p:sp>
        <p:nvSpPr>
          <p:cNvPr id="3" name="Content Placeholder 2"/>
          <p:cNvSpPr>
            <a:spLocks noGrp="1"/>
          </p:cNvSpPr>
          <p:nvPr>
            <p:ph sz="half" idx="1"/>
          </p:nvPr>
        </p:nvSpPr>
        <p:spPr>
          <a:xfrm>
            <a:off x="609600" y="1418590"/>
            <a:ext cx="5384800" cy="5402580"/>
          </a:xfrm>
        </p:spPr>
        <p:txBody>
          <a:bodyPr/>
          <a:p>
            <a:pPr algn="just"/>
            <a:r>
              <a:rPr lang="en-US" sz="2400"/>
              <a:t>User is clicks on “Post” button the control goes to next page showing list of offence type.</a:t>
            </a:r>
            <a:endParaRPr lang="en-US" sz="2400"/>
          </a:p>
          <a:p>
            <a:pPr marL="0" indent="0" algn="just">
              <a:buNone/>
            </a:pPr>
            <a:endParaRPr lang="en-US" sz="2400"/>
          </a:p>
          <a:p>
            <a:pPr algn="just"/>
            <a:r>
              <a:rPr lang="en-US" sz="2400"/>
              <a:t>After selecting respected offence type then user click on Next button window will come with reward point condition.</a:t>
            </a:r>
            <a:endParaRPr lang="en-US" sz="2400"/>
          </a:p>
        </p:txBody>
      </p:sp>
      <p:pic>
        <p:nvPicPr>
          <p:cNvPr id="24" name="Picture 10" descr="2.PNG"/>
          <p:cNvPicPr>
            <a:picLocks noChangeAspect="1"/>
          </p:cNvPicPr>
          <p:nvPr>
            <p:ph sz="half" idx="2"/>
          </p:nvPr>
        </p:nvPicPr>
        <p:blipFill>
          <a:blip r:embed="rId1"/>
          <a:stretch>
            <a:fillRect/>
          </a:stretch>
        </p:blipFill>
        <p:spPr>
          <a:xfrm>
            <a:off x="7208520" y="1910080"/>
            <a:ext cx="3362325" cy="3905250"/>
          </a:xfrm>
          <a:prstGeom prst="rect">
            <a:avLst/>
          </a:prstGeom>
        </p:spPr>
      </p:pic>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10235</Words>
  <Application>WPS Presentation</Application>
  <PresentationFormat>Widescreen</PresentationFormat>
  <Paragraphs>276</Paragraphs>
  <Slides>46</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46</vt:i4>
      </vt:variant>
    </vt:vector>
  </HeadingPairs>
  <TitlesOfParts>
    <vt:vector size="59" baseType="lpstr">
      <vt:lpstr>Arial</vt:lpstr>
      <vt:lpstr>SimSun</vt:lpstr>
      <vt:lpstr>Wingdings</vt:lpstr>
      <vt:lpstr>Arial</vt:lpstr>
      <vt:lpstr>Times New Roman</vt:lpstr>
      <vt:lpstr>Calibri</vt:lpstr>
      <vt:lpstr>Calibri Light</vt:lpstr>
      <vt:lpstr>Microsoft YaHei</vt:lpstr>
      <vt:lpstr>Arial Unicode MS</vt:lpstr>
      <vt:lpstr>Calibri</vt:lpstr>
      <vt:lpstr>Times New Roman</vt:lpstr>
      <vt:lpstr>Calibri Light</vt:lpstr>
      <vt:lpstr>Celestial</vt:lpstr>
      <vt:lpstr>TRAFFIC SUDHARO-User services</vt:lpstr>
      <vt:lpstr>Abstract:</vt:lpstr>
      <vt:lpstr>inTRODUCTION:</vt:lpstr>
      <vt:lpstr>proposed system</vt:lpstr>
      <vt:lpstr>aDVANTAGES</vt:lpstr>
      <vt:lpstr>hardware specifications</vt:lpstr>
      <vt:lpstr>Module Description:</vt:lpstr>
      <vt:lpstr>MODULE DESCRIPTION</vt:lpstr>
      <vt:lpstr>1.POST SCENARIO :</vt:lpstr>
      <vt:lpstr>SCENARIO - A : </vt:lpstr>
      <vt:lpstr>SCENARIO- A</vt:lpstr>
      <vt:lpstr>SCENARIO - A</vt:lpstr>
      <vt:lpstr>SCENARIO - A</vt:lpstr>
      <vt:lpstr>SCENARIO - A</vt:lpstr>
      <vt:lpstr>SCENARIO - A</vt:lpstr>
      <vt:lpstr>2.SAVE SCENARIO:</vt:lpstr>
      <vt:lpstr>2.SAVE SCENARIO: </vt:lpstr>
      <vt:lpstr>2.SAVE SCENARIO: </vt:lpstr>
      <vt:lpstr>2.SAVE SCENARIO: </vt:lpstr>
      <vt:lpstr>3.HOME SCENARIO:</vt:lpstr>
      <vt:lpstr>3.HOME SCENARIO: </vt:lpstr>
      <vt:lpstr>SCENARIO - B (First Time User)</vt:lpstr>
      <vt:lpstr>3.HOME SCENARIO:  </vt:lpstr>
      <vt:lpstr> 4.View Issues</vt:lpstr>
      <vt:lpstr>UML DIAGRAMS:</vt:lpstr>
      <vt:lpstr>Class diagram</vt:lpstr>
      <vt:lpstr>Sequence diagram</vt:lpstr>
      <vt:lpstr>COLLABORATION DIAGRAM</vt:lpstr>
      <vt:lpstr>Usecase diagram : </vt:lpstr>
      <vt:lpstr>Activity diagram :</vt:lpstr>
      <vt:lpstr>Component diagram</vt:lpstr>
      <vt:lpstr>ER-Diagram FOR USER:</vt:lpstr>
      <vt:lpstr>Data Flow Diagram FOR USER:</vt:lpstr>
      <vt:lpstr>SCREEN SHOTS OF APPLICATION...</vt:lpstr>
      <vt:lpstr>HOME PAGE:</vt:lpstr>
      <vt:lpstr>Registration page:</vt:lpstr>
      <vt:lpstr>Login Page:</vt:lpstr>
      <vt:lpstr>dashboard page:</vt:lpstr>
      <vt:lpstr>Notification page:</vt:lpstr>
      <vt:lpstr>Rewards page:</vt:lpstr>
      <vt:lpstr>Testing Screenshot</vt:lpstr>
      <vt:lpstr>Conclusion:</vt:lpstr>
      <vt:lpstr>Furture Enhancement</vt:lpstr>
      <vt:lpstr>                           References: bOOK rEsources:</vt:lpstr>
      <vt:lpstr>web resources: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Design</dc:title>
  <dc:creator/>
  <cp:lastModifiedBy>ELCOT</cp:lastModifiedBy>
  <cp:revision>726</cp:revision>
  <dcterms:created xsi:type="dcterms:W3CDTF">2020-06-10T05:15:00Z</dcterms:created>
  <dcterms:modified xsi:type="dcterms:W3CDTF">2020-08-13T03:45:49Z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1033-11.2.0.9629</vt:lpwstr>
  </property>
</Properties>
</file>