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sldIdLst>
    <p:sldId id="256" r:id="rId2"/>
    <p:sldId id="292" r:id="rId3"/>
    <p:sldId id="293" r:id="rId4"/>
    <p:sldId id="259" r:id="rId5"/>
    <p:sldId id="294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73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91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 Kumar" initials="GK" lastIdx="1" clrIdx="0">
    <p:extLst>
      <p:ext uri="{19B8F6BF-5375-455C-9EA6-DF929625EA0E}">
        <p15:presenceInfo xmlns:p15="http://schemas.microsoft.com/office/powerpoint/2012/main" userId="0521c57a7e35bb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54EE9-28D7-468E-B76B-78406CC4890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B3827-7492-4351-B1E9-2ECBB4C21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0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5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1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5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7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7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2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62675B-6916-431B-8936-BC2A3CC5CCB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069A9E-B9F8-42BA-9127-9EE577A54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B421A3-AB09-4A9A-B05F-4AAC112CBCC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30188"/>
            <a:ext cx="11726863" cy="6427787"/>
          </a:xfrm>
        </p:spPr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i="0" u="none" strike="noStrike" cap="none" spc="-1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16D6F-3F49-46BB-ABCB-138EEA8EA5FE}"/>
              </a:ext>
            </a:extLst>
          </p:cNvPr>
          <p:cNvSpPr txBox="1"/>
          <p:nvPr/>
        </p:nvSpPr>
        <p:spPr>
          <a:xfrm>
            <a:off x="1023815" y="1047262"/>
            <a:ext cx="101131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0" u="sng" strike="noStrike" cap="none" spc="-15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Incident Impact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93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68A0B-54CC-458C-BC06-86CD78D2C76A}"/>
              </a:ext>
            </a:extLst>
          </p:cNvPr>
          <p:cNvSpPr txBox="1"/>
          <p:nvPr/>
        </p:nvSpPr>
        <p:spPr>
          <a:xfrm>
            <a:off x="835782" y="768642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knowledge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038F2-F6F2-49D1-A298-74F974E7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62" y="1414973"/>
            <a:ext cx="6448156" cy="467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281B2-4D7D-44D9-8960-58EAFDB9897B}"/>
              </a:ext>
            </a:extLst>
          </p:cNvPr>
          <p:cNvSpPr txBox="1"/>
          <p:nvPr/>
        </p:nvSpPr>
        <p:spPr>
          <a:xfrm>
            <a:off x="871184" y="1414973"/>
            <a:ext cx="40368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high impact while working according to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5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4D876-3EAD-42B0-A62D-72B357FD15B5}"/>
              </a:ext>
            </a:extLst>
          </p:cNvPr>
          <p:cNvSpPr txBox="1"/>
          <p:nvPr/>
        </p:nvSpPr>
        <p:spPr>
          <a:xfrm>
            <a:off x="734647" y="696077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urgency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706AD-C264-47BD-90A2-7162AA3B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80" y="1342407"/>
            <a:ext cx="6819073" cy="4792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974C8-DE95-4CDB-9A04-6FBA7377BD00}"/>
              </a:ext>
            </a:extLst>
          </p:cNvPr>
          <p:cNvSpPr txBox="1"/>
          <p:nvPr/>
        </p:nvSpPr>
        <p:spPr>
          <a:xfrm>
            <a:off x="734647" y="1282896"/>
            <a:ext cx="3621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incidents are 2-Medium level urgency.</a:t>
            </a:r>
          </a:p>
        </p:txBody>
      </p:sp>
    </p:spTree>
    <p:extLst>
      <p:ext uri="{BB962C8B-B14F-4D97-AF65-F5344CB8AC3E}">
        <p14:creationId xmlns:p14="http://schemas.microsoft.com/office/powerpoint/2010/main" val="368471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FBCB8-A16C-4C13-8A99-2439DBA60B12}"/>
              </a:ext>
            </a:extLst>
          </p:cNvPr>
          <p:cNvSpPr txBox="1"/>
          <p:nvPr/>
        </p:nvSpPr>
        <p:spPr>
          <a:xfrm>
            <a:off x="803811" y="721751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priority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DF34C-E20A-46F7-9C18-B2022650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2" y="1368082"/>
            <a:ext cx="8004127" cy="4768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8886A-5581-4E41-BA6D-5352667EEACC}"/>
              </a:ext>
            </a:extLst>
          </p:cNvPr>
          <p:cNvSpPr txBox="1"/>
          <p:nvPr/>
        </p:nvSpPr>
        <p:spPr>
          <a:xfrm flipH="1">
            <a:off x="803811" y="1368082"/>
            <a:ext cx="2509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incidents are 3-Moderate state priority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42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C53FC-D03E-4AF0-908F-AC1B56CE2FC2}"/>
              </a:ext>
            </a:extLst>
          </p:cNvPr>
          <p:cNvSpPr txBox="1"/>
          <p:nvPr/>
        </p:nvSpPr>
        <p:spPr>
          <a:xfrm flipH="1">
            <a:off x="789354" y="719016"/>
            <a:ext cx="1052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 Imputation for 'u_symptom' feature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976C-B3A8-40F0-BB28-2C7F1E9257C6}"/>
              </a:ext>
            </a:extLst>
          </p:cNvPr>
          <p:cNvSpPr txBox="1"/>
          <p:nvPr/>
        </p:nvSpPr>
        <p:spPr>
          <a:xfrm>
            <a:off x="789354" y="1876807"/>
            <a:ext cx="4968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Used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Label Encoding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with less proportion of missing values are dropped</a:t>
            </a:r>
            <a:r>
              <a:rPr lang="en-IN" sz="2800" dirty="0"/>
              <a:t>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 imputation applied on the u_symptom.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B479F-9A85-455D-80E7-630283660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03" y="1548561"/>
            <a:ext cx="4968733" cy="45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7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36F6E-EB36-4501-902D-62D2DDB791E5}"/>
              </a:ext>
            </a:extLst>
          </p:cNvPr>
          <p:cNvSpPr txBox="1"/>
          <p:nvPr/>
        </p:nvSpPr>
        <p:spPr>
          <a:xfrm>
            <a:off x="3180862" y="1320800"/>
            <a:ext cx="11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B0E86-FD4D-4E0C-8626-75EEE8133C0F}"/>
              </a:ext>
            </a:extLst>
          </p:cNvPr>
          <p:cNvSpPr txBox="1"/>
          <p:nvPr/>
        </p:nvSpPr>
        <p:spPr>
          <a:xfrm flipH="1">
            <a:off x="855785" y="745942"/>
            <a:ext cx="1048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 Imputaion for ['</a:t>
            </a:r>
            <a:r>
              <a:rPr lang="en-US" sz="3600" b="1" i="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location','category','subcategory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A5683-515A-4BBC-9063-57AB8B779219}"/>
              </a:ext>
            </a:extLst>
          </p:cNvPr>
          <p:cNvSpPr txBox="1"/>
          <p:nvPr/>
        </p:nvSpPr>
        <p:spPr>
          <a:xfrm>
            <a:off x="855786" y="1978534"/>
            <a:ext cx="5240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Used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Label Encoding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with less proportion of missing values are dropped</a:t>
            </a:r>
            <a:r>
              <a:rPr lang="en-IN" sz="2800" dirty="0"/>
              <a:t>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 imputation applied on the location,category,subcategory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4388E8-E74F-4481-B6FC-2BEAE094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54849"/>
            <a:ext cx="5240214" cy="41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BAD9B-DE0F-4B0F-87DE-841D0A0988F2}"/>
              </a:ext>
            </a:extLst>
          </p:cNvPr>
          <p:cNvSpPr txBox="1"/>
          <p:nvPr/>
        </p:nvSpPr>
        <p:spPr>
          <a:xfrm>
            <a:off x="812800" y="742462"/>
            <a:ext cx="451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Imputated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7C297-7F0B-4B7F-A13F-476D90A8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8793"/>
            <a:ext cx="10464800" cy="47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5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3FC4-FEB5-48D7-880F-DF242EE070BB}"/>
              </a:ext>
            </a:extLst>
          </p:cNvPr>
          <p:cNvSpPr txBox="1"/>
          <p:nvPr/>
        </p:nvSpPr>
        <p:spPr>
          <a:xfrm>
            <a:off x="687754" y="711372"/>
            <a:ext cx="978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Using Decision Tree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82AB9-C32A-4302-9CC8-6D2E4CEA8066}"/>
              </a:ext>
            </a:extLst>
          </p:cNvPr>
          <p:cNvSpPr txBox="1"/>
          <p:nvPr/>
        </p:nvSpPr>
        <p:spPr>
          <a:xfrm>
            <a:off x="789355" y="1357703"/>
            <a:ext cx="2571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C0071-1455-4906-98FA-7691658A5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14" y="1357703"/>
            <a:ext cx="8143631" cy="47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33990-D8A8-4C30-AD2C-D88D7561FCE5}"/>
              </a:ext>
            </a:extLst>
          </p:cNvPr>
          <p:cNvSpPr txBox="1"/>
          <p:nvPr/>
        </p:nvSpPr>
        <p:spPr>
          <a:xfrm>
            <a:off x="804985" y="683371"/>
            <a:ext cx="1019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Using 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B64F-4DBB-457E-AE8A-BDC55721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0" y="1329702"/>
            <a:ext cx="8456246" cy="4844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B0CB5-5C44-4BD6-B07C-B63221A3E2DC}"/>
              </a:ext>
            </a:extLst>
          </p:cNvPr>
          <p:cNvSpPr txBox="1"/>
          <p:nvPr/>
        </p:nvSpPr>
        <p:spPr>
          <a:xfrm>
            <a:off x="804984" y="1329702"/>
            <a:ext cx="22039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23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E5133-2110-45D5-9519-D750AA6EB846}"/>
              </a:ext>
            </a:extLst>
          </p:cNvPr>
          <p:cNvSpPr txBox="1"/>
          <p:nvPr/>
        </p:nvSpPr>
        <p:spPr>
          <a:xfrm flipH="1">
            <a:off x="719016" y="601787"/>
            <a:ext cx="668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consideration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4798C-09E3-4FE0-BA98-CC2E88C8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9718"/>
            <a:ext cx="5158154" cy="4746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5B244-09C3-4B31-9DD4-EC69812AFF2B}"/>
              </a:ext>
            </a:extLst>
          </p:cNvPr>
          <p:cNvSpPr txBox="1"/>
          <p:nvPr/>
        </p:nvSpPr>
        <p:spPr>
          <a:xfrm>
            <a:off x="719016" y="1248118"/>
            <a:ext cx="3047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top considering features for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06361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5E9E1-4EAC-4D3A-9E0A-A2B3225A21FB}"/>
              </a:ext>
            </a:extLst>
          </p:cNvPr>
          <p:cNvSpPr txBox="1"/>
          <p:nvPr/>
        </p:nvSpPr>
        <p:spPr>
          <a:xfrm>
            <a:off x="1727201" y="2644170"/>
            <a:ext cx="10214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</p:txBody>
      </p:sp>
    </p:spTree>
    <p:extLst>
      <p:ext uri="{BB962C8B-B14F-4D97-AF65-F5344CB8AC3E}">
        <p14:creationId xmlns:p14="http://schemas.microsoft.com/office/powerpoint/2010/main" val="40220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F8FCC-09BD-4140-94EA-C03F90B36DBA}"/>
              </a:ext>
            </a:extLst>
          </p:cNvPr>
          <p:cNvSpPr txBox="1"/>
          <p:nvPr/>
        </p:nvSpPr>
        <p:spPr>
          <a:xfrm>
            <a:off x="922215" y="914400"/>
            <a:ext cx="367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Business </a:t>
            </a:r>
            <a:r>
              <a:rPr lang="en-IN" sz="36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49140-44C1-4FD4-AC73-537038617532}"/>
              </a:ext>
            </a:extLst>
          </p:cNvPr>
          <p:cNvSpPr txBox="1"/>
          <p:nvPr/>
        </p:nvSpPr>
        <p:spPr>
          <a:xfrm>
            <a:off x="922215" y="1742831"/>
            <a:ext cx="8727069" cy="136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 predict the impact of the incident raised by customer.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4D2EE-F750-4CC8-A681-C89E2F2EA25C}"/>
              </a:ext>
            </a:extLst>
          </p:cNvPr>
          <p:cNvSpPr txBox="1"/>
          <p:nvPr/>
        </p:nvSpPr>
        <p:spPr>
          <a:xfrm>
            <a:off x="922215" y="2844800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Objective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2F92A-12F9-4EEF-8CAD-271E1AA77CD5}"/>
              </a:ext>
            </a:extLst>
          </p:cNvPr>
          <p:cNvSpPr txBox="1"/>
          <p:nvPr/>
        </p:nvSpPr>
        <p:spPr>
          <a:xfrm>
            <a:off x="922215" y="3606801"/>
            <a:ext cx="104804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Analysis Is To Predict An Item When Sold, What Is The Probability That Customer Would File Fraudulent / Genuine Warranty And To Understand Important Factors Associated With Them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18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A3146-E5D6-43BC-A662-3786929DAA02}"/>
              </a:ext>
            </a:extLst>
          </p:cNvPr>
          <p:cNvSpPr txBox="1"/>
          <p:nvPr/>
        </p:nvSpPr>
        <p:spPr>
          <a:xfrm>
            <a:off x="758093" y="716908"/>
            <a:ext cx="613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3600" b="1" i="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IN" sz="36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B9393-732E-4AA4-BC13-B4C6F743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2319630"/>
            <a:ext cx="4908061" cy="3821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FE29-4171-4EEC-B1D3-3B4069A85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68" y="1365523"/>
            <a:ext cx="2493108" cy="806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B7CFB-D657-49A0-8370-397F12B25597}"/>
              </a:ext>
            </a:extLst>
          </p:cNvPr>
          <p:cNvSpPr txBox="1"/>
          <p:nvPr/>
        </p:nvSpPr>
        <p:spPr>
          <a:xfrm>
            <a:off x="320429" y="1365523"/>
            <a:ext cx="2883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Accuracy:98.69%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68308-CAD6-43D9-82E5-04114F85F3DE}"/>
              </a:ext>
            </a:extLst>
          </p:cNvPr>
          <p:cNvSpPr txBox="1"/>
          <p:nvPr/>
        </p:nvSpPr>
        <p:spPr>
          <a:xfrm flipH="1">
            <a:off x="836247" y="2171587"/>
            <a:ext cx="4908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69% of the times low impact incident is considered as low otherwise 31%of time high or medium incident are predicted a 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of high impact incident cases were wrongly predicted as low or medium impact incidents.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19% of the times low is wrongly predicted as high or medium impact incident.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3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AC04A-F182-49F0-AD35-C8021D2979AE}"/>
              </a:ext>
            </a:extLst>
          </p:cNvPr>
          <p:cNvSpPr txBox="1"/>
          <p:nvPr/>
        </p:nvSpPr>
        <p:spPr>
          <a:xfrm>
            <a:off x="742462" y="643744"/>
            <a:ext cx="729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9F55-AEBA-4F85-9C02-BA3654A50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4820"/>
            <a:ext cx="5283199" cy="3704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BA23D-A521-46C3-8DAC-880C57CDD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29" y="1392906"/>
            <a:ext cx="2610340" cy="879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ECE65-43E7-48EC-8A5C-B3B31644D431}"/>
              </a:ext>
            </a:extLst>
          </p:cNvPr>
          <p:cNvSpPr txBox="1"/>
          <p:nvPr/>
        </p:nvSpPr>
        <p:spPr>
          <a:xfrm>
            <a:off x="312615" y="1309227"/>
            <a:ext cx="3549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Accuracy:97.04%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911C4-7E70-4FDC-BC60-A530CCFEF7A5}"/>
              </a:ext>
            </a:extLst>
          </p:cNvPr>
          <p:cNvSpPr txBox="1"/>
          <p:nvPr/>
        </p:nvSpPr>
        <p:spPr>
          <a:xfrm>
            <a:off x="742462" y="1832447"/>
            <a:ext cx="4290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of the times low and medium incidents were considered as High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of the times low is wrongly predicted as high or medium impact incident.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of the times low is wrongly predicted as high or medium impact incident.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1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B5499-74B6-44BA-8371-DD8E5F20F36E}"/>
              </a:ext>
            </a:extLst>
          </p:cNvPr>
          <p:cNvSpPr txBox="1"/>
          <p:nvPr/>
        </p:nvSpPr>
        <p:spPr>
          <a:xfrm>
            <a:off x="318492" y="1154110"/>
            <a:ext cx="543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554FE-2A41-406D-8A5B-A1A8E657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1" y="2383692"/>
            <a:ext cx="5142523" cy="3532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AB769-B7C8-45EE-8D67-AA0931C73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93" y="1353907"/>
            <a:ext cx="2575197" cy="892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4D741-76E5-47B9-9E98-0929257BDD92}"/>
              </a:ext>
            </a:extLst>
          </p:cNvPr>
          <p:cNvSpPr txBox="1"/>
          <p:nvPr/>
        </p:nvSpPr>
        <p:spPr>
          <a:xfrm>
            <a:off x="750277" y="668611"/>
            <a:ext cx="708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IN" sz="36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i="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eighbors</a:t>
            </a:r>
            <a:r>
              <a:rPr lang="en-IN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endParaRPr lang="en-IN" sz="1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916AC-548F-40D7-8AB7-D5CE93ADE4B1}"/>
              </a:ext>
            </a:extLst>
          </p:cNvPr>
          <p:cNvSpPr txBox="1"/>
          <p:nvPr/>
        </p:nvSpPr>
        <p:spPr>
          <a:xfrm>
            <a:off x="318491" y="1353907"/>
            <a:ext cx="349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Accuracy:98.28%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AB687-65FA-4173-8EDE-B51A4EFF1EDB}"/>
              </a:ext>
            </a:extLst>
          </p:cNvPr>
          <p:cNvSpPr txBox="1"/>
          <p:nvPr/>
        </p:nvSpPr>
        <p:spPr>
          <a:xfrm>
            <a:off x="836246" y="1874857"/>
            <a:ext cx="3493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 of the times low and medium incidents were considered as High(Precision</a:t>
            </a:r>
            <a:r>
              <a:rPr lang="en-IN" sz="2000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B6D58-6978-426C-8491-AEE75DF307C2}"/>
              </a:ext>
            </a:extLst>
          </p:cNvPr>
          <p:cNvSpPr txBox="1"/>
          <p:nvPr/>
        </p:nvSpPr>
        <p:spPr>
          <a:xfrm>
            <a:off x="836246" y="3177463"/>
            <a:ext cx="375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33% of the times low is wrongly predicted as high or medium impact incident.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5076B-B50C-4825-98D4-76FDCDAB9F82}"/>
              </a:ext>
            </a:extLst>
          </p:cNvPr>
          <p:cNvSpPr txBox="1"/>
          <p:nvPr/>
        </p:nvSpPr>
        <p:spPr>
          <a:xfrm>
            <a:off x="836246" y="4154049"/>
            <a:ext cx="3212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the times low is wrongly predicted as high or medium impact incident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10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18B34-00A8-4413-B032-AA8BC464B9FB}"/>
              </a:ext>
            </a:extLst>
          </p:cNvPr>
          <p:cNvSpPr txBox="1"/>
          <p:nvPr/>
        </p:nvSpPr>
        <p:spPr>
          <a:xfrm flipH="1">
            <a:off x="726831" y="667659"/>
            <a:ext cx="645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3600" b="1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IN" sz="36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4FDA9-4DF5-47BF-9407-5018EAA5A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92" y="2078891"/>
            <a:ext cx="5423877" cy="4111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A8E61-C8BC-4E6E-8C3D-AD84E19F5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33" y="1329379"/>
            <a:ext cx="2618210" cy="662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8B7024-AD3C-44E1-9CF1-7F23A998E999}"/>
              </a:ext>
            </a:extLst>
          </p:cNvPr>
          <p:cNvSpPr txBox="1"/>
          <p:nvPr/>
        </p:nvSpPr>
        <p:spPr>
          <a:xfrm flipH="1">
            <a:off x="257908" y="1329379"/>
            <a:ext cx="359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Accuracy:98.59%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9C9D-2373-4626-8048-94078C8F5B6B}"/>
              </a:ext>
            </a:extLst>
          </p:cNvPr>
          <p:cNvSpPr txBox="1"/>
          <p:nvPr/>
        </p:nvSpPr>
        <p:spPr>
          <a:xfrm>
            <a:off x="726831" y="1803472"/>
            <a:ext cx="4462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67% of the times low impact incident is considered as low otherwise 33%of time high or medium incident are predicted a 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of high impact incident cases were wrongly predicted as low or medium impact incidents.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the times low is wrongly predicted as high or medium impact incident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12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CE7F0-C476-4EF6-A6A9-017D9F4B1699}"/>
              </a:ext>
            </a:extLst>
          </p:cNvPr>
          <p:cNvSpPr txBox="1"/>
          <p:nvPr/>
        </p:nvSpPr>
        <p:spPr>
          <a:xfrm>
            <a:off x="742464" y="670166"/>
            <a:ext cx="958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96094-8FAB-4443-BC8B-6E6785520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67" y="1346567"/>
            <a:ext cx="2534004" cy="4841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DF64FB-B028-496D-A424-1C8F830DE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07" y="2641601"/>
            <a:ext cx="4790829" cy="3546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D9A19-4C14-4E12-B8CE-9726B2086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05" y="1339867"/>
            <a:ext cx="2454032" cy="11532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CB255-F3D5-4EC4-9DE3-F832A52DA3CF}"/>
              </a:ext>
            </a:extLst>
          </p:cNvPr>
          <p:cNvSpPr txBox="1"/>
          <p:nvPr/>
        </p:nvSpPr>
        <p:spPr>
          <a:xfrm>
            <a:off x="742464" y="1339867"/>
            <a:ext cx="319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81.63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38163-1A1B-44BA-8488-6E44FA909F34}"/>
              </a:ext>
            </a:extLst>
          </p:cNvPr>
          <p:cNvSpPr txBox="1"/>
          <p:nvPr/>
        </p:nvSpPr>
        <p:spPr>
          <a:xfrm>
            <a:off x="742464" y="1738798"/>
            <a:ext cx="2962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3% of the times low impact incident is considered as low otherwise 97%of time high or medium incident are predicted a 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high impact incident cases were wrongly predicted as low or medium impact incidents.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 of the times low is wrongly predicted as high or medium impact incident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59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32BCF-B1B2-43C6-8519-DD7231D73FED}"/>
              </a:ext>
            </a:extLst>
          </p:cNvPr>
          <p:cNvSpPr txBox="1"/>
          <p:nvPr/>
        </p:nvSpPr>
        <p:spPr>
          <a:xfrm flipH="1">
            <a:off x="780364" y="725262"/>
            <a:ext cx="6949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 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0A450-02E1-4202-954B-FCC93D5B1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64" y="1910203"/>
            <a:ext cx="6316005" cy="4222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F449D-F3BB-4982-9FB2-A09CDD4C0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38" y="3429000"/>
            <a:ext cx="3540370" cy="1271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0FFAE-1BDA-4788-A284-23DDDD20CE5E}"/>
              </a:ext>
            </a:extLst>
          </p:cNvPr>
          <p:cNvSpPr txBox="1"/>
          <p:nvPr/>
        </p:nvSpPr>
        <p:spPr>
          <a:xfrm>
            <a:off x="287995" y="1386982"/>
            <a:ext cx="383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99.98%</a:t>
            </a:r>
          </a:p>
        </p:txBody>
      </p:sp>
    </p:spTree>
    <p:extLst>
      <p:ext uri="{BB962C8B-B14F-4D97-AF65-F5344CB8AC3E}">
        <p14:creationId xmlns:p14="http://schemas.microsoft.com/office/powerpoint/2010/main" val="428243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8743C-4466-486B-A035-03FB6AB05812}"/>
              </a:ext>
            </a:extLst>
          </p:cNvPr>
          <p:cNvSpPr txBox="1"/>
          <p:nvPr/>
        </p:nvSpPr>
        <p:spPr>
          <a:xfrm flipH="1">
            <a:off x="851877" y="709868"/>
            <a:ext cx="376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24FDF-1247-4097-9EBA-ADDA4639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" y="1541584"/>
            <a:ext cx="10363200" cy="3774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2DA08-4205-4982-A326-094F5A57E940}"/>
              </a:ext>
            </a:extLst>
          </p:cNvPr>
          <p:cNvSpPr txBox="1"/>
          <p:nvPr/>
        </p:nvSpPr>
        <p:spPr>
          <a:xfrm>
            <a:off x="976923" y="55018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Impact prediction </a:t>
            </a:r>
            <a:r>
              <a:rPr lang="en-US" sz="1800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XGB </a:t>
            </a: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800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good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accuracy, Precision, Recall and f1-score. Therefore, this model is Selected  for deployment to predict the incident impact.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5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9DA221-5630-4292-869E-A3D49D61E0BB}"/>
              </a:ext>
            </a:extLst>
          </p:cNvPr>
          <p:cNvSpPr txBox="1"/>
          <p:nvPr/>
        </p:nvSpPr>
        <p:spPr>
          <a:xfrm>
            <a:off x="1050758" y="2644170"/>
            <a:ext cx="1073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Model Deployment</a:t>
            </a:r>
            <a:endParaRPr lang="en-IN" sz="9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34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E86FC-D361-4F36-B51F-878A2FC7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5" y="1576362"/>
            <a:ext cx="3524742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BDD7E-307A-4C80-B0CB-4D62C735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45" y="1576361"/>
            <a:ext cx="6374399" cy="4527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FFED3-739E-46EA-B7A9-4CA5C66FA624}"/>
              </a:ext>
            </a:extLst>
          </p:cNvPr>
          <p:cNvSpPr txBox="1"/>
          <p:nvPr/>
        </p:nvSpPr>
        <p:spPr>
          <a:xfrm>
            <a:off x="824525" y="930031"/>
            <a:ext cx="39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</a:t>
            </a:r>
            <a:r>
              <a:rPr lang="en-US" sz="36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sing </a:t>
            </a:r>
            <a:r>
              <a:rPr lang="en-US" sz="3600" b="1" i="0" u="sng" strike="noStrike" cap="none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Streamlit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C1A2A-B3EE-4FE1-A448-F79887CE7EE4}"/>
              </a:ext>
            </a:extLst>
          </p:cNvPr>
          <p:cNvSpPr txBox="1"/>
          <p:nvPr/>
        </p:nvSpPr>
        <p:spPr>
          <a:xfrm>
            <a:off x="941755" y="4360984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http://localhost:8501/</a:t>
            </a:r>
          </a:p>
        </p:txBody>
      </p:sp>
    </p:spTree>
    <p:extLst>
      <p:ext uri="{BB962C8B-B14F-4D97-AF65-F5344CB8AC3E}">
        <p14:creationId xmlns:p14="http://schemas.microsoft.com/office/powerpoint/2010/main" val="395843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5D075-BEDC-4307-A983-175B207801E5}"/>
              </a:ext>
            </a:extLst>
          </p:cNvPr>
          <p:cNvSpPr txBox="1"/>
          <p:nvPr/>
        </p:nvSpPr>
        <p:spPr>
          <a:xfrm>
            <a:off x="775368" y="726332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0" u="sng" strike="noStrike" dirty="0">
                <a:solidFill>
                  <a:srgbClr val="002776"/>
                </a:solidFill>
                <a:effectLst/>
                <a:latin typeface="Times New Roman" panose="02020603050405020304" pitchFamily="18" charset="0"/>
              </a:rPr>
              <a:t>Challenges faced?</a:t>
            </a:r>
            <a:endParaRPr lang="en-IN" sz="3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47290-69DF-40CE-B25E-226E222B43C5}"/>
              </a:ext>
            </a:extLst>
          </p:cNvPr>
          <p:cNvSpPr txBox="1"/>
          <p:nvPr/>
        </p:nvSpPr>
        <p:spPr>
          <a:xfrm>
            <a:off x="703385" y="1293668"/>
            <a:ext cx="10893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nderstanding of data set due to various features.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NA values.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Irrelevant Features.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D237F-262C-4038-AC9E-087CF7F973DA}"/>
              </a:ext>
            </a:extLst>
          </p:cNvPr>
          <p:cNvSpPr txBox="1"/>
          <p:nvPr/>
        </p:nvSpPr>
        <p:spPr>
          <a:xfrm>
            <a:off x="775368" y="3047994"/>
            <a:ext cx="493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0" u="sng" strike="noStrike" dirty="0">
                <a:solidFill>
                  <a:srgbClr val="002776"/>
                </a:solidFill>
                <a:effectLst/>
                <a:latin typeface="Times New Roman" panose="02020603050405020304" pitchFamily="18" charset="0"/>
              </a:rPr>
              <a:t>How did you overcome?</a:t>
            </a:r>
            <a:endParaRPr lang="en-IN" sz="36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3AD-918B-43DE-84DE-8A16949C8B19}"/>
              </a:ext>
            </a:extLst>
          </p:cNvPr>
          <p:cNvSpPr txBox="1"/>
          <p:nvPr/>
        </p:nvSpPr>
        <p:spPr>
          <a:xfrm>
            <a:off x="775369" y="3517876"/>
            <a:ext cx="10641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Domain Knowledge with Domain Experts.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Done EDA phase to replace NA values by using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imputations.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Done Feature engineering phase to eliminate the Irrelevant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22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8D601-A064-467C-96CF-58E5DF9CCDAB}"/>
              </a:ext>
            </a:extLst>
          </p:cNvPr>
          <p:cNvSpPr txBox="1"/>
          <p:nvPr/>
        </p:nvSpPr>
        <p:spPr>
          <a:xfrm>
            <a:off x="992554" y="883139"/>
            <a:ext cx="707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/ Project Flow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49FE5-8CAB-4FE3-8C82-6CA21D17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54" y="1529469"/>
            <a:ext cx="10300736" cy="44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2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C3DE7-5ABC-469B-96C4-282E43FF83B8}"/>
              </a:ext>
            </a:extLst>
          </p:cNvPr>
          <p:cNvSpPr txBox="1"/>
          <p:nvPr/>
        </p:nvSpPr>
        <p:spPr>
          <a:xfrm>
            <a:off x="3173047" y="2644170"/>
            <a:ext cx="59897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57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5975A-5317-49C8-A1AB-B3A5E6BE963E}"/>
              </a:ext>
            </a:extLst>
          </p:cNvPr>
          <p:cNvSpPr txBox="1"/>
          <p:nvPr/>
        </p:nvSpPr>
        <p:spPr>
          <a:xfrm>
            <a:off x="808892" y="1490007"/>
            <a:ext cx="1057421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 Data  Analysis (EDA)</a:t>
            </a:r>
            <a:endParaRPr lang="en-US" sz="9600" b="1" i="0" u="sng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ctr"/>
            <a:endParaRPr lang="en-IN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8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5A809-706C-4EA6-B698-57479D6A996B}"/>
              </a:ext>
            </a:extLst>
          </p:cNvPr>
          <p:cNvSpPr txBox="1"/>
          <p:nvPr/>
        </p:nvSpPr>
        <p:spPr>
          <a:xfrm>
            <a:off x="867508" y="76590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set details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65D9F-1A80-492D-81C7-434A399ACADB}"/>
              </a:ext>
            </a:extLst>
          </p:cNvPr>
          <p:cNvSpPr txBox="1"/>
          <p:nvPr/>
        </p:nvSpPr>
        <p:spPr>
          <a:xfrm>
            <a:off x="867508" y="1412239"/>
            <a:ext cx="101661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having incidents raised by customers. Which contains an event log of an incident management process extracted from a service desk platform of an IT company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B5CC-E2D3-4657-ADC8-8D1537FB7452}"/>
              </a:ext>
            </a:extLst>
          </p:cNvPr>
          <p:cNvSpPr txBox="1"/>
          <p:nvPr/>
        </p:nvSpPr>
        <p:spPr>
          <a:xfrm>
            <a:off x="867508" y="2674122"/>
            <a:ext cx="88414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141713 observations of 36 variables are as follows,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7EBFB-5B92-493F-9406-50894A6C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" y="3359336"/>
            <a:ext cx="10166170" cy="27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DD9B8-F618-47B0-9ECC-B1962F576FA2}"/>
              </a:ext>
            </a:extLst>
          </p:cNvPr>
          <p:cNvSpPr txBox="1"/>
          <p:nvPr/>
        </p:nvSpPr>
        <p:spPr>
          <a:xfrm>
            <a:off x="789353" y="821262"/>
            <a:ext cx="5043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for null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DA3B1-ABFC-4E6A-906A-18E53CAA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467593"/>
            <a:ext cx="7479323" cy="4569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16285F-2A06-413B-802E-AACD346F1BDD}"/>
              </a:ext>
            </a:extLst>
          </p:cNvPr>
          <p:cNvSpPr txBox="1"/>
          <p:nvPr/>
        </p:nvSpPr>
        <p:spPr>
          <a:xfrm>
            <a:off x="922215" y="1467593"/>
            <a:ext cx="29385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contains 30% of missing values mainly in below dropping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02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2C34E-6D22-48F0-A5E0-A360B00DD880}"/>
              </a:ext>
            </a:extLst>
          </p:cNvPr>
          <p:cNvSpPr txBox="1"/>
          <p:nvPr/>
        </p:nvSpPr>
        <p:spPr>
          <a:xfrm>
            <a:off x="797169" y="684897"/>
            <a:ext cx="529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</a:t>
            </a:r>
            <a:r>
              <a:rPr lang="en-IN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incident_state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54F33-B1BB-4C5D-A78D-35FA3EC79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31227"/>
            <a:ext cx="7432432" cy="4841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CE8E0-88E7-42F9-AC6A-E5F815A9725D}"/>
              </a:ext>
            </a:extLst>
          </p:cNvPr>
          <p:cNvSpPr txBox="1"/>
          <p:nvPr/>
        </p:nvSpPr>
        <p:spPr>
          <a:xfrm>
            <a:off x="797169" y="1331226"/>
            <a:ext cx="3165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incident states are in active state.</a:t>
            </a:r>
          </a:p>
        </p:txBody>
      </p:sp>
    </p:spTree>
    <p:extLst>
      <p:ext uri="{BB962C8B-B14F-4D97-AF65-F5344CB8AC3E}">
        <p14:creationId xmlns:p14="http://schemas.microsoft.com/office/powerpoint/2010/main" val="56153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CCD2F-F52D-421A-9D9A-EF1F9C108E69}"/>
              </a:ext>
            </a:extLst>
          </p:cNvPr>
          <p:cNvSpPr txBox="1"/>
          <p:nvPr/>
        </p:nvSpPr>
        <p:spPr>
          <a:xfrm>
            <a:off x="750277" y="640984"/>
            <a:ext cx="47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active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F6269-042C-4914-821B-F5CB7A1EA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22" y="1279771"/>
            <a:ext cx="7416801" cy="4929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71361-C8E3-4D08-BD55-3FEABE9083F0}"/>
              </a:ext>
            </a:extLst>
          </p:cNvPr>
          <p:cNvSpPr txBox="1"/>
          <p:nvPr/>
        </p:nvSpPr>
        <p:spPr>
          <a:xfrm>
            <a:off x="750277" y="1287315"/>
            <a:ext cx="32746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high impact on active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24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AA2A5-E956-428E-9CC5-2B339D7E3B4D}"/>
              </a:ext>
            </a:extLst>
          </p:cNvPr>
          <p:cNvSpPr txBox="1"/>
          <p:nvPr/>
        </p:nvSpPr>
        <p:spPr>
          <a:xfrm>
            <a:off x="734645" y="691954"/>
            <a:ext cx="1106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</a:t>
            </a:r>
            <a:r>
              <a:rPr lang="en-IN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contact_type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494E6-C3AA-4B62-92FD-C44B13D18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15" y="1338284"/>
            <a:ext cx="6572741" cy="4827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67207-0E51-4D6B-AABA-5CCBB7E0C37E}"/>
              </a:ext>
            </a:extLst>
          </p:cNvPr>
          <p:cNvSpPr txBox="1"/>
          <p:nvPr/>
        </p:nvSpPr>
        <p:spPr>
          <a:xfrm>
            <a:off x="734645" y="1338283"/>
            <a:ext cx="41499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Incidents registered through mobile which has high impact.</a:t>
            </a:r>
          </a:p>
        </p:txBody>
      </p:sp>
    </p:spTree>
    <p:extLst>
      <p:ext uri="{BB962C8B-B14F-4D97-AF65-F5344CB8AC3E}">
        <p14:creationId xmlns:p14="http://schemas.microsoft.com/office/powerpoint/2010/main" val="185591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1201</TotalTime>
  <Words>732</Words>
  <Application>Microsoft Office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Algerian</vt:lpstr>
      <vt:lpstr>Arial</vt:lpstr>
      <vt:lpstr>Calibri</vt:lpstr>
      <vt:lpstr>Garamond</vt:lpstr>
      <vt:lpstr>Times New Roman</vt:lpstr>
      <vt:lpstr>Verdana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 mendu</dc:creator>
  <cp:lastModifiedBy>Ganesh Kumar</cp:lastModifiedBy>
  <cp:revision>174</cp:revision>
  <dcterms:created xsi:type="dcterms:W3CDTF">2022-02-16T12:40:39Z</dcterms:created>
  <dcterms:modified xsi:type="dcterms:W3CDTF">2022-03-22T11:45:11Z</dcterms:modified>
</cp:coreProperties>
</file>