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305" r:id="rId27"/>
    <p:sldId id="285" r:id="rId28"/>
    <p:sldId id="291" r:id="rId29"/>
    <p:sldId id="286" r:id="rId30"/>
    <p:sldId id="292" r:id="rId31"/>
    <p:sldId id="289" r:id="rId32"/>
    <p:sldId id="287" r:id="rId33"/>
    <p:sldId id="296" r:id="rId34"/>
    <p:sldId id="300" r:id="rId35"/>
    <p:sldId id="288" r:id="rId36"/>
    <p:sldId id="293" r:id="rId37"/>
    <p:sldId id="294" r:id="rId38"/>
    <p:sldId id="295" r:id="rId39"/>
    <p:sldId id="297" r:id="rId40"/>
    <p:sldId id="298" r:id="rId41"/>
    <p:sldId id="299" r:id="rId42"/>
    <p:sldId id="301" r:id="rId43"/>
    <p:sldId id="302" r:id="rId44"/>
    <p:sldId id="303" r:id="rId45"/>
    <p:sldId id="304" r:id="rId46"/>
    <p:sldId id="307" r:id="rId47"/>
    <p:sldId id="306" r:id="rId48"/>
    <p:sldId id="2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B9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05BC4-F05A-43A5-982A-F5B698B0CBB2}" v="1" dt="2025-03-09T05:23:56.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userId="1c793090c83f4c22" providerId="LiveId" clId="{4F205BC4-F05A-43A5-982A-F5B698B0CBB2}"/>
    <pc:docChg chg="undo custSel modSld">
      <pc:chgData name="GANESH KUMAR" userId="1c793090c83f4c22" providerId="LiveId" clId="{4F205BC4-F05A-43A5-982A-F5B698B0CBB2}" dt="2025-03-09T05:26:52.698" v="40" actId="1076"/>
      <pc:docMkLst>
        <pc:docMk/>
      </pc:docMkLst>
      <pc:sldChg chg="addSp delSp modSp mod">
        <pc:chgData name="GANESH KUMAR" userId="1c793090c83f4c22" providerId="LiveId" clId="{4F205BC4-F05A-43A5-982A-F5B698B0CBB2}" dt="2025-03-09T05:26:52.698" v="40" actId="1076"/>
        <pc:sldMkLst>
          <pc:docMk/>
          <pc:sldMk cId="1484372291" sldId="277"/>
        </pc:sldMkLst>
        <pc:picChg chg="add del">
          <ac:chgData name="GANESH KUMAR" userId="1c793090c83f4c22" providerId="LiveId" clId="{4F205BC4-F05A-43A5-982A-F5B698B0CBB2}" dt="2025-03-09T05:26:47.114" v="39" actId="478"/>
          <ac:picMkLst>
            <pc:docMk/>
            <pc:sldMk cId="1484372291" sldId="277"/>
            <ac:picMk id="3" creationId="{B73B5AF3-9E38-B787-4E4F-A0EDF04DF70B}"/>
          </ac:picMkLst>
        </pc:picChg>
        <pc:picChg chg="add mod">
          <ac:chgData name="GANESH KUMAR" userId="1c793090c83f4c22" providerId="LiveId" clId="{4F205BC4-F05A-43A5-982A-F5B698B0CBB2}" dt="2025-03-09T05:26:52.698" v="40" actId="1076"/>
          <ac:picMkLst>
            <pc:docMk/>
            <pc:sldMk cId="1484372291" sldId="277"/>
            <ac:picMk id="5" creationId="{957CAF5E-1104-D898-D5FD-56F3E2D7FE6E}"/>
          </ac:picMkLst>
        </pc:picChg>
      </pc:sldChg>
      <pc:sldChg chg="modSp mod">
        <pc:chgData name="GANESH KUMAR" userId="1c793090c83f4c22" providerId="LiveId" clId="{4F205BC4-F05A-43A5-982A-F5B698B0CBB2}" dt="2025-03-09T04:10:43.691" v="7" actId="20577"/>
        <pc:sldMkLst>
          <pc:docMk/>
          <pc:sldMk cId="2313573096" sldId="282"/>
        </pc:sldMkLst>
        <pc:spChg chg="mod">
          <ac:chgData name="GANESH KUMAR" userId="1c793090c83f4c22" providerId="LiveId" clId="{4F205BC4-F05A-43A5-982A-F5B698B0CBB2}" dt="2025-03-09T04:10:43.691" v="7" actId="20577"/>
          <ac:spMkLst>
            <pc:docMk/>
            <pc:sldMk cId="2313573096" sldId="282"/>
            <ac:spMk id="2" creationId="{525BD60C-BACD-AC43-FDC6-4076EA1F5185}"/>
          </ac:spMkLst>
        </pc:spChg>
      </pc:sldChg>
      <pc:sldChg chg="modSp mod">
        <pc:chgData name="GANESH KUMAR" userId="1c793090c83f4c22" providerId="LiveId" clId="{4F205BC4-F05A-43A5-982A-F5B698B0CBB2}" dt="2025-03-09T04:11:25.436" v="23" actId="20577"/>
        <pc:sldMkLst>
          <pc:docMk/>
          <pc:sldMk cId="3415550591" sldId="283"/>
        </pc:sldMkLst>
        <pc:spChg chg="mod">
          <ac:chgData name="GANESH KUMAR" userId="1c793090c83f4c22" providerId="LiveId" clId="{4F205BC4-F05A-43A5-982A-F5B698B0CBB2}" dt="2025-03-09T04:11:25.436" v="23" actId="20577"/>
          <ac:spMkLst>
            <pc:docMk/>
            <pc:sldMk cId="3415550591" sldId="283"/>
            <ac:spMk id="3" creationId="{BDA73650-12B2-9CD1-9E66-D3E7A6911D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1EDA4-5485-420E-A2F9-BEBF0060CB6E}" type="datetimeFigureOut">
              <a:rPr lang="en-IN" smtClean="0"/>
              <a:t>01-04-2025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319D-1D15-41AF-9D81-65D9FD4DEB61}" type="slidenum">
              <a:rPr lang="en-IN" smtClean="0"/>
              <a:t>‹#›</a:t>
            </a:fld>
            <a:endParaRPr lang="en-IN"/>
          </a:p>
        </p:txBody>
      </p:sp>
    </p:spTree>
    <p:extLst>
      <p:ext uri="{BB962C8B-B14F-4D97-AF65-F5344CB8AC3E}">
        <p14:creationId xmlns:p14="http://schemas.microsoft.com/office/powerpoint/2010/main" val="2243585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BD319D-1D15-41AF-9D81-65D9FD4DEB61}" type="slidenum">
              <a:rPr lang="en-IN" smtClean="0"/>
              <a:t>1</a:t>
            </a:fld>
            <a:endParaRPr lang="en-IN"/>
          </a:p>
        </p:txBody>
      </p:sp>
    </p:spTree>
    <p:extLst>
      <p:ext uri="{BB962C8B-B14F-4D97-AF65-F5344CB8AC3E}">
        <p14:creationId xmlns:p14="http://schemas.microsoft.com/office/powerpoint/2010/main" val="33423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BD319D-1D15-41AF-9D81-65D9FD4DEB61}" type="slidenum">
              <a:rPr lang="en-IN" smtClean="0"/>
              <a:t>14</a:t>
            </a:fld>
            <a:endParaRPr lang="en-IN"/>
          </a:p>
        </p:txBody>
      </p:sp>
    </p:spTree>
    <p:extLst>
      <p:ext uri="{BB962C8B-B14F-4D97-AF65-F5344CB8AC3E}">
        <p14:creationId xmlns:p14="http://schemas.microsoft.com/office/powerpoint/2010/main" val="4084055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730188-CB3A-5950-D30B-42D314AA4033}"/>
              </a:ext>
            </a:extLst>
          </p:cNvPr>
          <p:cNvSpPr>
            <a:spLocks noGrp="1"/>
          </p:cNvSpPr>
          <p:nvPr>
            <p:ph type="ctrTitle"/>
          </p:nvPr>
        </p:nvSpPr>
        <p:spPr>
          <a:xfrm>
            <a:off x="4039522" y="458186"/>
            <a:ext cx="8791575" cy="2595716"/>
          </a:xfrm>
        </p:spPr>
        <p:txBody>
          <a:bodyPr>
            <a:normAutofit fontScale="90000"/>
          </a:bodyPr>
          <a:lstStyle/>
          <a:p>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000" dirty="0"/>
              <a:t/>
            </a:r>
            <a:br>
              <a:rPr lang="en-US" sz="6000" dirty="0"/>
            </a:br>
            <a:r>
              <a:rPr lang="en-US" sz="6700" dirty="0">
                <a:latin typeface="Times New Roman" panose="02020603050405020304" pitchFamily="18" charset="0"/>
                <a:cs typeface="Times New Roman" panose="02020603050405020304" pitchFamily="18" charset="0"/>
              </a:rPr>
              <a:t>GENVOX </a:t>
            </a:r>
            <a:r>
              <a:rPr lang="en-US" dirty="0"/>
              <a:t/>
            </a:r>
            <a:br>
              <a:rPr lang="en-US" dirty="0"/>
            </a:br>
            <a:r>
              <a:rPr lang="en-US" dirty="0"/>
              <a:t/>
            </a:r>
            <a:br>
              <a:rPr lang="en-US" dirty="0"/>
            </a:br>
            <a:endParaRPr lang="en-IN" dirty="0"/>
          </a:p>
        </p:txBody>
      </p:sp>
      <p:sp>
        <p:nvSpPr>
          <p:cNvPr id="3" name="Subtitle 2">
            <a:extLst>
              <a:ext uri="{FF2B5EF4-FFF2-40B4-BE49-F238E27FC236}">
                <a16:creationId xmlns="" xmlns:a16="http://schemas.microsoft.com/office/drawing/2014/main" id="{143756D5-A681-82D8-DCC5-C6317144B758}"/>
              </a:ext>
            </a:extLst>
          </p:cNvPr>
          <p:cNvSpPr>
            <a:spLocks noGrp="1"/>
          </p:cNvSpPr>
          <p:nvPr>
            <p:ph type="subTitle" idx="1"/>
          </p:nvPr>
        </p:nvSpPr>
        <p:spPr>
          <a:xfrm>
            <a:off x="2240219" y="1896661"/>
            <a:ext cx="8791575" cy="1435510"/>
          </a:xfrm>
        </p:spPr>
        <p:txBody>
          <a:bodyPr>
            <a:normAutofit/>
          </a:bodyPr>
          <a:lstStyle/>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Voice Activated Multi-model generative Ai Companion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88067088-569B-5211-E84E-2B99E4A48333}"/>
              </a:ext>
            </a:extLst>
          </p:cNvPr>
          <p:cNvSpPr txBox="1"/>
          <p:nvPr/>
        </p:nvSpPr>
        <p:spPr>
          <a:xfrm>
            <a:off x="2240219" y="2767280"/>
            <a:ext cx="6309360" cy="1323439"/>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S.V.V.Prasanna</a:t>
            </a:r>
            <a:r>
              <a:rPr lang="en-US" sz="2000" dirty="0">
                <a:latin typeface="Times New Roman" panose="02020603050405020304" pitchFamily="18" charset="0"/>
                <a:cs typeface="Times New Roman" panose="02020603050405020304" pitchFamily="18" charset="0"/>
              </a:rPr>
              <a:t> Kumar             </a:t>
            </a:r>
            <a:r>
              <a:rPr lang="en-US" sz="2000" dirty="0" smtClean="0">
                <a:latin typeface="Times New Roman" panose="02020603050405020304" pitchFamily="18" charset="0"/>
                <a:cs typeface="Times New Roman" panose="02020603050405020304" pitchFamily="18" charset="0"/>
              </a:rPr>
              <a:t>21X41A4251</a:t>
            </a:r>
          </a:p>
          <a:p>
            <a:pPr algn="just"/>
            <a:r>
              <a:rPr lang="en-US" sz="2000" dirty="0" err="1" smtClean="0">
                <a:latin typeface="Times New Roman" panose="02020603050405020304" pitchFamily="18" charset="0"/>
                <a:cs typeface="Times New Roman" panose="02020603050405020304" pitchFamily="18" charset="0"/>
              </a:rPr>
              <a:t>J.Mahalakshmi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21X41A4222</a:t>
            </a:r>
          </a:p>
          <a:p>
            <a:pPr algn="just"/>
            <a:r>
              <a:rPr lang="en-US" sz="2000" dirty="0" err="1">
                <a:latin typeface="Times New Roman" panose="02020603050405020304" pitchFamily="18" charset="0"/>
                <a:cs typeface="Times New Roman" panose="02020603050405020304" pitchFamily="18" charset="0"/>
              </a:rPr>
              <a:t>P.Mani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kanta</a:t>
            </a:r>
            <a:r>
              <a:rPr lang="en-US" sz="2000" dirty="0">
                <a:latin typeface="Times New Roman" panose="02020603050405020304" pitchFamily="18" charset="0"/>
                <a:cs typeface="Times New Roman" panose="02020603050405020304" pitchFamily="18" charset="0"/>
              </a:rPr>
              <a:t>                             21X41A4239</a:t>
            </a:r>
          </a:p>
          <a:p>
            <a:pPr algn="just"/>
            <a:r>
              <a:rPr lang="en-US" sz="2000" dirty="0" err="1" smtClean="0">
                <a:latin typeface="Times New Roman" panose="02020603050405020304" pitchFamily="18" charset="0"/>
                <a:cs typeface="Times New Roman" panose="02020603050405020304" pitchFamily="18" charset="0"/>
              </a:rPr>
              <a:t>L.Ganesh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Kumar                      22X45A4204</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C31DB9CB-2D50-C7F9-58CE-BA87A98AB1CC}"/>
              </a:ext>
            </a:extLst>
          </p:cNvPr>
          <p:cNvSpPr txBox="1"/>
          <p:nvPr/>
        </p:nvSpPr>
        <p:spPr>
          <a:xfrm>
            <a:off x="8700074" y="4773597"/>
            <a:ext cx="294894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Guided By:</a:t>
            </a:r>
          </a:p>
          <a:p>
            <a:r>
              <a:rPr lang="en-US" sz="2000" dirty="0" err="1">
                <a:latin typeface="Times New Roman" panose="02020603050405020304" pitchFamily="18" charset="0"/>
                <a:cs typeface="Times New Roman" panose="02020603050405020304" pitchFamily="18" charset="0"/>
              </a:rPr>
              <a:t>Dr.D.Anusha</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10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3161DBF-2539-D0CC-073F-3F7E8952D12B}"/>
              </a:ext>
            </a:extLst>
          </p:cNvPr>
          <p:cNvSpPr txBox="1"/>
          <p:nvPr/>
        </p:nvSpPr>
        <p:spPr>
          <a:xfrm>
            <a:off x="1273504" y="832039"/>
            <a:ext cx="10394066" cy="5592878"/>
          </a:xfrm>
          <a:prstGeom prst="rect">
            <a:avLst/>
          </a:prstGeom>
          <a:noFill/>
        </p:spPr>
        <p:txBody>
          <a:bodyPr wrap="square" rtlCol="0">
            <a:spAutoFit/>
          </a:bodyPr>
          <a:lstStyle/>
          <a:p>
            <a:pPr lvl="0" algn="just">
              <a:lnSpc>
                <a:spcPct val="107000"/>
              </a:lnSpc>
              <a:spcAft>
                <a:spcPts val="800"/>
              </a:spcAft>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3.  Database Module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Stores and retrieves user data, configurations, and interaction logs.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Secure storage of user profiles, preferences, and interaction history.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Logs of voice commands and system responses.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APIs to access and manage stored data for personalization and analytics.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Compliance with data protection regulations (e.g., GDPR, CCPA)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AutoNum type="arabicPeriod" startAt="4"/>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 Module</a:t>
            </a:r>
          </a:p>
          <a:p>
            <a:pPr lvl="0" algn="just">
              <a:lnSpc>
                <a:spcPct val="107000"/>
              </a:lnSpc>
              <a:spcAft>
                <a:spcPts val="800"/>
              </a:spcAft>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	1.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Task Management Module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Executes user-requested tasks.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calendar, messaging, and smart home systems.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Real-time retrieval of information (e.g., weather, news).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Handling multiple tasks simultaneously with a queue system.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3787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8044A7-03F7-CA07-938A-1ED580AC3CA8}"/>
              </a:ext>
            </a:extLst>
          </p:cNvPr>
          <p:cNvSpPr txBox="1"/>
          <p:nvPr/>
        </p:nvSpPr>
        <p:spPr>
          <a:xfrm>
            <a:off x="1235242" y="802105"/>
            <a:ext cx="9432758" cy="4494692"/>
          </a:xfrm>
          <a:prstGeom prst="rect">
            <a:avLst/>
          </a:prstGeom>
          <a:noFill/>
        </p:spPr>
        <p:txBody>
          <a:bodyPr wrap="square" rtlCol="0">
            <a:spAutoFit/>
          </a:bodyPr>
          <a:lstStyle/>
          <a:p>
            <a:pPr lvl="0" algn="just">
              <a:lnSpc>
                <a:spcPct val="107000"/>
              </a:lnSpc>
              <a:spcAft>
                <a:spcPts val="800"/>
              </a:spcAft>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	2.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Generative AI Module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Processes user queries and generates intelligent responses.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 for intent recognition.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AI-based content generation using GPT or similar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Context awareness to maintain conversation flow.</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	3.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Security and Compliance Module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Ensures the system’s privacy, security, and compliance.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Data encryption and secure API communication.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User consent management and data deletion options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a:p>
            <a:endParaRPr lang="en-IN" dirty="0"/>
          </a:p>
        </p:txBody>
      </p:sp>
    </p:spTree>
    <p:extLst>
      <p:ext uri="{BB962C8B-B14F-4D97-AF65-F5344CB8AC3E}">
        <p14:creationId xmlns:p14="http://schemas.microsoft.com/office/powerpoint/2010/main" val="761510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97D5CD1-70A9-B496-42F3-BED0F317239E}"/>
              </a:ext>
            </a:extLst>
          </p:cNvPr>
          <p:cNvSpPr txBox="1"/>
          <p:nvPr/>
        </p:nvSpPr>
        <p:spPr>
          <a:xfrm>
            <a:off x="4827638" y="117986"/>
            <a:ext cx="2536723"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Literature survey </a:t>
            </a:r>
            <a:endParaRPr lang="en-IN" sz="2400" b="1" u="sng"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596F0593-0EC7-F555-6C74-B9FEE8324191}"/>
              </a:ext>
            </a:extLst>
          </p:cNvPr>
          <p:cNvGraphicFramePr>
            <a:graphicFrameLocks noGrp="1"/>
          </p:cNvGraphicFramePr>
          <p:nvPr>
            <p:extLst>
              <p:ext uri="{D42A27DB-BD31-4B8C-83A1-F6EECF244321}">
                <p14:modId xmlns:p14="http://schemas.microsoft.com/office/powerpoint/2010/main" val="474371428"/>
              </p:ext>
            </p:extLst>
          </p:nvPr>
        </p:nvGraphicFramePr>
        <p:xfrm>
          <a:off x="832618" y="748524"/>
          <a:ext cx="10526761" cy="5610711"/>
        </p:xfrm>
        <a:graphic>
          <a:graphicData uri="http://schemas.openxmlformats.org/drawingml/2006/table">
            <a:tbl>
              <a:tblPr firstRow="1" bandRow="1">
                <a:tableStyleId>{21E4AEA4-8DFA-4A89-87EB-49C32662AFE0}</a:tableStyleId>
              </a:tblPr>
              <a:tblGrid>
                <a:gridCol w="1720423">
                  <a:extLst>
                    <a:ext uri="{9D8B030D-6E8A-4147-A177-3AD203B41FA5}">
                      <a16:colId xmlns="" xmlns:a16="http://schemas.microsoft.com/office/drawing/2014/main" val="1565896753"/>
                    </a:ext>
                  </a:extLst>
                </a:gridCol>
                <a:gridCol w="1187429">
                  <a:extLst>
                    <a:ext uri="{9D8B030D-6E8A-4147-A177-3AD203B41FA5}">
                      <a16:colId xmlns="" xmlns:a16="http://schemas.microsoft.com/office/drawing/2014/main" val="237652101"/>
                    </a:ext>
                  </a:extLst>
                </a:gridCol>
                <a:gridCol w="1012013">
                  <a:extLst>
                    <a:ext uri="{9D8B030D-6E8A-4147-A177-3AD203B41FA5}">
                      <a16:colId xmlns="" xmlns:a16="http://schemas.microsoft.com/office/drawing/2014/main" val="2558769670"/>
                    </a:ext>
                  </a:extLst>
                </a:gridCol>
                <a:gridCol w="3303448">
                  <a:extLst>
                    <a:ext uri="{9D8B030D-6E8A-4147-A177-3AD203B41FA5}">
                      <a16:colId xmlns="" xmlns:a16="http://schemas.microsoft.com/office/drawing/2014/main" val="1968497847"/>
                    </a:ext>
                  </a:extLst>
                </a:gridCol>
                <a:gridCol w="3303448">
                  <a:extLst>
                    <a:ext uri="{9D8B030D-6E8A-4147-A177-3AD203B41FA5}">
                      <a16:colId xmlns="" xmlns:a16="http://schemas.microsoft.com/office/drawing/2014/main" val="3637395912"/>
                    </a:ext>
                  </a:extLst>
                </a:gridCol>
              </a:tblGrid>
              <a:tr h="663000">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DESCRIPTION</a:t>
                      </a:r>
                      <a:endParaRPr lang="en-IN" dirty="0" smtClean="0">
                        <a:effectLst/>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OUTCOMES</a:t>
                      </a:r>
                      <a:endParaRPr lang="en-IN" dirty="0" smtClean="0">
                        <a:effectLst/>
                      </a:endParaRP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165468743"/>
                  </a:ext>
                </a:extLst>
              </a:tr>
              <a:tr h="1716141">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VOICE BASED VIRTUAL ASSISTANT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Dilshad Ahmad, Kiran H, Girish Kumar, </a:t>
                      </a:r>
                      <a:r>
                        <a:rPr lang="en-IN" sz="1600" kern="100" dirty="0" err="1">
                          <a:effectLst/>
                          <a:latin typeface="Times New Roman" panose="02020603050405020304" pitchFamily="18" charset="0"/>
                          <a:cs typeface="Times New Roman" panose="02020603050405020304" pitchFamily="18" charset="0"/>
                        </a:rPr>
                        <a:t>Hanumanta</a:t>
                      </a:r>
                      <a:r>
                        <a:rPr lang="en-IN" sz="1600" kern="100" dirty="0">
                          <a:effectLst/>
                          <a:latin typeface="Times New Roman" panose="02020603050405020304" pitchFamily="18" charset="0"/>
                          <a:cs typeface="Times New Roman" panose="02020603050405020304" pitchFamily="18" charset="0"/>
                        </a:rPr>
                        <a:t> DH</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Developing a hands-free, smart AI assistant for real-time task automation. Future Scope: Deploy on Raspberry Pi and integrate with smart home automation</a:t>
                      </a:r>
                      <a:r>
                        <a:rPr lang="en-IN" sz="1600" kern="1200" dirty="0" smtClean="0">
                          <a:solidFill>
                            <a:schemeClr val="dk1"/>
                          </a:solidFill>
                          <a:effectLst/>
                          <a:latin typeface="+mn-lt"/>
                          <a:ea typeface="+mn-ea"/>
                          <a:cs typeface="+mn-cs"/>
                        </a:rPr>
                        <a:t>.</a:t>
                      </a:r>
                      <a:endParaRPr lang="en-IN" sz="1600" dirty="0">
                        <a:effectLst/>
                      </a:endParaRPr>
                    </a:p>
                  </a:txBody>
                  <a:tcPr marL="45720" marR="45720" anchor="ctr"/>
                </a:tc>
                <a:tc>
                  <a:txBody>
                    <a:bodyPr/>
                    <a:lstStyle/>
                    <a:p>
                      <a:pPr algn="just">
                        <a:lnSpc>
                          <a:spcPct val="107000"/>
                        </a:lnSpc>
                        <a:spcAft>
                          <a:spcPts val="800"/>
                        </a:spcAft>
                      </a:pP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Created a multilingual, context-aware AI assistant with task automation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 xmlns:a16="http://schemas.microsoft.com/office/drawing/2014/main" val="2405803469"/>
                  </a:ext>
                </a:extLst>
              </a:tr>
              <a:tr h="1716141">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Enhancing Voice Assistants with Generative AI Language Models for Interactive Conversations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Shivam </a:t>
                      </a:r>
                      <a:r>
                        <a:rPr lang="en-IN" sz="1600" kern="100" dirty="0" err="1">
                          <a:effectLst/>
                          <a:latin typeface="Times New Roman" panose="02020603050405020304" pitchFamily="18" charset="0"/>
                          <a:cs typeface="Times New Roman" panose="02020603050405020304" pitchFamily="18" charset="0"/>
                        </a:rPr>
                        <a:t>Hajong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2024</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IN" sz="1600" kern="100" dirty="0" smtClean="0">
                          <a:effectLst/>
                          <a:latin typeface="Times New Roman" panose="02020603050405020304" pitchFamily="18" charset="0"/>
                          <a:cs typeface="Times New Roman" panose="02020603050405020304" pitchFamily="18" charset="0"/>
                        </a:rPr>
                        <a:t>Focused on: Using LLMs to create an interactive and intelligent voice assistant system. Future Scope: Improve the usability and scalability of AI-driven voice assistants.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Developed a voice assistant application integrating HTML/CSS, JavaScript, Python, SQLite, and Hugging Face API.</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3258481883"/>
                  </a:ext>
                </a:extLst>
              </a:tr>
              <a:tr h="1515429">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Voice Control Using AI-Based Voice Assistant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S. Subhash, R. Kumar, P. Sharma, M. Verma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AI-powered voice commands for task automation. Future Scope: Improve speech recognition accuracy and integrate with smart devices.</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Demonstrated the efficiency of AI voice commands for simplifying everyday tasks.</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1645418140"/>
                  </a:ext>
                </a:extLst>
              </a:tr>
            </a:tbl>
          </a:graphicData>
        </a:graphic>
      </p:graphicFrame>
    </p:spTree>
    <p:extLst>
      <p:ext uri="{BB962C8B-B14F-4D97-AF65-F5344CB8AC3E}">
        <p14:creationId xmlns:p14="http://schemas.microsoft.com/office/powerpoint/2010/main" val="893308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EE214DB-00D3-FDEF-D72D-086F612893F6}"/>
              </a:ext>
            </a:extLst>
          </p:cNvPr>
          <p:cNvSpPr txBox="1"/>
          <p:nvPr/>
        </p:nvSpPr>
        <p:spPr>
          <a:xfrm>
            <a:off x="4847303" y="127820"/>
            <a:ext cx="2497394" cy="83099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Literature survey </a:t>
            </a:r>
            <a:endParaRPr lang="en-IN" sz="2400" b="1" u="sng"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 xmlns:a16="http://schemas.microsoft.com/office/drawing/2014/main" id="{5866880B-99DF-915E-9E77-006840447EDC}"/>
              </a:ext>
            </a:extLst>
          </p:cNvPr>
          <p:cNvGraphicFramePr>
            <a:graphicFrameLocks noGrp="1"/>
          </p:cNvGraphicFramePr>
          <p:nvPr>
            <p:extLst>
              <p:ext uri="{D42A27DB-BD31-4B8C-83A1-F6EECF244321}">
                <p14:modId xmlns:p14="http://schemas.microsoft.com/office/powerpoint/2010/main" val="2702317992"/>
              </p:ext>
            </p:extLst>
          </p:nvPr>
        </p:nvGraphicFramePr>
        <p:xfrm>
          <a:off x="865239" y="719666"/>
          <a:ext cx="10526761" cy="5404640"/>
        </p:xfrm>
        <a:graphic>
          <a:graphicData uri="http://schemas.openxmlformats.org/drawingml/2006/table">
            <a:tbl>
              <a:tblPr firstRow="1" bandRow="1">
                <a:tableStyleId>{21E4AEA4-8DFA-4A89-87EB-49C32662AFE0}</a:tableStyleId>
              </a:tblPr>
              <a:tblGrid>
                <a:gridCol w="1720423">
                  <a:extLst>
                    <a:ext uri="{9D8B030D-6E8A-4147-A177-3AD203B41FA5}">
                      <a16:colId xmlns="" xmlns:a16="http://schemas.microsoft.com/office/drawing/2014/main" val="1565896753"/>
                    </a:ext>
                  </a:extLst>
                </a:gridCol>
                <a:gridCol w="1187429">
                  <a:extLst>
                    <a:ext uri="{9D8B030D-6E8A-4147-A177-3AD203B41FA5}">
                      <a16:colId xmlns="" xmlns:a16="http://schemas.microsoft.com/office/drawing/2014/main" val="237652101"/>
                    </a:ext>
                  </a:extLst>
                </a:gridCol>
                <a:gridCol w="1012013">
                  <a:extLst>
                    <a:ext uri="{9D8B030D-6E8A-4147-A177-3AD203B41FA5}">
                      <a16:colId xmlns="" xmlns:a16="http://schemas.microsoft.com/office/drawing/2014/main" val="2558769670"/>
                    </a:ext>
                  </a:extLst>
                </a:gridCol>
                <a:gridCol w="3303448">
                  <a:extLst>
                    <a:ext uri="{9D8B030D-6E8A-4147-A177-3AD203B41FA5}">
                      <a16:colId xmlns="" xmlns:a16="http://schemas.microsoft.com/office/drawing/2014/main" val="1968497847"/>
                    </a:ext>
                  </a:extLst>
                </a:gridCol>
                <a:gridCol w="3303448">
                  <a:extLst>
                    <a:ext uri="{9D8B030D-6E8A-4147-A177-3AD203B41FA5}">
                      <a16:colId xmlns="" xmlns:a16="http://schemas.microsoft.com/office/drawing/2014/main" val="3637395912"/>
                    </a:ext>
                  </a:extLst>
                </a:gridCol>
              </a:tblGrid>
              <a:tr h="378496">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rtl="0" eaLnBrk="1" latinLnBrk="0" hangingPunct="1"/>
                      <a:r>
                        <a:rPr lang="en-US" sz="1800" b="1" kern="1200" dirty="0" smtClean="0">
                          <a:solidFill>
                            <a:schemeClr val="lt1"/>
                          </a:solidFill>
                          <a:effectLst/>
                          <a:latin typeface="+mn-lt"/>
                          <a:ea typeface="+mn-ea"/>
                          <a:cs typeface="+mn-cs"/>
                        </a:rPr>
                        <a:t>DESCRIPTION</a:t>
                      </a:r>
                      <a:endParaRPr lang="en-IN" dirty="0">
                        <a:effectLst/>
                      </a:endParaRPr>
                    </a:p>
                  </a:txBody>
                  <a:tcPr/>
                </a:tc>
                <a:tc>
                  <a:txBody>
                    <a:bodyPr/>
                    <a:lstStyle/>
                    <a:p>
                      <a:pPr algn="ctr" rtl="0" eaLnBrk="1" latinLnBrk="0" hangingPunct="1"/>
                      <a:r>
                        <a:rPr lang="en-US" sz="1800" b="1" kern="1200" dirty="0" smtClean="0">
                          <a:solidFill>
                            <a:schemeClr val="lt1"/>
                          </a:solidFill>
                          <a:effectLst/>
                          <a:latin typeface="+mn-lt"/>
                          <a:ea typeface="+mn-ea"/>
                          <a:cs typeface="+mn-cs"/>
                        </a:rPr>
                        <a:t>OUTCOMES</a:t>
                      </a:r>
                      <a:endParaRPr lang="en-IN" dirty="0">
                        <a:effectLst/>
                      </a:endParaRPr>
                    </a:p>
                  </a:txBody>
                  <a:tcPr/>
                </a:tc>
                <a:extLst>
                  <a:ext uri="{0D108BD9-81ED-4DB2-BD59-A6C34878D82A}">
                    <a16:rowId xmlns="" xmlns:a16="http://schemas.microsoft.com/office/drawing/2014/main" val="1165468743"/>
                  </a:ext>
                </a:extLst>
              </a:tr>
              <a:tr h="1459861">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Research on the Development of Voice Assistants in the Era of Artificial Intelligence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Yuqi Huang, L. Zhang, F. Wei, T. Chen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Comparative analysis of voice assistants in different regions. Future Scope: Study user preferences and optimize voice assistants for cultural adaptability.</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Identified regional differences in voice assistant preferences and functionalities.</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2405803469"/>
                  </a:ext>
                </a:extLst>
              </a:tr>
              <a:tr h="1459861">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Intelligent Personal Assistants: The Future of AI-Powered Voice Assistants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J. Williams, R. Patel, M. Anderson, K. Lee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mn-lt"/>
                          <a:ea typeface="+mn-ea"/>
                          <a:cs typeface="+mn-cs"/>
                        </a:rPr>
                        <a:t>Focused on: Evolution of voice assistants like Siri, Alexa, and Google Assistant. Future Scope: Use deep learning to enhance conversational AI.</a:t>
                      </a:r>
                      <a:endParaRPr lang="en-IN" sz="1600" dirty="0">
                        <a:effectLst/>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Demonstrated how deep learning is making AI assistants more human-like.</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3258481883"/>
                  </a:ext>
                </a:extLst>
              </a:tr>
              <a:tr h="2101782">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Artificial Intelligence-Based Chatbot with Voice Assistance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A. Balamurugan, D. </a:t>
                      </a:r>
                      <a:r>
                        <a:rPr lang="en-IN" sz="1600" kern="100" dirty="0" err="1">
                          <a:effectLst/>
                          <a:latin typeface="Times New Roman" panose="02020603050405020304" pitchFamily="18" charset="0"/>
                          <a:cs typeface="Times New Roman" panose="02020603050405020304" pitchFamily="18" charset="0"/>
                        </a:rPr>
                        <a:t>Thiruppathi</a:t>
                      </a:r>
                      <a:r>
                        <a:rPr lang="en-IN" sz="1600" kern="100" dirty="0">
                          <a:effectLst/>
                          <a:latin typeface="Times New Roman" panose="02020603050405020304" pitchFamily="18" charset="0"/>
                          <a:cs typeface="Times New Roman" panose="02020603050405020304" pitchFamily="18" charset="0"/>
                        </a:rPr>
                        <a:t>, S. P. </a:t>
                      </a:r>
                      <a:r>
                        <a:rPr lang="en-IN" sz="1600" kern="100" dirty="0" err="1">
                          <a:effectLst/>
                          <a:latin typeface="Times New Roman" panose="02020603050405020304" pitchFamily="18" charset="0"/>
                          <a:cs typeface="Times New Roman" panose="02020603050405020304" pitchFamily="18" charset="0"/>
                        </a:rPr>
                        <a:t>Santhoshkumar</a:t>
                      </a:r>
                      <a:r>
                        <a:rPr lang="en-IN" sz="1600" kern="100" dirty="0">
                          <a:effectLst/>
                          <a:latin typeface="Times New Roman" panose="02020603050405020304" pitchFamily="18" charset="0"/>
                          <a:cs typeface="Times New Roman" panose="02020603050405020304" pitchFamily="18" charset="0"/>
                        </a:rPr>
                        <a:t>, K. </a:t>
                      </a:r>
                      <a:r>
                        <a:rPr lang="en-IN" sz="1600" kern="100" dirty="0" err="1">
                          <a:effectLst/>
                          <a:latin typeface="Times New Roman" panose="02020603050405020304" pitchFamily="18" charset="0"/>
                          <a:cs typeface="Times New Roman" panose="02020603050405020304" pitchFamily="18" charset="0"/>
                        </a:rPr>
                        <a:t>Susithra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2024</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Merging AI-based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chatbots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with voice assistance to improve user engagement. Future Scope: Enhance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chatbot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personalization and adaptability for diverse applications.</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mn-lt"/>
                          <a:ea typeface="+mn-ea"/>
                          <a:cs typeface="+mn-cs"/>
                        </a:rPr>
                        <a:t>Developed a web-based AI </a:t>
                      </a:r>
                      <a:r>
                        <a:rPr lang="en-IN" sz="1600" kern="1200" dirty="0" err="1" smtClean="0">
                          <a:solidFill>
                            <a:schemeClr val="dk1"/>
                          </a:solidFill>
                          <a:effectLst/>
                          <a:latin typeface="+mn-lt"/>
                          <a:ea typeface="+mn-ea"/>
                          <a:cs typeface="+mn-cs"/>
                        </a:rPr>
                        <a:t>chatbot</a:t>
                      </a:r>
                      <a:r>
                        <a:rPr lang="en-IN" sz="1600" kern="1200" dirty="0" smtClean="0">
                          <a:solidFill>
                            <a:schemeClr val="dk1"/>
                          </a:solidFill>
                          <a:effectLst/>
                          <a:latin typeface="+mn-lt"/>
                          <a:ea typeface="+mn-ea"/>
                          <a:cs typeface="+mn-cs"/>
                        </a:rPr>
                        <a:t> integrating GPT-3.5 and voice assistance for improved interaction.</a:t>
                      </a:r>
                      <a:endParaRPr lang="en-IN" sz="1600" dirty="0">
                        <a:effectLst/>
                      </a:endParaRPr>
                    </a:p>
                  </a:txBody>
                  <a:tcPr marL="45720" marR="45720" anchor="ctr"/>
                </a:tc>
                <a:extLst>
                  <a:ext uri="{0D108BD9-81ED-4DB2-BD59-A6C34878D82A}">
                    <a16:rowId xmlns="" xmlns:a16="http://schemas.microsoft.com/office/drawing/2014/main" val="1645418140"/>
                  </a:ext>
                </a:extLst>
              </a:tr>
            </a:tbl>
          </a:graphicData>
        </a:graphic>
      </p:graphicFrame>
    </p:spTree>
    <p:extLst>
      <p:ext uri="{BB962C8B-B14F-4D97-AF65-F5344CB8AC3E}">
        <p14:creationId xmlns:p14="http://schemas.microsoft.com/office/powerpoint/2010/main" val="1136525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B7A23863-14B7-D6E3-5D7B-846B717665E9}"/>
              </a:ext>
            </a:extLst>
          </p:cNvPr>
          <p:cNvGraphicFramePr>
            <a:graphicFrameLocks noGrp="1"/>
          </p:cNvGraphicFramePr>
          <p:nvPr>
            <p:extLst>
              <p:ext uri="{D42A27DB-BD31-4B8C-83A1-F6EECF244321}">
                <p14:modId xmlns:p14="http://schemas.microsoft.com/office/powerpoint/2010/main" val="1841763575"/>
              </p:ext>
            </p:extLst>
          </p:nvPr>
        </p:nvGraphicFramePr>
        <p:xfrm>
          <a:off x="865239" y="719666"/>
          <a:ext cx="10526761" cy="5400000"/>
        </p:xfrm>
        <a:graphic>
          <a:graphicData uri="http://schemas.openxmlformats.org/drawingml/2006/table">
            <a:tbl>
              <a:tblPr firstRow="1" bandRow="1">
                <a:tableStyleId>{21E4AEA4-8DFA-4A89-87EB-49C32662AFE0}</a:tableStyleId>
              </a:tblPr>
              <a:tblGrid>
                <a:gridCol w="1720423">
                  <a:extLst>
                    <a:ext uri="{9D8B030D-6E8A-4147-A177-3AD203B41FA5}">
                      <a16:colId xmlns="" xmlns:a16="http://schemas.microsoft.com/office/drawing/2014/main" val="1565896753"/>
                    </a:ext>
                  </a:extLst>
                </a:gridCol>
                <a:gridCol w="1187429">
                  <a:extLst>
                    <a:ext uri="{9D8B030D-6E8A-4147-A177-3AD203B41FA5}">
                      <a16:colId xmlns="" xmlns:a16="http://schemas.microsoft.com/office/drawing/2014/main" val="237652101"/>
                    </a:ext>
                  </a:extLst>
                </a:gridCol>
                <a:gridCol w="1012013">
                  <a:extLst>
                    <a:ext uri="{9D8B030D-6E8A-4147-A177-3AD203B41FA5}">
                      <a16:colId xmlns="" xmlns:a16="http://schemas.microsoft.com/office/drawing/2014/main" val="2558769670"/>
                    </a:ext>
                  </a:extLst>
                </a:gridCol>
                <a:gridCol w="3303448">
                  <a:extLst>
                    <a:ext uri="{9D8B030D-6E8A-4147-A177-3AD203B41FA5}">
                      <a16:colId xmlns="" xmlns:a16="http://schemas.microsoft.com/office/drawing/2014/main" val="1968497847"/>
                    </a:ext>
                  </a:extLst>
                </a:gridCol>
                <a:gridCol w="3303448">
                  <a:extLst>
                    <a:ext uri="{9D8B030D-6E8A-4147-A177-3AD203B41FA5}">
                      <a16:colId xmlns="" xmlns:a16="http://schemas.microsoft.com/office/drawing/2014/main" val="3637395912"/>
                    </a:ext>
                  </a:extLst>
                </a:gridCol>
              </a:tblGrid>
              <a:tr h="371203">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rtl="0" eaLnBrk="1" latinLnBrk="0" hangingPunct="1"/>
                      <a:r>
                        <a:rPr lang="en-US" sz="1800" b="1" kern="1200" dirty="0" smtClean="0">
                          <a:solidFill>
                            <a:schemeClr val="lt1"/>
                          </a:solidFill>
                          <a:effectLst/>
                          <a:latin typeface="+mn-lt"/>
                          <a:ea typeface="+mn-ea"/>
                          <a:cs typeface="+mn-cs"/>
                        </a:rPr>
                        <a:t>DESCRIPTION</a:t>
                      </a:r>
                      <a:endParaRPr lang="en-IN" dirty="0">
                        <a:effectLst/>
                      </a:endParaRPr>
                    </a:p>
                  </a:txBody>
                  <a:tcPr/>
                </a:tc>
                <a:tc>
                  <a:txBody>
                    <a:bodyPr/>
                    <a:lstStyle/>
                    <a:p>
                      <a:pPr algn="ctr" rtl="0" eaLnBrk="1" latinLnBrk="0" hangingPunct="1"/>
                      <a:r>
                        <a:rPr lang="en-US" sz="1800" b="1" kern="1200" dirty="0" smtClean="0">
                          <a:solidFill>
                            <a:schemeClr val="lt1"/>
                          </a:solidFill>
                          <a:effectLst/>
                          <a:latin typeface="+mn-lt"/>
                          <a:ea typeface="+mn-ea"/>
                          <a:cs typeface="+mn-cs"/>
                        </a:rPr>
                        <a:t>OUTCOMES</a:t>
                      </a:r>
                      <a:endParaRPr lang="en-IN" dirty="0">
                        <a:effectLst/>
                      </a:endParaRPr>
                    </a:p>
                  </a:txBody>
                  <a:tcPr/>
                </a:tc>
                <a:extLst>
                  <a:ext uri="{0D108BD9-81ED-4DB2-BD59-A6C34878D82A}">
                    <a16:rowId xmlns="" xmlns:a16="http://schemas.microsoft.com/office/drawing/2014/main" val="1165468743"/>
                  </a:ext>
                </a:extLst>
              </a:tr>
              <a:tr h="1403739">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Voice-Based Home Automation Using AI</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M. Sharma, R. Mehta, A. Joshi, S. Desai</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Using AI to control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-based smart home systems via voice. Future Scope: Enhance real-time response and energy efficiency for smart homes.</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Integrated voice-controlled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devices, enhancing home automation efficiency.</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2405803469"/>
                  </a:ext>
                </a:extLst>
              </a:tr>
              <a:tr h="2389490">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Smart AI Voice Assistant through Generative Text Transformer and NLP Implementation in Python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Devesh Bajpai, Mallela Uday Kiran, Busi Hemanth Reddy, Suresh Kumar Natarajan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2024</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Improving AI decision-making and user interaction using AI, NLP, GTT, and speech recognition. Future Scope: Enhance context-awareness and deep learning capabilities of AI voice assistants.</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Implemented Generative Text Transformer (GTT) and NLP for advanced language processing in AI assistants.</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3258481883"/>
                  </a:ext>
                </a:extLst>
              </a:tr>
              <a:tr h="1235568">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Voice Assistant Applications in Healthcare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R. Patel, M. Gupta, S. Khan, P. Roy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2022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Focused on: AI voice assistants in telemedicine and patient care. Future Scope: Improve AI-based diagnostics and emergency response systems.</a:t>
                      </a:r>
                      <a:endParaRPr lang="en-IN" sz="1600" dirty="0">
                        <a:effectLst/>
                        <a:latin typeface="Times New Roman" panose="02020603050405020304" pitchFamily="18" charset="0"/>
                        <a:cs typeface="Times New Roman" panose="02020603050405020304" pitchFamily="18" charset="0"/>
                      </a:endParaRPr>
                    </a:p>
                  </a:txBody>
                  <a:tcPr marL="45720" marR="45720" anchor="ctr"/>
                </a:tc>
                <a:tc>
                  <a:txBody>
                    <a:bodyPr/>
                    <a:lstStyle/>
                    <a:p>
                      <a:pPr rtl="0" eaLnBrk="1" latinLnBrk="0" hangingPunct="1"/>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Showed how voice assistants reduce workload in hospitals and improve patient experience.</a:t>
                      </a:r>
                      <a:endParaRPr lang="en-IN" sz="1600" dirty="0">
                        <a:effectLst/>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 xmlns:a16="http://schemas.microsoft.com/office/drawing/2014/main" val="1645418140"/>
                  </a:ext>
                </a:extLst>
              </a:tr>
            </a:tbl>
          </a:graphicData>
        </a:graphic>
      </p:graphicFrame>
      <p:sp>
        <p:nvSpPr>
          <p:cNvPr id="4" name="TextBox 3">
            <a:extLst>
              <a:ext uri="{FF2B5EF4-FFF2-40B4-BE49-F238E27FC236}">
                <a16:creationId xmlns="" xmlns:a16="http://schemas.microsoft.com/office/drawing/2014/main" id="{82BE4AFC-2FD2-D6F0-4594-FCE0615C487F}"/>
              </a:ext>
            </a:extLst>
          </p:cNvPr>
          <p:cNvSpPr txBox="1"/>
          <p:nvPr/>
        </p:nvSpPr>
        <p:spPr>
          <a:xfrm>
            <a:off x="4842387" y="147483"/>
            <a:ext cx="250722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Literature survey </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466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FDF8D19-94A5-C27B-C0BC-84962E9E8616}"/>
              </a:ext>
            </a:extLst>
          </p:cNvPr>
          <p:cNvPicPr>
            <a:picLocks noChangeAspect="1"/>
          </p:cNvPicPr>
          <p:nvPr/>
        </p:nvPicPr>
        <p:blipFill>
          <a:blip r:embed="rId2"/>
          <a:stretch>
            <a:fillRect/>
          </a:stretch>
        </p:blipFill>
        <p:spPr>
          <a:xfrm>
            <a:off x="2505075" y="737419"/>
            <a:ext cx="7181850" cy="5801493"/>
          </a:xfrm>
          <a:prstGeom prst="rect">
            <a:avLst/>
          </a:prstGeom>
        </p:spPr>
      </p:pic>
      <p:sp>
        <p:nvSpPr>
          <p:cNvPr id="4" name="TextBox 3">
            <a:extLst>
              <a:ext uri="{FF2B5EF4-FFF2-40B4-BE49-F238E27FC236}">
                <a16:creationId xmlns="" xmlns:a16="http://schemas.microsoft.com/office/drawing/2014/main" id="{E9164E12-8F88-0714-8B44-F45BEB4AC644}"/>
              </a:ext>
            </a:extLst>
          </p:cNvPr>
          <p:cNvSpPr txBox="1"/>
          <p:nvPr/>
        </p:nvSpPr>
        <p:spPr>
          <a:xfrm>
            <a:off x="5019368" y="176746"/>
            <a:ext cx="215326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Class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83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DB28117-485E-50B7-921D-C600544ACB25}"/>
              </a:ext>
            </a:extLst>
          </p:cNvPr>
          <p:cNvPicPr>
            <a:picLocks noChangeAspect="1"/>
          </p:cNvPicPr>
          <p:nvPr/>
        </p:nvPicPr>
        <p:blipFill>
          <a:blip r:embed="rId2"/>
          <a:stretch>
            <a:fillRect/>
          </a:stretch>
        </p:blipFill>
        <p:spPr>
          <a:xfrm>
            <a:off x="2590800" y="900112"/>
            <a:ext cx="7010400" cy="5057775"/>
          </a:xfrm>
          <a:prstGeom prst="rect">
            <a:avLst/>
          </a:prstGeom>
        </p:spPr>
      </p:pic>
      <p:sp>
        <p:nvSpPr>
          <p:cNvPr id="4" name="TextBox 3">
            <a:extLst>
              <a:ext uri="{FF2B5EF4-FFF2-40B4-BE49-F238E27FC236}">
                <a16:creationId xmlns="" xmlns:a16="http://schemas.microsoft.com/office/drawing/2014/main" id="{882AFF0E-FF4A-F357-C844-96CB1E16B8FB}"/>
              </a:ext>
            </a:extLst>
          </p:cNvPr>
          <p:cNvSpPr txBox="1"/>
          <p:nvPr/>
        </p:nvSpPr>
        <p:spPr>
          <a:xfrm>
            <a:off x="4616245" y="186813"/>
            <a:ext cx="295950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Component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2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34C23AA-A631-3704-AABE-E596DA8CF692}"/>
              </a:ext>
            </a:extLst>
          </p:cNvPr>
          <p:cNvPicPr>
            <a:picLocks noChangeAspect="1"/>
          </p:cNvPicPr>
          <p:nvPr/>
        </p:nvPicPr>
        <p:blipFill>
          <a:blip r:embed="rId2"/>
          <a:stretch>
            <a:fillRect/>
          </a:stretch>
        </p:blipFill>
        <p:spPr>
          <a:xfrm>
            <a:off x="4243928" y="705013"/>
            <a:ext cx="3704141" cy="5867400"/>
          </a:xfrm>
          <a:prstGeom prst="rect">
            <a:avLst/>
          </a:prstGeom>
        </p:spPr>
      </p:pic>
      <p:sp>
        <p:nvSpPr>
          <p:cNvPr id="4" name="TextBox 3">
            <a:extLst>
              <a:ext uri="{FF2B5EF4-FFF2-40B4-BE49-F238E27FC236}">
                <a16:creationId xmlns="" xmlns:a16="http://schemas.microsoft.com/office/drawing/2014/main" id="{60AEB18B-FE21-10E5-478B-5DCAB2B77507}"/>
              </a:ext>
            </a:extLst>
          </p:cNvPr>
          <p:cNvSpPr txBox="1"/>
          <p:nvPr/>
        </p:nvSpPr>
        <p:spPr>
          <a:xfrm>
            <a:off x="4857135" y="206477"/>
            <a:ext cx="247772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Activity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152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429DE99-03CF-FE3C-D800-A852F0FB0703}"/>
              </a:ext>
            </a:extLst>
          </p:cNvPr>
          <p:cNvSpPr txBox="1"/>
          <p:nvPr/>
        </p:nvSpPr>
        <p:spPr>
          <a:xfrm>
            <a:off x="5412658" y="157316"/>
            <a:ext cx="136668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Use Case</a:t>
            </a:r>
            <a:endParaRPr lang="en-IN"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957CAF5E-1104-D898-D5FD-56F3E2D7FE6E}"/>
              </a:ext>
            </a:extLst>
          </p:cNvPr>
          <p:cNvPicPr>
            <a:picLocks noChangeAspect="1"/>
          </p:cNvPicPr>
          <p:nvPr/>
        </p:nvPicPr>
        <p:blipFill>
          <a:blip r:embed="rId2"/>
          <a:stretch>
            <a:fillRect/>
          </a:stretch>
        </p:blipFill>
        <p:spPr>
          <a:xfrm>
            <a:off x="1390650" y="915475"/>
            <a:ext cx="9410699" cy="5715307"/>
          </a:xfrm>
          <a:prstGeom prst="rect">
            <a:avLst/>
          </a:prstGeom>
        </p:spPr>
      </p:pic>
    </p:spTree>
    <p:extLst>
      <p:ext uri="{BB962C8B-B14F-4D97-AF65-F5344CB8AC3E}">
        <p14:creationId xmlns:p14="http://schemas.microsoft.com/office/powerpoint/2010/main" val="1484372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8EC2388-1BAC-4FD6-56C8-467E27EC780E}"/>
              </a:ext>
            </a:extLst>
          </p:cNvPr>
          <p:cNvPicPr>
            <a:picLocks noChangeAspect="1"/>
          </p:cNvPicPr>
          <p:nvPr/>
        </p:nvPicPr>
        <p:blipFill>
          <a:blip r:embed="rId2"/>
          <a:stretch>
            <a:fillRect/>
          </a:stretch>
        </p:blipFill>
        <p:spPr>
          <a:xfrm>
            <a:off x="947737" y="825910"/>
            <a:ext cx="10296525" cy="5636802"/>
          </a:xfrm>
          <a:prstGeom prst="rect">
            <a:avLst/>
          </a:prstGeom>
        </p:spPr>
      </p:pic>
      <p:sp>
        <p:nvSpPr>
          <p:cNvPr id="4" name="TextBox 3">
            <a:extLst>
              <a:ext uri="{FF2B5EF4-FFF2-40B4-BE49-F238E27FC236}">
                <a16:creationId xmlns="" xmlns:a16="http://schemas.microsoft.com/office/drawing/2014/main" id="{BCE23E10-F89A-3331-3FC2-F9731FB3FFC3}"/>
              </a:ext>
            </a:extLst>
          </p:cNvPr>
          <p:cNvSpPr txBox="1"/>
          <p:nvPr/>
        </p:nvSpPr>
        <p:spPr>
          <a:xfrm>
            <a:off x="4449096" y="164455"/>
            <a:ext cx="329380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State Machine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222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37C527-8D68-5CAC-6107-1A02BB0829E2}"/>
              </a:ext>
            </a:extLst>
          </p:cNvPr>
          <p:cNvSpPr txBox="1"/>
          <p:nvPr/>
        </p:nvSpPr>
        <p:spPr>
          <a:xfrm>
            <a:off x="1278193" y="916840"/>
            <a:ext cx="9635614" cy="4109587"/>
          </a:xfrm>
          <a:prstGeom prst="rect">
            <a:avLst/>
          </a:prstGeom>
          <a:noFill/>
        </p:spPr>
        <p:txBody>
          <a:bodyPr wrap="square" rtlCol="0">
            <a:spAutoFit/>
          </a:bodyPr>
          <a:lstStyle/>
          <a:p>
            <a:pPr>
              <a:lnSpc>
                <a:spcPct val="107000"/>
              </a:lnSpc>
              <a:spcAft>
                <a:spcPts val="800"/>
              </a:spcAft>
            </a:pPr>
            <a:r>
              <a:rPr lang="en-IN" sz="3200" b="1" u="sng" kern="100" dirty="0">
                <a:effectLst/>
                <a:latin typeface="Times New Roman" panose="02020603050405020304" pitchFamily="18" charset="0"/>
                <a:ea typeface="Calibri" panose="020F0502020204030204" pitchFamily="34" charset="0"/>
                <a:cs typeface="Times New Roman" panose="02020603050405020304" pitchFamily="18" charset="0"/>
              </a:rPr>
              <a:t>Abstract:</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GenVox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voice-activated multimodal generative AI companion could combine the latest advancements in natural language processing, image generation, and audio synthesis to deliver a highly interactive and versatile experience and it is a virtual AI companion that interacts seamlessly with users through voice commands and produces outputs in multiple formats, such as text,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images and audio</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could serve as a personal assistant, creative collaborator, or learning partner, leveraging generative AI to adapt to the user’s needs.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The project includes core features like voice controlled text generation like storytelling, content creation, Q&amp;A, and summarization via voice commands. Image creation via voice prompts like generate art, illustrations, or designs based on spoken descriptions. Audio </a:t>
            </a:r>
            <a:r>
              <a:rPr lang="en-IN" sz="1800" dirty="0" smtClean="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Synthesis  </a:t>
            </a:r>
            <a:r>
              <a:rPr lang="en-IN" sz="1800" dirty="0" smtClean="0">
                <a:effectLst/>
                <a:latin typeface="Times New Roman" panose="02020603050405020304" pitchFamily="18" charset="0"/>
                <a:ea typeface="Calibri" panose="020F0502020204030204" pitchFamily="34" charset="0"/>
              </a:rPr>
              <a:t>content.</a:t>
            </a:r>
            <a:endParaRPr lang="en-IN" dirty="0"/>
          </a:p>
        </p:txBody>
      </p:sp>
    </p:spTree>
    <p:extLst>
      <p:ext uri="{BB962C8B-B14F-4D97-AF65-F5344CB8AC3E}">
        <p14:creationId xmlns:p14="http://schemas.microsoft.com/office/powerpoint/2010/main" val="1271439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25CE0C5-6F37-8E1C-E99B-8D448F3D3145}"/>
              </a:ext>
            </a:extLst>
          </p:cNvPr>
          <p:cNvPicPr>
            <a:picLocks noChangeAspect="1"/>
          </p:cNvPicPr>
          <p:nvPr/>
        </p:nvPicPr>
        <p:blipFill>
          <a:blip r:embed="rId2"/>
          <a:stretch>
            <a:fillRect/>
          </a:stretch>
        </p:blipFill>
        <p:spPr>
          <a:xfrm>
            <a:off x="1566862" y="923925"/>
            <a:ext cx="9058275" cy="5010150"/>
          </a:xfrm>
          <a:prstGeom prst="rect">
            <a:avLst/>
          </a:prstGeom>
        </p:spPr>
      </p:pic>
      <p:sp>
        <p:nvSpPr>
          <p:cNvPr id="4" name="TextBox 3">
            <a:extLst>
              <a:ext uri="{FF2B5EF4-FFF2-40B4-BE49-F238E27FC236}">
                <a16:creationId xmlns="" xmlns:a16="http://schemas.microsoft.com/office/drawing/2014/main" id="{106D441B-5D41-8B2E-4CCC-2E0F62535DC5}"/>
              </a:ext>
            </a:extLst>
          </p:cNvPr>
          <p:cNvSpPr txBox="1"/>
          <p:nvPr/>
        </p:nvSpPr>
        <p:spPr>
          <a:xfrm>
            <a:off x="4753895" y="176981"/>
            <a:ext cx="268420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Sequence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041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D405E6E-6D75-53F6-814C-94B9C231D1FC}"/>
              </a:ext>
            </a:extLst>
          </p:cNvPr>
          <p:cNvPicPr>
            <a:picLocks noChangeAspect="1"/>
          </p:cNvPicPr>
          <p:nvPr/>
        </p:nvPicPr>
        <p:blipFill>
          <a:blip r:embed="rId2"/>
          <a:stretch>
            <a:fillRect/>
          </a:stretch>
        </p:blipFill>
        <p:spPr>
          <a:xfrm>
            <a:off x="1848465" y="1170039"/>
            <a:ext cx="8691716" cy="4896464"/>
          </a:xfrm>
          <a:prstGeom prst="rect">
            <a:avLst/>
          </a:prstGeom>
        </p:spPr>
      </p:pic>
      <p:sp>
        <p:nvSpPr>
          <p:cNvPr id="4" name="TextBox 3">
            <a:extLst>
              <a:ext uri="{FF2B5EF4-FFF2-40B4-BE49-F238E27FC236}">
                <a16:creationId xmlns="" xmlns:a16="http://schemas.microsoft.com/office/drawing/2014/main" id="{95C0E9CF-6973-F074-EDB6-F2AF1282ECBB}"/>
              </a:ext>
            </a:extLst>
          </p:cNvPr>
          <p:cNvSpPr txBox="1"/>
          <p:nvPr/>
        </p:nvSpPr>
        <p:spPr>
          <a:xfrm>
            <a:off x="4316361" y="329832"/>
            <a:ext cx="355927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Communication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890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2AB616E-7F29-E132-EC7F-29E1C72161EA}"/>
              </a:ext>
            </a:extLst>
          </p:cNvPr>
          <p:cNvSpPr txBox="1"/>
          <p:nvPr/>
        </p:nvSpPr>
        <p:spPr>
          <a:xfrm>
            <a:off x="4591664" y="196645"/>
            <a:ext cx="3008671"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Deployment Diagram</a:t>
            </a:r>
            <a:endParaRPr lang="en-IN"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C7D5FE01-1167-B255-9036-C18CE9790D5C}"/>
              </a:ext>
            </a:extLst>
          </p:cNvPr>
          <p:cNvPicPr>
            <a:picLocks noChangeAspect="1"/>
          </p:cNvPicPr>
          <p:nvPr/>
        </p:nvPicPr>
        <p:blipFill>
          <a:blip r:embed="rId2"/>
          <a:stretch>
            <a:fillRect/>
          </a:stretch>
        </p:blipFill>
        <p:spPr>
          <a:xfrm>
            <a:off x="1204912" y="884902"/>
            <a:ext cx="9782175" cy="5344447"/>
          </a:xfrm>
          <a:prstGeom prst="rect">
            <a:avLst/>
          </a:prstGeom>
        </p:spPr>
      </p:pic>
    </p:spTree>
    <p:extLst>
      <p:ext uri="{BB962C8B-B14F-4D97-AF65-F5344CB8AC3E}">
        <p14:creationId xmlns:p14="http://schemas.microsoft.com/office/powerpoint/2010/main" val="737432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25BD60C-BACD-AC43-FDC6-4076EA1F5185}"/>
              </a:ext>
            </a:extLst>
          </p:cNvPr>
          <p:cNvSpPr txBox="1"/>
          <p:nvPr/>
        </p:nvSpPr>
        <p:spPr>
          <a:xfrm>
            <a:off x="1262669" y="728104"/>
            <a:ext cx="10138610" cy="5245768"/>
          </a:xfrm>
          <a:prstGeom prst="rect">
            <a:avLst/>
          </a:prstGeom>
          <a:noFill/>
        </p:spPr>
        <p:txBody>
          <a:bodyPr wrap="square" rtlCol="0">
            <a:spAutoFit/>
          </a:bodyPr>
          <a:lstStyle/>
          <a:p>
            <a:pPr algn="just">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Proposed System Methodology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Overview:</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GenVox</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is a voice-activated multimodal generative AI companion that enables users to interact with AI models using voice commands. The system supports text, image, and audio generation using deep learning and NLP techniques.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1. Voice Recognition &amp; NLP 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Captures user input via speech-to-text </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smtClean="0">
                <a:latin typeface="Times New Roman" panose="02020603050405020304" pitchFamily="18" charset="0"/>
                <a:ea typeface="Calibri" panose="020F0502020204030204" pitchFamily="34" charset="0"/>
                <a:cs typeface="Times New Roman" panose="02020603050405020304" pitchFamily="18" charset="0"/>
              </a:rPr>
              <a:t>gTTS</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Converts voice commands into structured text queries.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Processes queries using large language models (LLMs) like LLaMA-3,etc.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2. Multimodal AI Interaction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Processes text input for various AI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Image Generation (Stable </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Diffusion</a:t>
            </a:r>
            <a:r>
              <a:rPr lang="en-IN" sz="1600" kern="100" dirty="0" smtClean="0">
                <a:latin typeface="Times New Roman" panose="02020603050405020304" pitchFamily="18" charset="0"/>
                <a:ea typeface="Calibri" panose="020F0502020204030204" pitchFamily="34" charset="0"/>
                <a:cs typeface="Times New Roman" panose="02020603050405020304" pitchFamily="18" charset="0"/>
              </a:rPr>
              <a:t>-xl-1.0</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Code Generation </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smtClean="0">
                <a:latin typeface="Times New Roman" panose="02020603050405020304" pitchFamily="18" charset="0"/>
                <a:ea typeface="Calibri" panose="020F0502020204030204" pitchFamily="34" charset="0"/>
                <a:cs typeface="Times New Roman" panose="02020603050405020304" pitchFamily="18" charset="0"/>
              </a:rPr>
              <a:t>Llama-3.0-turbo-free</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Audio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Generation </a:t>
            </a:r>
            <a:r>
              <a:rPr lang="en-IN" sz="1600" kern="100" dirty="0" smtClean="0">
                <a:latin typeface="Times New Roman" panose="02020603050405020304" pitchFamily="18" charset="0"/>
                <a:ea typeface="Calibri" panose="020F0502020204030204" pitchFamily="34" charset="0"/>
                <a:cs typeface="Times New Roman" panose="02020603050405020304" pitchFamily="18" charset="0"/>
              </a:rPr>
              <a:t>(gTTS,Pysxtt3</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573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DA73650-12B2-9CD1-9E66-D3E7A6911DB9}"/>
              </a:ext>
            </a:extLst>
          </p:cNvPr>
          <p:cNvSpPr txBox="1"/>
          <p:nvPr/>
        </p:nvSpPr>
        <p:spPr>
          <a:xfrm>
            <a:off x="1106905" y="753979"/>
            <a:ext cx="9962148" cy="2905219"/>
          </a:xfrm>
          <a:prstGeom prst="rect">
            <a:avLst/>
          </a:prstGeom>
          <a:noFill/>
        </p:spPr>
        <p:txBody>
          <a:bodyPr wrap="square" rtlCol="0">
            <a:spAutoFit/>
          </a:bodyPr>
          <a:lstStyle/>
          <a:p>
            <a:pPr marL="1257300" lvl="2" indent="-342900" algn="just">
              <a:lnSpc>
                <a:spcPct val="107000"/>
              </a:lnSpc>
              <a:spcAft>
                <a:spcPts val="800"/>
              </a:spcAft>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3. User Response and Output Handling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Displays generated results (text responses, images, or code snippets).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Converts generated responses into voice outputs using TTS (Text-to-Speech).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Stores user preferences and interactions in MongoDB.</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4. Deployment &amp; UI Integration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Mobile App (Built using Python-</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for Android compatibility).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Cloud-hosted backend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Together ai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API for AI model requests).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Secure authentication and user data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5550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87FD465-BC7F-758D-8DEB-E58741F7AABD}"/>
              </a:ext>
            </a:extLst>
          </p:cNvPr>
          <p:cNvSpPr txBox="1"/>
          <p:nvPr/>
        </p:nvSpPr>
        <p:spPr>
          <a:xfrm>
            <a:off x="1312348" y="747769"/>
            <a:ext cx="9705473" cy="5654561"/>
          </a:xfrm>
          <a:prstGeom prst="rect">
            <a:avLst/>
          </a:prstGeom>
          <a:noFill/>
        </p:spPr>
        <p:txBody>
          <a:bodyPr wrap="square" rtlCol="0">
            <a:spAutoFit/>
          </a:bodyPr>
          <a:lstStyle/>
          <a:p>
            <a:pPr algn="just">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Proposed System Architecture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Architecture Components: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-based Mobile App (Android UI for Voice &amp; Chatbot interface).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Backend: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smtClean="0">
                <a:latin typeface="Times New Roman" panose="02020603050405020304" pitchFamily="18" charset="0"/>
                <a:ea typeface="Calibri" panose="020F0502020204030204" pitchFamily="34" charset="0"/>
                <a:cs typeface="Times New Roman" panose="02020603050405020304" pitchFamily="18" charset="0"/>
              </a:rPr>
              <a:t>Kivy</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for AI model integration.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Database: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MongoDB for user data storage.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AI Model Processing: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latin typeface="Times New Roman" panose="02020603050405020304" pitchFamily="18" charset="0"/>
                <a:ea typeface="Calibri" panose="020F0502020204030204" pitchFamily="34" charset="0"/>
                <a:cs typeface="Times New Roman" panose="02020603050405020304" pitchFamily="18" charset="0"/>
              </a:rPr>
              <a:t>T</a:t>
            </a:r>
            <a:r>
              <a:rPr lang="en-IN" kern="100" dirty="0" smtClean="0">
                <a:latin typeface="Times New Roman" panose="02020603050405020304" pitchFamily="18" charset="0"/>
                <a:ea typeface="Calibri" panose="020F0502020204030204" pitchFamily="34" charset="0"/>
                <a:cs typeface="Times New Roman" panose="02020603050405020304" pitchFamily="18" charset="0"/>
              </a:rPr>
              <a:t>ogether</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for LLaMA-3</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and Hugging </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Face models.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Voice &amp; NLP:</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smtClean="0">
                <a:latin typeface="Times New Roman" panose="02020603050405020304" pitchFamily="18" charset="0"/>
                <a:ea typeface="Calibri" panose="020F0502020204030204" pitchFamily="34" charset="0"/>
                <a:cs typeface="Times New Roman" panose="02020603050405020304" pitchFamily="18" charset="0"/>
              </a:rPr>
              <a:t>gTTS</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for Speech-to-Text and </a:t>
            </a:r>
            <a:r>
              <a:rPr lang="en-IN" kern="100" dirty="0" smtClean="0">
                <a:latin typeface="Times New Roman" panose="02020603050405020304" pitchFamily="18" charset="0"/>
                <a:ea typeface="Calibri" panose="020F0502020204030204" pitchFamily="34" charset="0"/>
                <a:cs typeface="Times New Roman" panose="02020603050405020304" pitchFamily="18" charset="0"/>
              </a:rPr>
              <a:t>pysxtt3</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kern="100" dirty="0" smtClean="0">
                <a:latin typeface="Times New Roman" panose="02020603050405020304" pitchFamily="18" charset="0"/>
                <a:ea typeface="Calibri" panose="020F0502020204030204" pitchFamily="34" charset="0"/>
                <a:cs typeface="Times New Roman" panose="02020603050405020304" pitchFamily="18" charset="0"/>
              </a:rPr>
              <a:t>speech recognition</a:t>
            </a: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Workflow:</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1. User interacts via voice input.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 The app processes the command and sends it to the backend.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3. Backend calls the appropriate AI model (text, image, code, or audio generation).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4. The AI-generated response is sent back to the app.</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5. The result is displayed in the app (or converted to speech for voice response).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2783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7816" y="0"/>
            <a:ext cx="3477491" cy="468077"/>
          </a:xfrm>
          <a:prstGeom prst="rect">
            <a:avLst/>
          </a:prstGeom>
          <a:noFill/>
        </p:spPr>
        <p:txBody>
          <a:bodyPr wrap="square" rtlCol="0">
            <a:spAutoFit/>
          </a:bodyPr>
          <a:lstStyle/>
          <a:p>
            <a:pPr algn="ctr">
              <a:lnSpc>
                <a:spcPct val="107000"/>
              </a:lnSpc>
              <a:spcAft>
                <a:spcPts val="800"/>
              </a:spcAft>
            </a:pPr>
            <a:r>
              <a:rPr lang="en-IN" sz="2400" b="1" u="sng" kern="100" dirty="0">
                <a:latin typeface="Times New Roman" panose="02020603050405020304" pitchFamily="18" charset="0"/>
                <a:ea typeface="Calibri" panose="020F0502020204030204" pitchFamily="34" charset="0"/>
                <a:cs typeface="Times New Roman" panose="02020603050405020304" pitchFamily="18" charset="0"/>
              </a:rPr>
              <a:t>Architecture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546" y="468077"/>
            <a:ext cx="4225636" cy="6140542"/>
          </a:xfrm>
          <a:prstGeom prst="rect">
            <a:avLst/>
          </a:prstGeom>
        </p:spPr>
      </p:pic>
    </p:spTree>
    <p:extLst>
      <p:ext uri="{BB962C8B-B14F-4D97-AF65-F5344CB8AC3E}">
        <p14:creationId xmlns:p14="http://schemas.microsoft.com/office/powerpoint/2010/main" val="355235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A0C951C-CAAD-EF48-334C-7BBCA9574221}"/>
              </a:ext>
            </a:extLst>
          </p:cNvPr>
          <p:cNvSpPr txBox="1"/>
          <p:nvPr/>
        </p:nvSpPr>
        <p:spPr>
          <a:xfrm>
            <a:off x="1297859" y="707923"/>
            <a:ext cx="10038736" cy="5582682"/>
          </a:xfrm>
          <a:prstGeom prst="rect">
            <a:avLst/>
          </a:prstGeom>
          <a:noFill/>
        </p:spPr>
        <p:txBody>
          <a:bodyPr wrap="square" rtlCol="0">
            <a:spAutoFit/>
          </a:bodyPr>
          <a:lstStyle/>
          <a:p>
            <a:pPr algn="just">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Proposed Algorithms </a:t>
            </a:r>
            <a:r>
              <a:rPr lang="en-IN" sz="2400" b="1" u="sng" kern="100" dirty="0" smtClean="0">
                <a:effectLst/>
                <a:latin typeface="Times New Roman" panose="02020603050405020304" pitchFamily="18" charset="0"/>
                <a:ea typeface="Calibri" panose="020F0502020204030204" pitchFamily="34" charset="0"/>
                <a:cs typeface="Times New Roman" panose="02020603050405020304" pitchFamily="18" charset="0"/>
              </a:rPr>
              <a:t>Explanation</a:t>
            </a:r>
          </a:p>
          <a:p>
            <a:pPr algn="just">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b="1" kern="100" dirty="0" smtClean="0">
                <a:latin typeface="Times New Roman" panose="02020603050405020304" pitchFamily="18" charset="0"/>
                <a:ea typeface="Calibri" panose="020F0502020204030204" pitchFamily="34" charset="0"/>
                <a:cs typeface="Times New Roman" panose="02020603050405020304" pitchFamily="18" charset="0"/>
              </a:rPr>
              <a:t>Text</a:t>
            </a:r>
            <a:r>
              <a:rPr lang="en-IN" b="1" kern="100" dirty="0" smtClean="0">
                <a:effectLst/>
                <a:latin typeface="Times New Roman" panose="02020603050405020304" pitchFamily="18" charset="0"/>
                <a:ea typeface="Calibri" panose="020F0502020204030204" pitchFamily="34" charset="0"/>
                <a:cs typeface="Times New Roman" panose="02020603050405020304" pitchFamily="18" charset="0"/>
              </a:rPr>
              <a:t>-to-Speech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Processing </a:t>
            </a:r>
            <a:r>
              <a:rPr lang="en-IN" b="1" kern="100" dirty="0">
                <a:latin typeface="Times New Roman" panose="02020603050405020304" pitchFamily="18" charset="0"/>
                <a:ea typeface="Calibri" panose="020F0502020204030204" pitchFamily="34" charset="0"/>
                <a:cs typeface="Times New Roman" panose="02020603050405020304" pitchFamily="18" charset="0"/>
              </a:rPr>
              <a:t>(</a:t>
            </a:r>
            <a:r>
              <a:rPr lang="en-IN" b="1" kern="100" dirty="0" smtClean="0">
                <a:effectLst/>
                <a:latin typeface="Times New Roman" panose="02020603050405020304" pitchFamily="18" charset="0"/>
                <a:ea typeface="Calibri" panose="020F0502020204030204" pitchFamily="34" charset="0"/>
                <a:cs typeface="Times New Roman" panose="02020603050405020304" pitchFamily="18" charset="0"/>
              </a:rPr>
              <a:t> Google </a:t>
            </a:r>
            <a:r>
              <a:rPr lang="en-IN" b="1" kern="100" dirty="0" err="1" smtClean="0">
                <a:latin typeface="Times New Roman" panose="02020603050405020304" pitchFamily="18" charset="0"/>
                <a:ea typeface="Calibri" panose="020F0502020204030204" pitchFamily="34" charset="0"/>
                <a:cs typeface="Times New Roman" panose="02020603050405020304" pitchFamily="18" charset="0"/>
              </a:rPr>
              <a:t>gTT</a:t>
            </a:r>
            <a:r>
              <a:rPr lang="en-IN" b="1" kern="100" dirty="0" err="1" smtClean="0">
                <a:effectLst/>
                <a:latin typeface="Times New Roman" panose="02020603050405020304" pitchFamily="18" charset="0"/>
                <a:ea typeface="Calibri" panose="020F0502020204030204" pitchFamily="34" charset="0"/>
                <a:cs typeface="Times New Roman" panose="02020603050405020304" pitchFamily="18" charset="0"/>
              </a:rPr>
              <a:t>s</a:t>
            </a:r>
            <a:r>
              <a:rPr lang="en-IN" b="1"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Input: User’s voice.</a:t>
            </a: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Preprocessing: Noise filtering &amp; speech segmentation.</a:t>
            </a: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Model </a:t>
            </a: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Processing:</a:t>
            </a:r>
            <a:r>
              <a:rPr lang="en-US" sz="2000" dirty="0"/>
              <a:t>The </a:t>
            </a:r>
            <a:r>
              <a:rPr lang="en-US" sz="2000" b="1" dirty="0" err="1"/>
              <a:t>gTTS</a:t>
            </a:r>
            <a:r>
              <a:rPr lang="en-US" sz="2000" b="1" dirty="0"/>
              <a:t> (Google Text-to-Speech)</a:t>
            </a:r>
            <a:r>
              <a:rPr lang="en-US" sz="2000" dirty="0"/>
              <a:t> library is a Python-based tool that converts text into natural-sounding speech. It utilizes </a:t>
            </a:r>
            <a:r>
              <a:rPr lang="en-US" sz="2000" b="1" dirty="0"/>
              <a:t>Google’s TTS API</a:t>
            </a:r>
            <a:r>
              <a:rPr lang="en-US" sz="2000" dirty="0"/>
              <a:t>, supporting multiple languages and accents to enhance accessibility and communication. The model </a:t>
            </a:r>
            <a:r>
              <a:rPr lang="en-US" sz="2000" b="1" dirty="0"/>
              <a:t>processes input text</a:t>
            </a:r>
            <a:r>
              <a:rPr lang="en-US" sz="2000" dirty="0"/>
              <a:t>, synthesizes it into speech, and saves it as an audio file or plays it directly. It uses </a:t>
            </a:r>
            <a:r>
              <a:rPr lang="en-US" sz="2000" b="1" dirty="0"/>
              <a:t>deep learning-based speech synthesis</a:t>
            </a:r>
            <a:r>
              <a:rPr lang="en-US" sz="2000" dirty="0"/>
              <a:t>, ensuring clarity and proper pronunciation. With its lightweight and easy-to-use nature, </a:t>
            </a:r>
            <a:r>
              <a:rPr lang="en-US" sz="2000" b="1" dirty="0" err="1"/>
              <a:t>gTTS</a:t>
            </a:r>
            <a:r>
              <a:rPr lang="en-US" sz="2000" b="1" dirty="0"/>
              <a:t> is widely used</a:t>
            </a:r>
            <a:r>
              <a:rPr lang="en-US" sz="2000" dirty="0"/>
              <a:t> in AI assistants, voice-enabled applications, and accessibility tools</a:t>
            </a:r>
            <a:r>
              <a:rPr lang="en-US" sz="2000" dirty="0" smtClean="0"/>
              <a:t>.</a:t>
            </a:r>
          </a:p>
          <a:p>
            <a:pPr marL="1257300" lvl="2" indent="-342900" algn="just">
              <a:lnSpc>
                <a:spcPct val="107000"/>
              </a:lnSpc>
              <a:spcAft>
                <a:spcPts val="800"/>
              </a:spcAft>
              <a:buSzPts val="1000"/>
              <a:buFont typeface="Symbol" panose="05050102010706020507" pitchFamily="18" charset="2"/>
              <a:buChar char=""/>
              <a:tabLst>
                <a:tab pos="457200" algn="l"/>
              </a:tabLst>
            </a:pPr>
            <a:r>
              <a:rPr lang="en-US"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Output: readin</a:t>
            </a: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g the user input as loud</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1250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057" y="986971"/>
            <a:ext cx="9100457" cy="5130507"/>
          </a:xfrm>
          <a:prstGeom prst="rect">
            <a:avLst/>
          </a:prstGeom>
          <a:noFill/>
        </p:spPr>
        <p:txBody>
          <a:bodyPr wrap="square" rtlCol="0">
            <a:spAutoFit/>
          </a:bodyPr>
          <a:lstStyle/>
          <a:p>
            <a:pPr lvl="1"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B) Text &amp; Code Generation (LLaMA-3 </a:t>
            </a:r>
            <a:r>
              <a:rPr lang="en-IN" b="1" kern="1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Input: User’s text prompt (converted from speech if needed).</a:t>
            </a: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smtClean="0">
                <a:latin typeface="Times New Roman" panose="02020603050405020304" pitchFamily="18" charset="0"/>
                <a:ea typeface="Calibri" panose="020F0502020204030204" pitchFamily="34" charset="0"/>
                <a:cs typeface="Times New Roman" panose="02020603050405020304" pitchFamily="18" charset="0"/>
              </a:rPr>
              <a:t>Processing:</a:t>
            </a:r>
          </a:p>
          <a:p>
            <a:pPr lvl="2" algn="just">
              <a:lnSpc>
                <a:spcPct val="107000"/>
              </a:lnSpc>
              <a:spcAft>
                <a:spcPts val="800"/>
              </a:spcAft>
              <a:buSzPts val="1000"/>
              <a:tabLst>
                <a:tab pos="457200" algn="l"/>
              </a:tabLst>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Meta-Llama 3.3-70B Instruct-Turbo</a:t>
            </a:r>
            <a:r>
              <a:rPr lang="en-US" sz="2000" dirty="0">
                <a:latin typeface="Times New Roman" panose="02020603050405020304" pitchFamily="18" charset="0"/>
                <a:cs typeface="Times New Roman" panose="02020603050405020304" pitchFamily="18" charset="0"/>
              </a:rPr>
              <a:t> model generates code using an </a:t>
            </a:r>
            <a:r>
              <a:rPr lang="en-US" sz="2000" b="1" dirty="0">
                <a:latin typeface="Times New Roman" panose="02020603050405020304" pitchFamily="18" charset="0"/>
                <a:cs typeface="Times New Roman" panose="02020603050405020304" pitchFamily="18" charset="0"/>
              </a:rPr>
              <a:t>autoregressive transformer</a:t>
            </a:r>
            <a:r>
              <a:rPr lang="en-US" sz="2000" dirty="0">
                <a:latin typeface="Times New Roman" panose="02020603050405020304" pitchFamily="18" charset="0"/>
                <a:cs typeface="Times New Roman" panose="02020603050405020304" pitchFamily="18" charset="0"/>
              </a:rPr>
              <a:t> approach, predicting the next token based on prior context. It has been </a:t>
            </a:r>
            <a:r>
              <a:rPr lang="en-US" sz="2000" b="1" dirty="0">
                <a:latin typeface="Times New Roman" panose="02020603050405020304" pitchFamily="18" charset="0"/>
                <a:cs typeface="Times New Roman" panose="02020603050405020304" pitchFamily="18" charset="0"/>
              </a:rPr>
              <a:t>fine-tuned on diverse programming languages</a:t>
            </a:r>
            <a:r>
              <a:rPr lang="en-US" sz="2000" dirty="0">
                <a:latin typeface="Times New Roman" panose="02020603050405020304" pitchFamily="18" charset="0"/>
                <a:cs typeface="Times New Roman" panose="02020603050405020304" pitchFamily="18" charset="0"/>
              </a:rPr>
              <a:t> to understand syntax, structure, and best practices. The model leverages </a:t>
            </a:r>
            <a:r>
              <a:rPr lang="en-US" sz="2000" b="1" dirty="0">
                <a:latin typeface="Times New Roman" panose="02020603050405020304" pitchFamily="18" charset="0"/>
                <a:cs typeface="Times New Roman" panose="02020603050405020304" pitchFamily="18" charset="0"/>
              </a:rPr>
              <a:t>self-attention mechanisms</a:t>
            </a:r>
            <a:r>
              <a:rPr lang="en-US" sz="2000" dirty="0">
                <a:latin typeface="Times New Roman" panose="02020603050405020304" pitchFamily="18" charset="0"/>
                <a:cs typeface="Times New Roman" panose="02020603050405020304" pitchFamily="18" charset="0"/>
              </a:rPr>
              <a:t> to maintain logical consistency across complex code blocks. Using </a:t>
            </a:r>
            <a:r>
              <a:rPr lang="en-US" sz="2000" b="1" dirty="0">
                <a:latin typeface="Times New Roman" panose="02020603050405020304" pitchFamily="18" charset="0"/>
                <a:cs typeface="Times New Roman" panose="02020603050405020304" pitchFamily="18" charset="0"/>
              </a:rPr>
              <a:t>context-aware token prediction</a:t>
            </a:r>
            <a:r>
              <a:rPr lang="en-US" sz="2000" dirty="0">
                <a:latin typeface="Times New Roman" panose="02020603050405020304" pitchFamily="18" charset="0"/>
                <a:cs typeface="Times New Roman" panose="02020603050405020304" pitchFamily="18" charset="0"/>
              </a:rPr>
              <a:t>, it ensures accurate function definitions, variable usage, and formatting. Finally, its </a:t>
            </a:r>
            <a:r>
              <a:rPr lang="en-US" sz="2000" b="1" dirty="0">
                <a:latin typeface="Times New Roman" panose="02020603050405020304" pitchFamily="18" charset="0"/>
                <a:cs typeface="Times New Roman" panose="02020603050405020304" pitchFamily="18" charset="0"/>
              </a:rPr>
              <a:t>probability-based decoding</a:t>
            </a:r>
            <a:r>
              <a:rPr lang="en-US" sz="2000" dirty="0">
                <a:latin typeface="Times New Roman" panose="02020603050405020304" pitchFamily="18" charset="0"/>
                <a:cs typeface="Times New Roman" panose="02020603050405020304" pitchFamily="18" charset="0"/>
              </a:rPr>
              <a:t> helps generate efficient, readable, and optimized code for various programming tasks</a:t>
            </a:r>
            <a:r>
              <a:rPr lang="en-US" sz="2000" dirty="0" smtClean="0">
                <a:latin typeface="Times New Roman" panose="02020603050405020304" pitchFamily="18" charset="0"/>
                <a:cs typeface="Times New Roman" panose="02020603050405020304" pitchFamily="18" charset="0"/>
              </a:rPr>
              <a:t>.</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smtClean="0">
                <a:latin typeface="Times New Roman" panose="02020603050405020304" pitchFamily="18" charset="0"/>
                <a:ea typeface="Calibri" panose="020F0502020204030204" pitchFamily="34" charset="0"/>
                <a:cs typeface="Times New Roman" panose="02020603050405020304" pitchFamily="18" charset="0"/>
              </a:rPr>
              <a:t>Output</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AI-generated text or code snippet.</a:t>
            </a:r>
          </a:p>
          <a:p>
            <a:endParaRPr lang="en-IN" dirty="0"/>
          </a:p>
        </p:txBody>
      </p:sp>
    </p:spTree>
    <p:extLst>
      <p:ext uri="{BB962C8B-B14F-4D97-AF65-F5344CB8AC3E}">
        <p14:creationId xmlns:p14="http://schemas.microsoft.com/office/powerpoint/2010/main" val="1430064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1118D4A-0C91-4F16-AECE-FE0C4737A948}"/>
              </a:ext>
            </a:extLst>
          </p:cNvPr>
          <p:cNvSpPr txBox="1"/>
          <p:nvPr/>
        </p:nvSpPr>
        <p:spPr>
          <a:xfrm>
            <a:off x="1274054" y="683600"/>
            <a:ext cx="9833811" cy="4801186"/>
          </a:xfrm>
          <a:prstGeom prst="rect">
            <a:avLst/>
          </a:prstGeom>
          <a:noFill/>
        </p:spPr>
        <p:txBody>
          <a:bodyPr wrap="square" rtlCol="0">
            <a:spAutoFit/>
          </a:bodyPr>
          <a:lstStyle/>
          <a:p>
            <a:pPr lvl="1"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 Image Generation (Stable Diffusion </a:t>
            </a:r>
            <a:r>
              <a:rPr lang="en-IN" b="1"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Input: User prompt describing an image.</a:t>
            </a: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Processing:</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smtClean="0">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07000"/>
              </a:lnSpc>
              <a:spcAft>
                <a:spcPts val="800"/>
              </a:spcAft>
              <a:buSzPts val="1000"/>
              <a:tabLst>
                <a:tab pos="457200" algn="l"/>
              </a:tabLst>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Stable Diffusion XL Base 1.0</a:t>
            </a:r>
            <a:r>
              <a:rPr lang="en-US" sz="2000" dirty="0">
                <a:latin typeface="Times New Roman" panose="02020603050405020304" pitchFamily="18" charset="0"/>
                <a:cs typeface="Times New Roman" panose="02020603050405020304" pitchFamily="18" charset="0"/>
              </a:rPr>
              <a:t> model generates images using a process called </a:t>
            </a:r>
            <a:r>
              <a:rPr lang="en-US" sz="2000" b="1" dirty="0">
                <a:latin typeface="Times New Roman" panose="02020603050405020304" pitchFamily="18" charset="0"/>
                <a:cs typeface="Times New Roman" panose="02020603050405020304" pitchFamily="18" charset="0"/>
              </a:rPr>
              <a:t>latent diffusion</a:t>
            </a:r>
            <a:r>
              <a:rPr lang="en-US" sz="2000" dirty="0">
                <a:latin typeface="Times New Roman" panose="02020603050405020304" pitchFamily="18" charset="0"/>
                <a:cs typeface="Times New Roman" panose="02020603050405020304" pitchFamily="18" charset="0"/>
              </a:rPr>
              <a:t>. Instead of working directly in pixel space, it compresses images into a lower-dimensional latent space for more efficient processing. A </a:t>
            </a:r>
            <a:r>
              <a:rPr lang="en-US" sz="2000" b="1" dirty="0">
                <a:latin typeface="Times New Roman" panose="02020603050405020304" pitchFamily="18" charset="0"/>
                <a:cs typeface="Times New Roman" panose="02020603050405020304" pitchFamily="18" charset="0"/>
              </a:rPr>
              <a:t>CLIP-based text encoder</a:t>
            </a:r>
            <a:r>
              <a:rPr lang="en-US" sz="2000" dirty="0">
                <a:latin typeface="Times New Roman" panose="02020603050405020304" pitchFamily="18" charset="0"/>
                <a:cs typeface="Times New Roman" panose="02020603050405020304" pitchFamily="18" charset="0"/>
              </a:rPr>
              <a:t> converts input prompts into numerical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 which guide the image generation. The model starts with random noise and progressively refines the image through a </a:t>
            </a:r>
            <a:r>
              <a:rPr lang="en-US" sz="2000" b="1" dirty="0">
                <a:latin typeface="Times New Roman" panose="02020603050405020304" pitchFamily="18" charset="0"/>
                <a:cs typeface="Times New Roman" panose="02020603050405020304" pitchFamily="18" charset="0"/>
              </a:rPr>
              <a:t>U-Net-based </a:t>
            </a:r>
            <a:r>
              <a:rPr lang="en-US" sz="2000" b="1" dirty="0" err="1">
                <a:latin typeface="Times New Roman" panose="02020603050405020304" pitchFamily="18" charset="0"/>
                <a:cs typeface="Times New Roman" panose="02020603050405020304" pitchFamily="18" charset="0"/>
              </a:rPr>
              <a:t>denoising</a:t>
            </a:r>
            <a:r>
              <a:rPr lang="en-US" sz="2000" b="1" dirty="0">
                <a:latin typeface="Times New Roman" panose="02020603050405020304" pitchFamily="18" charset="0"/>
                <a:cs typeface="Times New Roman" panose="02020603050405020304" pitchFamily="18" charset="0"/>
              </a:rPr>
              <a:t> process</a:t>
            </a:r>
            <a:r>
              <a:rPr lang="en-US" sz="2000" dirty="0">
                <a:latin typeface="Times New Roman" panose="02020603050405020304" pitchFamily="18" charset="0"/>
                <a:cs typeface="Times New Roman" panose="02020603050405020304" pitchFamily="18" charset="0"/>
              </a:rPr>
              <a:t>, following a </a:t>
            </a:r>
            <a:r>
              <a:rPr lang="en-US" sz="2000" b="1" dirty="0">
                <a:latin typeface="Times New Roman" panose="02020603050405020304" pitchFamily="18" charset="0"/>
                <a:cs typeface="Times New Roman" panose="02020603050405020304" pitchFamily="18" charset="0"/>
              </a:rPr>
              <a:t>noise scheduling</a:t>
            </a:r>
            <a:r>
              <a:rPr lang="en-US" sz="2000" dirty="0">
                <a:latin typeface="Times New Roman" panose="02020603050405020304" pitchFamily="18" charset="0"/>
                <a:cs typeface="Times New Roman" panose="02020603050405020304" pitchFamily="18" charset="0"/>
              </a:rPr>
              <a:t> technique. Finally, a </a:t>
            </a:r>
            <a:r>
              <a:rPr lang="en-US" sz="2000" b="1" dirty="0">
                <a:latin typeface="Times New Roman" panose="02020603050405020304" pitchFamily="18" charset="0"/>
                <a:cs typeface="Times New Roman" panose="02020603050405020304" pitchFamily="18" charset="0"/>
              </a:rPr>
              <a:t>decoder reconstructs the image</a:t>
            </a:r>
            <a:r>
              <a:rPr lang="en-US" sz="2000" dirty="0">
                <a:latin typeface="Times New Roman" panose="02020603050405020304" pitchFamily="18" charset="0"/>
                <a:cs typeface="Times New Roman" panose="02020603050405020304" pitchFamily="18" charset="0"/>
              </a:rPr>
              <a:t> from the latent space, often with optional upscaling for higher-quality outputs.</a:t>
            </a: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Output: AI-generated image.</a:t>
            </a:r>
          </a:p>
          <a:p>
            <a:endParaRPr lang="en-IN" dirty="0"/>
          </a:p>
        </p:txBody>
      </p:sp>
    </p:spTree>
    <p:extLst>
      <p:ext uri="{BB962C8B-B14F-4D97-AF65-F5344CB8AC3E}">
        <p14:creationId xmlns:p14="http://schemas.microsoft.com/office/powerpoint/2010/main" val="2809878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8606A1A-64B3-36E2-D289-B20291D568B2}"/>
              </a:ext>
            </a:extLst>
          </p:cNvPr>
          <p:cNvSpPr txBox="1"/>
          <p:nvPr/>
        </p:nvSpPr>
        <p:spPr>
          <a:xfrm>
            <a:off x="1209368" y="766916"/>
            <a:ext cx="9783097" cy="3241785"/>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Interactive Cross-Modal Content Creation Combine models based on vocal input, such as describing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 text, image and etc.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using the technologies like large language models (LLM’s) for the content creation and </a:t>
            </a:r>
            <a:r>
              <a:rPr lang="en-IN" kern="100" dirty="0" err="1" smtClean="0">
                <a:latin typeface="Times New Roman" panose="02020603050405020304" pitchFamily="18" charset="0"/>
                <a:ea typeface="Calibri" panose="020F0502020204030204" pitchFamily="34" charset="0"/>
                <a:cs typeface="Times New Roman" panose="02020603050405020304" pitchFamily="18" charset="0"/>
              </a:rPr>
              <a:t>gTTs</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enterprise for the text to speech conversion, </a:t>
            </a:r>
            <a:r>
              <a:rPr lang="en-IN" kern="100" dirty="0" smtClean="0">
                <a:latin typeface="Times New Roman" panose="02020603050405020304" pitchFamily="18" charset="0"/>
                <a:ea typeface="Calibri" panose="020F0502020204030204" pitchFamily="34" charset="0"/>
                <a:cs typeface="Times New Roman" panose="02020603050405020304" pitchFamily="18" charset="0"/>
              </a:rPr>
              <a:t>pyttsx3</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the natural language processing,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python 3.0 for the project development and python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android development, API keys of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Together </a:t>
            </a:r>
            <a:r>
              <a:rPr lang="en-IN"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ai</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hugging face for using of prebuilt generative models. This project would let users activate and interact with various generative AI models through natural voice commands, making content creation intuitive and accessible.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kern="1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LLM’s, </a:t>
            </a:r>
            <a:r>
              <a:rPr lang="en-IN" kern="100" dirty="0" err="1" smtClean="0">
                <a:latin typeface="Times New Roman" panose="02020603050405020304" pitchFamily="18" charset="0"/>
                <a:ea typeface="Calibri" panose="020F0502020204030204" pitchFamily="34" charset="0"/>
                <a:cs typeface="Times New Roman" panose="02020603050405020304" pitchFamily="18" charset="0"/>
              </a:rPr>
              <a:t>gTTs</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Llama-3.0-turbo-free,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Python3.0, Python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smtClean="0">
                <a:latin typeface="Times New Roman" panose="02020603050405020304" pitchFamily="18" charset="0"/>
                <a:ea typeface="Calibri" panose="020F0502020204030204" pitchFamily="34" charset="0"/>
                <a:cs typeface="Times New Roman" panose="02020603050405020304" pitchFamily="18" charset="0"/>
              </a:rPr>
              <a:t>Together </a:t>
            </a:r>
            <a:r>
              <a:rPr lang="en-IN" kern="100" dirty="0" err="1" smtClean="0">
                <a:latin typeface="Times New Roman" panose="02020603050405020304" pitchFamily="18" charset="0"/>
                <a:ea typeface="Calibri" panose="020F0502020204030204" pitchFamily="34" charset="0"/>
                <a:cs typeface="Times New Roman" panose="02020603050405020304" pitchFamily="18" charset="0"/>
              </a:rPr>
              <a:t>ai</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hugging face API keys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204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2872" y="0"/>
            <a:ext cx="6871855" cy="461665"/>
          </a:xfrm>
          <a:prstGeom prst="rect">
            <a:avLst/>
          </a:prstGeom>
          <a:noFill/>
        </p:spPr>
        <p:txBody>
          <a:bodyPr wrap="square" rtlCol="0">
            <a:spAutoFit/>
          </a:bodyPr>
          <a:lstStyle/>
          <a:p>
            <a:pPr algn="ctr"/>
            <a:r>
              <a:rPr lang="en-IN" sz="2400" b="1" u="sng" kern="100" dirty="0">
                <a:latin typeface="Times New Roman" panose="02020603050405020304" pitchFamily="18" charset="0"/>
                <a:ea typeface="Calibri" panose="020F0502020204030204" pitchFamily="34" charset="0"/>
                <a:cs typeface="Times New Roman" panose="02020603050405020304" pitchFamily="18" charset="0"/>
              </a:rPr>
              <a:t>Sample Screenshots</a:t>
            </a:r>
            <a:endParaRPr lang="en-IN" sz="2400" b="1"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89" y="586356"/>
            <a:ext cx="8645237" cy="6008407"/>
          </a:xfrm>
          <a:prstGeom prst="rect">
            <a:avLst/>
          </a:prstGeom>
        </p:spPr>
      </p:pic>
    </p:spTree>
    <p:extLst>
      <p:ext uri="{BB962C8B-B14F-4D97-AF65-F5344CB8AC3E}">
        <p14:creationId xmlns:p14="http://schemas.microsoft.com/office/powerpoint/2010/main" val="606514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096" y="630383"/>
            <a:ext cx="3798136" cy="616527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72" y="588819"/>
            <a:ext cx="3798136" cy="6165270"/>
          </a:xfrm>
          <a:prstGeom prst="rect">
            <a:avLst/>
          </a:prstGeom>
        </p:spPr>
      </p:pic>
      <p:sp>
        <p:nvSpPr>
          <p:cNvPr id="8" name="TextBox 7"/>
          <p:cNvSpPr txBox="1"/>
          <p:nvPr/>
        </p:nvSpPr>
        <p:spPr>
          <a:xfrm>
            <a:off x="2145465" y="127154"/>
            <a:ext cx="6982690" cy="461665"/>
          </a:xfrm>
          <a:prstGeom prst="rect">
            <a:avLst/>
          </a:prstGeom>
          <a:noFill/>
        </p:spPr>
        <p:txBody>
          <a:bodyPr wrap="square" rtlCol="0">
            <a:spAutoFit/>
          </a:bodyPr>
          <a:lstStyle/>
          <a:p>
            <a:r>
              <a:rPr lang="en-US" sz="2400" b="1" dirty="0" smtClean="0"/>
              <a:t>    Login Page                                         Sign In Page</a:t>
            </a:r>
            <a:endParaRPr lang="en-IN" sz="2400" b="1" dirty="0"/>
          </a:p>
        </p:txBody>
      </p:sp>
    </p:spTree>
    <p:extLst>
      <p:ext uri="{BB962C8B-B14F-4D97-AF65-F5344CB8AC3E}">
        <p14:creationId xmlns:p14="http://schemas.microsoft.com/office/powerpoint/2010/main" val="2579754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1290" y="0"/>
            <a:ext cx="4475018" cy="523220"/>
          </a:xfrm>
          <a:prstGeom prst="rect">
            <a:avLst/>
          </a:prstGeom>
          <a:noFill/>
        </p:spPr>
        <p:txBody>
          <a:bodyPr wrap="square" rtlCol="0">
            <a:spAutoFit/>
          </a:bodyPr>
          <a:lstStyle/>
          <a:p>
            <a:pPr algn="ctr"/>
            <a:r>
              <a:rPr lang="en-US" sz="2800" b="1" dirty="0" smtClean="0"/>
              <a:t>Home Page</a:t>
            </a:r>
            <a:endParaRPr lang="en-IN" sz="28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59"/>
          <a:stretch/>
        </p:blipFill>
        <p:spPr>
          <a:xfrm>
            <a:off x="3823855" y="523220"/>
            <a:ext cx="3657598" cy="6012873"/>
          </a:xfrm>
          <a:prstGeom prst="rect">
            <a:avLst/>
          </a:prstGeom>
        </p:spPr>
      </p:pic>
    </p:spTree>
    <p:extLst>
      <p:ext uri="{BB962C8B-B14F-4D97-AF65-F5344CB8AC3E}">
        <p14:creationId xmlns:p14="http://schemas.microsoft.com/office/powerpoint/2010/main" val="1825329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901" y="789710"/>
            <a:ext cx="3696555" cy="5846618"/>
          </a:xfrm>
          <a:prstGeom prst="rect">
            <a:avLst/>
          </a:prstGeom>
        </p:spPr>
      </p:pic>
      <p:sp>
        <p:nvSpPr>
          <p:cNvPr id="3" name="TextBox 2"/>
          <p:cNvSpPr txBox="1"/>
          <p:nvPr/>
        </p:nvSpPr>
        <p:spPr>
          <a:xfrm>
            <a:off x="4247723" y="96982"/>
            <a:ext cx="2770909"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Models Page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865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57" t="470" r="1839"/>
          <a:stretch/>
        </p:blipFill>
        <p:spPr>
          <a:xfrm>
            <a:off x="4170218" y="748144"/>
            <a:ext cx="3643746" cy="5874329"/>
          </a:xfrm>
          <a:prstGeom prst="rect">
            <a:avLst/>
          </a:prstGeom>
        </p:spPr>
      </p:pic>
      <p:sp>
        <p:nvSpPr>
          <p:cNvPr id="3" name="TextBox 2"/>
          <p:cNvSpPr txBox="1"/>
          <p:nvPr/>
        </p:nvSpPr>
        <p:spPr>
          <a:xfrm>
            <a:off x="4400982" y="124691"/>
            <a:ext cx="320040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Voice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0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817" y="914400"/>
            <a:ext cx="8354291" cy="5735783"/>
          </a:xfrm>
          <a:prstGeom prst="rect">
            <a:avLst/>
          </a:prstGeom>
        </p:spPr>
      </p:pic>
      <p:sp>
        <p:nvSpPr>
          <p:cNvPr id="3" name="TextBox 2"/>
          <p:cNvSpPr txBox="1"/>
          <p:nvPr/>
        </p:nvSpPr>
        <p:spPr>
          <a:xfrm>
            <a:off x="4724401" y="290947"/>
            <a:ext cx="454429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Chat Bot Page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632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3"/>
          <a:stretch/>
        </p:blipFill>
        <p:spPr>
          <a:xfrm>
            <a:off x="2202873" y="914399"/>
            <a:ext cx="7744691" cy="5583381"/>
          </a:xfrm>
          <a:prstGeom prst="rect">
            <a:avLst/>
          </a:prstGeom>
        </p:spPr>
      </p:pic>
      <p:sp>
        <p:nvSpPr>
          <p:cNvPr id="3" name="TextBox 2"/>
          <p:cNvSpPr txBox="1"/>
          <p:nvPr/>
        </p:nvSpPr>
        <p:spPr>
          <a:xfrm>
            <a:off x="4468090" y="193964"/>
            <a:ext cx="3214255"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Code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883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70"/>
          <a:stretch/>
        </p:blipFill>
        <p:spPr>
          <a:xfrm>
            <a:off x="1911927" y="858981"/>
            <a:ext cx="7772400" cy="5791200"/>
          </a:xfrm>
          <a:prstGeom prst="rect">
            <a:avLst/>
          </a:prstGeom>
        </p:spPr>
      </p:pic>
      <p:sp>
        <p:nvSpPr>
          <p:cNvPr id="3" name="TextBox 2"/>
          <p:cNvSpPr txBox="1"/>
          <p:nvPr/>
        </p:nvSpPr>
        <p:spPr>
          <a:xfrm>
            <a:off x="3726873" y="235527"/>
            <a:ext cx="3837709" cy="461665"/>
          </a:xfrm>
          <a:prstGeom prst="rect">
            <a:avLst/>
          </a:prstGeom>
          <a:noFill/>
        </p:spPr>
        <p:txBody>
          <a:bodyPr wrap="square" rtlCol="0">
            <a:spAutoFit/>
          </a:bodyPr>
          <a:lstStyle/>
          <a:p>
            <a:pPr algn="ctr"/>
            <a:r>
              <a:rPr lang="en-US" sz="2400" b="1" dirty="0" smtClean="0"/>
              <a:t>Image Generator</a:t>
            </a:r>
            <a:endParaRPr lang="en-IN" sz="2400" b="1" dirty="0"/>
          </a:p>
        </p:txBody>
      </p:sp>
    </p:spTree>
    <p:extLst>
      <p:ext uri="{BB962C8B-B14F-4D97-AF65-F5344CB8AC3E}">
        <p14:creationId xmlns:p14="http://schemas.microsoft.com/office/powerpoint/2010/main" val="4084582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35"/>
          <a:stretch/>
        </p:blipFill>
        <p:spPr>
          <a:xfrm>
            <a:off x="1787236" y="872837"/>
            <a:ext cx="8520546" cy="5740544"/>
          </a:xfrm>
          <a:prstGeom prst="rect">
            <a:avLst/>
          </a:prstGeom>
        </p:spPr>
      </p:pic>
      <p:sp>
        <p:nvSpPr>
          <p:cNvPr id="3" name="TextBox 2"/>
          <p:cNvSpPr txBox="1"/>
          <p:nvPr/>
        </p:nvSpPr>
        <p:spPr>
          <a:xfrm>
            <a:off x="4165455" y="235528"/>
            <a:ext cx="3726873"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Poetry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180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548" y="872837"/>
            <a:ext cx="8294543" cy="5689455"/>
          </a:xfrm>
          <a:prstGeom prst="rect">
            <a:avLst/>
          </a:prstGeom>
        </p:spPr>
      </p:pic>
      <p:sp>
        <p:nvSpPr>
          <p:cNvPr id="3" name="TextBox 2"/>
          <p:cNvSpPr txBox="1"/>
          <p:nvPr/>
        </p:nvSpPr>
        <p:spPr>
          <a:xfrm>
            <a:off x="4421764" y="193964"/>
            <a:ext cx="3228109"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Problem Solver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33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A592CB6-3CB9-7BD4-20AC-B4C6B191EF14}"/>
              </a:ext>
            </a:extLst>
          </p:cNvPr>
          <p:cNvSpPr txBox="1"/>
          <p:nvPr/>
        </p:nvSpPr>
        <p:spPr>
          <a:xfrm>
            <a:off x="1042219" y="1160269"/>
            <a:ext cx="10127226" cy="4537461"/>
          </a:xfrm>
          <a:prstGeom prst="rect">
            <a:avLst/>
          </a:prstGeom>
          <a:noFill/>
        </p:spPr>
        <p:txBody>
          <a:bodyPr wrap="square" rtlCol="0">
            <a:spAutoFit/>
          </a:bodyPr>
          <a:lstStyle/>
          <a:p>
            <a:pPr>
              <a:lnSpc>
                <a:spcPct val="107000"/>
              </a:lnSpc>
              <a:spcAft>
                <a:spcPts val="800"/>
              </a:spcAft>
            </a:pP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Existing System:</a:t>
            </a:r>
            <a:endParaRPr lang="en-IN" sz="24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Voice-Based Virtual Assistant (VBVA)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project aimed at creating a smart, hands-free, voice-activated assistant leveraging cutting-edge machine learning and speech recognition technologies. The assistant provides personalized responses, task automation (e.g., setting reminders, making calls, sending messages), and retrieves real-time information (e.g., weather, news). </a:t>
            </a:r>
          </a:p>
          <a:p>
            <a:pPr algn="just">
              <a:lnSpc>
                <a:spcPct val="107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includes multilingual and context-aware functionalities to enhance usability and adaptability. Core technologies include Python libraries like Speech Recognition for speech-to-text and pyttsx3 for text-to-speech. Future directions involve integrating VBVA into compact hardware like Raspberry Pi and expanding smart home automation capabilities. This innovation targets improved accessibility, efficiency, and intuitive user interaction.</a:t>
            </a:r>
          </a:p>
          <a:p>
            <a:endParaRPr lang="en-IN" dirty="0"/>
          </a:p>
        </p:txBody>
      </p:sp>
    </p:spTree>
    <p:extLst>
      <p:ext uri="{BB962C8B-B14F-4D97-AF65-F5344CB8AC3E}">
        <p14:creationId xmlns:p14="http://schemas.microsoft.com/office/powerpoint/2010/main" val="2143849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671" y="900544"/>
            <a:ext cx="8234548" cy="5735781"/>
          </a:xfrm>
          <a:prstGeom prst="rect">
            <a:avLst/>
          </a:prstGeom>
        </p:spPr>
      </p:pic>
      <p:sp>
        <p:nvSpPr>
          <p:cNvPr id="3" name="TextBox 2"/>
          <p:cNvSpPr txBox="1"/>
          <p:nvPr/>
        </p:nvSpPr>
        <p:spPr>
          <a:xfrm>
            <a:off x="4458690" y="235528"/>
            <a:ext cx="3380509"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Story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623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47" t="1914"/>
          <a:stretch/>
        </p:blipFill>
        <p:spPr>
          <a:xfrm>
            <a:off x="2036618" y="955963"/>
            <a:ext cx="8091055" cy="5680364"/>
          </a:xfrm>
          <a:prstGeom prst="rect">
            <a:avLst/>
          </a:prstGeom>
        </p:spPr>
      </p:pic>
      <p:sp>
        <p:nvSpPr>
          <p:cNvPr id="3" name="TextBox 2"/>
          <p:cNvSpPr txBox="1"/>
          <p:nvPr/>
        </p:nvSpPr>
        <p:spPr>
          <a:xfrm>
            <a:off x="4246417" y="249382"/>
            <a:ext cx="3671455"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AI Speech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68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170" y="858981"/>
            <a:ext cx="8617612" cy="5777345"/>
          </a:xfrm>
          <a:prstGeom prst="rect">
            <a:avLst/>
          </a:prstGeom>
        </p:spPr>
      </p:pic>
      <p:sp>
        <p:nvSpPr>
          <p:cNvPr id="3" name="TextBox 2"/>
          <p:cNvSpPr txBox="1"/>
          <p:nvPr/>
        </p:nvSpPr>
        <p:spPr>
          <a:xfrm>
            <a:off x="4114758" y="235527"/>
            <a:ext cx="3768436"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Text Generator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04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218" y="969818"/>
            <a:ext cx="8354291" cy="5680363"/>
          </a:xfrm>
          <a:prstGeom prst="rect">
            <a:avLst/>
          </a:prstGeom>
        </p:spPr>
      </p:pic>
      <p:sp>
        <p:nvSpPr>
          <p:cNvPr id="3" name="TextBox 2"/>
          <p:cNvSpPr txBox="1"/>
          <p:nvPr/>
        </p:nvSpPr>
        <p:spPr>
          <a:xfrm>
            <a:off x="4177145" y="346364"/>
            <a:ext cx="3768436"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Text Summarization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178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389" y="886690"/>
            <a:ext cx="7828193" cy="5749638"/>
          </a:xfrm>
          <a:prstGeom prst="rect">
            <a:avLst/>
          </a:prstGeom>
        </p:spPr>
      </p:pic>
      <p:sp>
        <p:nvSpPr>
          <p:cNvPr id="3" name="TextBox 2"/>
          <p:cNvSpPr txBox="1"/>
          <p:nvPr/>
        </p:nvSpPr>
        <p:spPr>
          <a:xfrm>
            <a:off x="4128654" y="235528"/>
            <a:ext cx="4170218"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Language Translator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179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0" y="831273"/>
            <a:ext cx="7703127" cy="5777346"/>
          </a:xfrm>
          <a:prstGeom prst="rect">
            <a:avLst/>
          </a:prstGeom>
        </p:spPr>
      </p:pic>
      <p:sp>
        <p:nvSpPr>
          <p:cNvPr id="3" name="TextBox 2"/>
          <p:cNvSpPr txBox="1"/>
          <p:nvPr/>
        </p:nvSpPr>
        <p:spPr>
          <a:xfrm>
            <a:off x="4398818" y="193964"/>
            <a:ext cx="322811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About Page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434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691" y="1634837"/>
            <a:ext cx="8645236" cy="33547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FEATURE SCOPE :</a:t>
            </a:r>
          </a:p>
          <a:p>
            <a:endParaRPr lang="en-US" sz="24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projects leverage AI-driven automation and seamless integrations to enhance user experience. The </a:t>
            </a:r>
            <a:r>
              <a:rPr lang="en-US" sz="2000" b="1" dirty="0">
                <a:latin typeface="Times New Roman" panose="02020603050405020304" pitchFamily="18" charset="0"/>
                <a:cs typeface="Times New Roman" panose="02020603050405020304" pitchFamily="18" charset="0"/>
              </a:rPr>
              <a:t>Voice Assistant</a:t>
            </a:r>
            <a:r>
              <a:rPr lang="en-US" sz="2000" dirty="0">
                <a:latin typeface="Times New Roman" panose="02020603050405020304" pitchFamily="18" charset="0"/>
                <a:cs typeface="Times New Roman" panose="02020603050405020304" pitchFamily="18" charset="0"/>
              </a:rPr>
              <a:t> provides hands-free control using speech recognition. The </a:t>
            </a:r>
            <a:r>
              <a:rPr lang="en-US" sz="2000" b="1" dirty="0">
                <a:latin typeface="Times New Roman" panose="02020603050405020304" pitchFamily="18" charset="0"/>
                <a:cs typeface="Times New Roman" panose="02020603050405020304" pitchFamily="18" charset="0"/>
              </a:rPr>
              <a:t>Worker-Connect App</a:t>
            </a:r>
            <a:r>
              <a:rPr lang="en-US" sz="2000" dirty="0">
                <a:latin typeface="Times New Roman" panose="02020603050405020304" pitchFamily="18" charset="0"/>
                <a:cs typeface="Times New Roman" panose="02020603050405020304" pitchFamily="18" charset="0"/>
              </a:rPr>
              <a:t> includes worker registration, live location tracking, and real-time service discovery. The </a:t>
            </a:r>
            <a:r>
              <a:rPr lang="en-US" sz="2000" b="1"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enables intelligent conversations with free LLMs. The </a:t>
            </a:r>
            <a:r>
              <a:rPr lang="en-US" sz="2000" b="1" dirty="0">
                <a:latin typeface="Times New Roman" panose="02020603050405020304" pitchFamily="18" charset="0"/>
                <a:cs typeface="Times New Roman" panose="02020603050405020304" pitchFamily="18" charset="0"/>
              </a:rPr>
              <a:t>Code Generation Tool</a:t>
            </a:r>
            <a:r>
              <a:rPr lang="en-US" sz="2000" dirty="0">
                <a:latin typeface="Times New Roman" panose="02020603050405020304" pitchFamily="18" charset="0"/>
                <a:cs typeface="Times New Roman" panose="02020603050405020304" pitchFamily="18" charset="0"/>
              </a:rPr>
              <a:t> automates coding based on natural language prompts, with API key automation for seamless integration. Future improvements include AI optimization, multi-language support, enhanced security, and a more intuitive UI/UX.</a:t>
            </a:r>
            <a:r>
              <a:rPr lang="en-US" sz="2000" b="1" u="sng" dirty="0" smtClean="0">
                <a:latin typeface="Times New Roman" panose="02020603050405020304" pitchFamily="18" charset="0"/>
                <a:cs typeface="Times New Roman" panose="02020603050405020304" pitchFamily="18" charset="0"/>
              </a:rPr>
              <a:t> </a:t>
            </a:r>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397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4110" y="1565563"/>
            <a:ext cx="8936182" cy="3662541"/>
          </a:xfrm>
          <a:prstGeom prst="rect">
            <a:avLst/>
          </a:prstGeom>
          <a:noFill/>
        </p:spPr>
        <p:txBody>
          <a:bodyPr wrap="square" rtlCol="0">
            <a:spAutoFit/>
          </a:bodyPr>
          <a:lstStyle/>
          <a:p>
            <a:pPr fontAlgn="ctr"/>
            <a:r>
              <a:rPr lang="en-IN" sz="2400" b="1" u="sng" dirty="0" smtClean="0">
                <a:latin typeface="Times New Roman" panose="02020603050405020304" pitchFamily="18" charset="0"/>
                <a:cs typeface="Times New Roman" panose="02020603050405020304" pitchFamily="18" charset="0"/>
              </a:rPr>
              <a:t>CONCLUSION </a:t>
            </a:r>
            <a:r>
              <a:rPr lang="en-IN" sz="2400" b="1" dirty="0" smtClean="0">
                <a:latin typeface="Times New Roman" panose="02020603050405020304" pitchFamily="18" charset="0"/>
                <a:cs typeface="Times New Roman" panose="02020603050405020304" pitchFamily="18" charset="0"/>
              </a:rPr>
              <a:t>: </a:t>
            </a:r>
          </a:p>
          <a:p>
            <a:pPr fontAlgn="ctr"/>
            <a:endParaRPr lang="en-IN" sz="2000" b="1" dirty="0" smtClean="0">
              <a:latin typeface="Times New Roman" panose="02020603050405020304" pitchFamily="18" charset="0"/>
              <a:cs typeface="Times New Roman" panose="02020603050405020304" pitchFamily="18" charset="0"/>
            </a:endParaRPr>
          </a:p>
          <a:p>
            <a:pPr algn="just" fontAlgn="ctr"/>
            <a:r>
              <a:rPr lang="en-US" sz="2000" dirty="0">
                <a:latin typeface="Times New Roman" panose="02020603050405020304" pitchFamily="18" charset="0"/>
                <a:cs typeface="Times New Roman" panose="02020603050405020304" pitchFamily="18" charset="0"/>
              </a:rPr>
              <a:t>Through these projects, we successfully developed innovative solutions using AI, ML, and software development technologies. The voice assistant enhances user interaction through speech recognition, while the Worker-Connect app efficiently links skilled workers with the public.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leverages free LLMs for natural language processing, and the code generation tool simplifies coding with AI-driven automation. These projects demonstrate practical applications of technology, with future improvements focused on scalability, efficiency, and enhanced user experience.</a:t>
            </a:r>
            <a:endParaRPr lang="en-IN" sz="2000" dirty="0">
              <a:latin typeface="Times New Roman" panose="02020603050405020304" pitchFamily="18" charset="0"/>
              <a:cs typeface="Times New Roman" panose="02020603050405020304" pitchFamily="18" charset="0"/>
            </a:endParaRPr>
          </a:p>
          <a:p>
            <a:r>
              <a:rPr lang="en-IN" sz="2400" dirty="0"/>
              <a:t/>
            </a:r>
            <a:br>
              <a:rPr lang="en-IN" sz="2400" dirty="0"/>
            </a:b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691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C5BA7D4-07CE-9576-6636-E041FCCBED82}"/>
              </a:ext>
            </a:extLst>
          </p:cNvPr>
          <p:cNvSpPr txBox="1"/>
          <p:nvPr/>
        </p:nvSpPr>
        <p:spPr>
          <a:xfrm>
            <a:off x="2045110" y="1248697"/>
            <a:ext cx="7885471" cy="1200329"/>
          </a:xfrm>
          <a:prstGeom prst="rect">
            <a:avLst/>
          </a:prstGeom>
          <a:noFill/>
        </p:spPr>
        <p:txBody>
          <a:bodyPr wrap="square" rtlCol="0">
            <a:spAutoFit/>
          </a:bodyPr>
          <a:lstStyle/>
          <a:p>
            <a:r>
              <a:rPr lang="en-US" dirty="0"/>
              <a:t>     </a:t>
            </a:r>
          </a:p>
          <a:p>
            <a:endParaRPr lang="en-US" dirty="0"/>
          </a:p>
          <a:p>
            <a:endParaRPr lang="en-US" dirty="0"/>
          </a:p>
          <a:p>
            <a:endParaRPr lang="en-IN" dirty="0"/>
          </a:p>
        </p:txBody>
      </p:sp>
      <p:sp>
        <p:nvSpPr>
          <p:cNvPr id="2" name="TextBox 1">
            <a:extLst>
              <a:ext uri="{FF2B5EF4-FFF2-40B4-BE49-F238E27FC236}">
                <a16:creationId xmlns="" xmlns:a16="http://schemas.microsoft.com/office/drawing/2014/main" id="{E9726A69-4EED-38F0-D949-C5BAAE8E9D2C}"/>
              </a:ext>
            </a:extLst>
          </p:cNvPr>
          <p:cNvSpPr txBox="1"/>
          <p:nvPr/>
        </p:nvSpPr>
        <p:spPr>
          <a:xfrm>
            <a:off x="2548661" y="2449026"/>
            <a:ext cx="7598229" cy="1569660"/>
          </a:xfrm>
          <a:prstGeom prst="rect">
            <a:avLst/>
          </a:prstGeom>
          <a:noFill/>
        </p:spPr>
        <p:txBody>
          <a:bodyPr wrap="square" rtlCol="0">
            <a:sp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037364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DD22ACE-D97D-0D91-F7A6-5DC119B787EA}"/>
              </a:ext>
            </a:extLst>
          </p:cNvPr>
          <p:cNvSpPr txBox="1"/>
          <p:nvPr/>
        </p:nvSpPr>
        <p:spPr>
          <a:xfrm>
            <a:off x="1283109" y="616948"/>
            <a:ext cx="9625781" cy="6338466"/>
          </a:xfrm>
          <a:prstGeom prst="rect">
            <a:avLst/>
          </a:prstGeom>
          <a:noFill/>
        </p:spPr>
        <p:txBody>
          <a:bodyPr wrap="square" rtlCol="0">
            <a:sp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systems for AI interaction primarily focus on single-modal outputs such as text-only chatbots or voice assistants like Siri and Alexa. These systems have the following limitations:</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Restricted Output Modalities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Lack of support for generating images, videos, or multimodal content.</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Low Interactivity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Limited personalization and static responses.</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Application Constraints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Tailored for specific use cases, with minimal adaptability for creative tasks.</a:t>
            </a:r>
          </a:p>
          <a:p>
            <a:pPr algn="just">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GenVox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aims to overcome these challenges with the following innovations From the general Existing system like </a:t>
            </a:r>
            <a:r>
              <a:rPr lang="en-IN" kern="100" dirty="0">
                <a:latin typeface="Times New Roman" panose="02020603050405020304" pitchFamily="18" charset="0"/>
                <a:ea typeface="Calibri" panose="020F0502020204030204" pitchFamily="34" charset="0"/>
                <a:cs typeface="Times New Roman" panose="02020603050405020304" pitchFamily="18" charset="0"/>
              </a:rPr>
              <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lexa, google assistant:</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Voice-Activated Interaction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Real-time, natural conversation using advanced speech recognition.</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Multimodal Generative AI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Outputs in text, audio,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image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based on context and user needs.</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Personalization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Learns from user preferences to deliver customized experiences.</a:t>
            </a:r>
          </a:p>
          <a:p>
            <a:pPr marL="342900" lvl="0" indent="-342900" algn="just">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Scalable Framework</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Modular architecture allows integration with various third-party APIs and services.</a:t>
            </a:r>
          </a:p>
          <a:p>
            <a:pPr marL="342900" lvl="0" indent="-342900">
              <a:lnSpc>
                <a:spcPct val="107000"/>
              </a:lnSpc>
              <a:spcAft>
                <a:spcPts val="800"/>
              </a:spcAft>
              <a:buFont typeface="+mj-l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884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17B413D-A5AA-3F12-DDB9-1E9930AB2297}"/>
              </a:ext>
            </a:extLst>
          </p:cNvPr>
          <p:cNvSpPr txBox="1"/>
          <p:nvPr/>
        </p:nvSpPr>
        <p:spPr>
          <a:xfrm>
            <a:off x="1524000" y="845574"/>
            <a:ext cx="9586452" cy="5522987"/>
          </a:xfrm>
          <a:prstGeom prst="rect">
            <a:avLst/>
          </a:prstGeom>
          <a:noFill/>
        </p:spPr>
        <p:txBody>
          <a:bodyPr wrap="square" rtlCol="0">
            <a:spAutoFit/>
          </a:bodyPr>
          <a:lstStyle/>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u="sng"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Processor: Intel i5 or above (for development)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RAM: Minimum 8 GB</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Microphone and speaker setup for voice input/output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Optional: GPU-enabled device for model training/testing</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Development Tools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Python3.0 </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Python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for mobile app development</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Google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Colab</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864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FF74905-5D19-2BE2-B0E4-203F32E212E6}"/>
              </a:ext>
            </a:extLst>
          </p:cNvPr>
          <p:cNvSpPr txBox="1"/>
          <p:nvPr/>
        </p:nvSpPr>
        <p:spPr>
          <a:xfrm>
            <a:off x="1337187" y="865239"/>
            <a:ext cx="9556955" cy="4039567"/>
          </a:xfrm>
          <a:prstGeom prst="rect">
            <a:avLst/>
          </a:prstGeom>
          <a:noFill/>
        </p:spPr>
        <p:txBody>
          <a:bodyPr wrap="square" rtlCol="0">
            <a:spAutoFit/>
          </a:bodyPr>
          <a:lstStyle/>
          <a:p>
            <a:endParaRPr lang="en-IN"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APIs and Libraries</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Google </a:t>
            </a:r>
            <a:r>
              <a:rPr lang="en-IN" sz="16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gTTs</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speech recognition</a:t>
            </a:r>
          </a:p>
          <a:p>
            <a:pPr marL="1143000" lvl="2" indent="-228600">
              <a:lnSpc>
                <a:spcPct val="107000"/>
              </a:lnSpc>
              <a:spcAft>
                <a:spcPts val="800"/>
              </a:spcAft>
              <a:buSzPts val="1000"/>
              <a:buFont typeface="Wingdings" panose="05000000000000000000" pitchFamily="2" charset="2"/>
              <a:buChar char=""/>
              <a:tabLst>
                <a:tab pos="1371600" algn="l"/>
              </a:tabLst>
            </a:pPr>
            <a:r>
              <a:rPr lang="en-IN" sz="1600" kern="100" dirty="0" smtClean="0">
                <a:latin typeface="Times New Roman" panose="02020603050405020304" pitchFamily="18" charset="0"/>
                <a:ea typeface="Calibri" panose="020F0502020204030204" pitchFamily="34" charset="0"/>
                <a:cs typeface="Times New Roman" panose="02020603050405020304" pitchFamily="18" charset="0"/>
              </a:rPr>
              <a:t>Stability Ai</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for text and image generation</a:t>
            </a:r>
          </a:p>
          <a:p>
            <a:pPr marL="1143000" lvl="2" indent="-228600">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Text-to-Speech (TTS) libraries</a:t>
            </a:r>
          </a:p>
          <a:p>
            <a:pPr marL="1143000" lvl="2" indent="-228600">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Hugging face LLM </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API’s</a:t>
            </a:r>
          </a:p>
          <a:p>
            <a:pPr marL="1143000" lvl="2" indent="-228600">
              <a:lnSpc>
                <a:spcPct val="107000"/>
              </a:lnSpc>
              <a:spcAft>
                <a:spcPts val="800"/>
              </a:spcAft>
              <a:buSzPts val="1000"/>
              <a:buFont typeface="Wingdings" panose="05000000000000000000" pitchFamily="2" charset="2"/>
              <a:buChar char=""/>
              <a:tabLst>
                <a:tab pos="1371600" algn="l"/>
              </a:tabLst>
            </a:pPr>
            <a:r>
              <a:rPr lang="en-US" sz="1600" kern="100" dirty="0" smtClean="0">
                <a:latin typeface="Times New Roman" panose="02020603050405020304" pitchFamily="18" charset="0"/>
                <a:ea typeface="Calibri" panose="020F0502020204030204" pitchFamily="34" charset="0"/>
                <a:cs typeface="Times New Roman" panose="02020603050405020304" pitchFamily="18" charset="0"/>
              </a:rPr>
              <a:t>Together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A</a:t>
            </a:r>
            <a:r>
              <a:rPr lang="en-US" sz="1600" kern="100" dirty="0" smtClean="0">
                <a:latin typeface="Times New Roman" panose="02020603050405020304" pitchFamily="18" charset="0"/>
                <a:ea typeface="Calibri" panose="020F0502020204030204" pitchFamily="34" charset="0"/>
                <a:cs typeface="Times New Roman" panose="02020603050405020304" pitchFamily="18" charset="0"/>
              </a:rPr>
              <a:t>i API,s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Network Requirements</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Internet connection for API usage and cloud interactions</a:t>
            </a:r>
          </a:p>
          <a:p>
            <a:endParaRPr lang="en-IN" dirty="0"/>
          </a:p>
        </p:txBody>
      </p:sp>
    </p:spTree>
    <p:extLst>
      <p:ext uri="{BB962C8B-B14F-4D97-AF65-F5344CB8AC3E}">
        <p14:creationId xmlns:p14="http://schemas.microsoft.com/office/powerpoint/2010/main" val="2119121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008CE86-CE36-CE6E-CF3D-C4AF3F01DAF7}"/>
              </a:ext>
            </a:extLst>
          </p:cNvPr>
          <p:cNvSpPr txBox="1"/>
          <p:nvPr/>
        </p:nvSpPr>
        <p:spPr>
          <a:xfrm>
            <a:off x="1219200" y="1130710"/>
            <a:ext cx="10038735" cy="3379002"/>
          </a:xfrm>
          <a:prstGeom prst="rect">
            <a:avLst/>
          </a:prstGeom>
          <a:noFill/>
        </p:spPr>
        <p:txBody>
          <a:bodyPr wrap="square" rtlCol="0">
            <a:sp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Technologies Used</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Languages: Python,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Kivy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Android apps)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Tools: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Google </a:t>
            </a:r>
            <a:r>
              <a:rPr lang="en-IN"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gTTS</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TogetherAI</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APIs,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Hugging face LLM API’s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understanding and generating human-like text (e.g., GPT models).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Speech Recognition and Synthesis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Google Speech-to-Text, custom TTS models.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Generative AI Models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Stable diffuser pipeline for image </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generation libraries.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Platforms: Mobile Platforms (Android Emulator</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1744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A89A87-B9F3-CD06-71AB-A84955BD5386}"/>
              </a:ext>
            </a:extLst>
          </p:cNvPr>
          <p:cNvSpPr txBox="1"/>
          <p:nvPr/>
        </p:nvSpPr>
        <p:spPr>
          <a:xfrm>
            <a:off x="1271982" y="639021"/>
            <a:ext cx="10225549" cy="5724580"/>
          </a:xfrm>
          <a:prstGeom prst="rect">
            <a:avLst/>
          </a:prstGeom>
          <a:noFill/>
        </p:spPr>
        <p:txBody>
          <a:bodyPr wrap="square" rtlCol="0">
            <a:spAutoFit/>
          </a:bodyPr>
          <a:lstStyle/>
          <a:p>
            <a:pPr algn="just">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Modules </a:t>
            </a:r>
            <a:r>
              <a:rPr lang="en-IN" sz="2400" b="1" u="sng" dirty="0">
                <a:effectLst/>
                <a:latin typeface="Times New Roman" panose="02020603050405020304" pitchFamily="18" charset="0"/>
                <a:ea typeface="Calibri" panose="020F0502020204030204" pitchFamily="34" charset="0"/>
              </a:rPr>
              <a:t>Description</a:t>
            </a:r>
            <a:endPar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User Module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Handles user interactions and personalization.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Speech-to-text conversion for voice commands.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Multilingual support for diverse users.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Personalization based on user preferences and interaction history.</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Task automation like setting reminders, sending messages, and retrieving information.</a:t>
            </a: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Administration Module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Manages the system’s backend and monitoring.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Monitoring user </a:t>
            </a:r>
            <a:r>
              <a:rPr lang="en-IN" sz="1600" kern="100" dirty="0" smtClean="0">
                <a:latin typeface="Times New Roman" panose="02020603050405020304" pitchFamily="18" charset="0"/>
                <a:ea typeface="Calibri" panose="020F0502020204030204" pitchFamily="34" charset="0"/>
                <a:cs typeface="Times New Roman" panose="02020603050405020304" pitchFamily="18" charset="0"/>
              </a:rPr>
              <a:t>details</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and system performance.</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Configuring AI model parameters and updates.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Implementing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and auditing privacy and security measures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22327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2692</TotalTime>
  <Words>2360</Words>
  <Application>Microsoft Office PowerPoint</Application>
  <PresentationFormat>Widescreen</PresentationFormat>
  <Paragraphs>251</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Algerian</vt:lpstr>
      <vt:lpstr>Arial</vt:lpstr>
      <vt:lpstr>Calibri</vt:lpstr>
      <vt:lpstr>Courier New</vt:lpstr>
      <vt:lpstr>Symbol</vt:lpstr>
      <vt:lpstr>Times New Roman</vt:lpstr>
      <vt:lpstr>Trebuchet MS</vt:lpstr>
      <vt:lpstr>Tw Cen MT</vt:lpstr>
      <vt:lpstr>Wingdings</vt:lpstr>
      <vt:lpstr>Circuit</vt:lpstr>
      <vt:lpstr>            GENVOX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GENVOX   </dc:title>
  <dc:creator>GANESH KUMAR</dc:creator>
  <cp:lastModifiedBy>Microsoft account</cp:lastModifiedBy>
  <cp:revision>32</cp:revision>
  <dcterms:created xsi:type="dcterms:W3CDTF">2025-01-04T05:52:46Z</dcterms:created>
  <dcterms:modified xsi:type="dcterms:W3CDTF">2025-04-01T08:13:15Z</dcterms:modified>
</cp:coreProperties>
</file>