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0" r:id="rId3"/>
    <p:sldId id="351" r:id="rId4"/>
    <p:sldId id="352" r:id="rId5"/>
    <p:sldId id="359" r:id="rId6"/>
    <p:sldId id="360" r:id="rId7"/>
    <p:sldId id="361" r:id="rId8"/>
    <p:sldId id="355" r:id="rId9"/>
    <p:sldId id="356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/>
    <p:restoredTop sz="94780"/>
  </p:normalViewPr>
  <p:slideViewPr>
    <p:cSldViewPr snapToGrid="0" snapToObjects="1">
      <p:cViewPr varScale="1">
        <p:scale>
          <a:sx n="55" d="100"/>
          <a:sy n="55" d="100"/>
        </p:scale>
        <p:origin x="4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01446-44F3-3741-B9F4-90C86D9C571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A5855-7AB8-464B-8703-F94EEA2C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397A-55C7-4B4D-93D8-A0142FE71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5424-15A2-9546-9469-C858970B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6409-DF2C-2B43-B801-D8A3296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E7E-8737-3142-B578-9A8E104C0181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9B6F-7371-D44D-86D4-C25F1A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6801-2C0F-CE4F-B232-3097A6B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4883-A996-B645-8D0E-41944A37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29426-D1F4-E04E-8630-9E57C889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DA6D-5A93-864D-A66C-C2DB6AD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8B52-A16C-2046-869F-745E867AE443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6A9C-834C-E541-B3F8-669A85C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89B1-39FA-EB48-ABFE-A4D3B0F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B9847-461C-CB4B-B5A1-B706F1A8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0755-0784-9C4E-877F-1FC08F02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4DB9-0399-5949-80FA-7349AED8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ADB-7100-A041-BD27-9AEE8B4985F4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E7D9-4F43-5549-8DB2-4C15BAF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6124-C077-D94D-9DB5-A62F91E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4BB3-FF9E-F942-B4ED-946BDA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0040-1365-234A-B506-61F87CBA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AE90-6269-774F-8528-14689E58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A44F-4B39-284A-9308-9859D8AF266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715-3A62-9447-8143-E6819E8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5CF4-25D1-564B-B1EB-62B737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B949-8E84-BC49-A058-38AA926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DC48-2AA8-A242-9FC3-34EEC7C1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524-F2A6-4440-99EA-E0CA1D8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2949-DD5A-DF47-9EAF-6CB916A1CEBC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AD99-8965-EE4C-879A-C75A84F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D7EE-E99B-2C42-8A0A-8D71C57E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E75E-A080-C045-9DC0-7AD0C45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FE2E-092B-9547-87BC-F1A86A4A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35F-E2EE-CC4C-B8BD-B84795F4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7E9-5831-0547-AC4B-BA75977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6DB4-AF7F-AC45-B89A-59AD4DCEDDA2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E2E3-7869-B941-8BA9-FB8AC79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3A70-A59D-C54B-9F3F-C3655D6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B83D-669D-3C48-9E2F-9E97FF6B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CD6A-C5C5-3949-893F-8BFE274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00202-64A6-AB43-B27D-A8309AD91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F12A-3B4D-6A42-9295-CDAE6F40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8B5C-0301-0C47-998D-96BB0828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67DB1-E73A-5345-81E2-5476480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ABB-B49A-2E43-8DBA-D3C858367E4B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A11F-063E-0E41-B587-535E8EA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E6E7E-7D77-1F4F-8A6D-CCA51CC8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F3F-73A9-FC45-A5F3-3853C45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56E9-05FF-4C4B-9F6B-50D9247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2FCC-C22D-624D-B5B7-18C52B64BB37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E734-87FC-BA43-A66D-4547D700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A9B6-5476-C341-9FCA-92845D2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2098-7972-5C48-A3BB-855D69E9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2882-6147-F445-A33D-31F6A4A9CB25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CAB2-0B3E-034D-B1EB-12CD2626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5143-37A4-A94E-A5C9-7F50549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FEF-3B55-8E49-8CF1-5B9CCBB1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BAF-35CB-FA40-8E2D-1950271F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9F2D-98A0-954C-9965-C150244F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2E3F-39ED-894A-8E48-A5C9E70F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33B8-E2ED-A546-9C19-2D883B5AAEEA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08D4-BECB-BD49-94B2-67AA15B5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34E2-6E05-274E-A380-856DF70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9677-0BAE-184B-B19E-8EFC8099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24B04-52B4-8F43-9CAF-39B0273A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EB75-AA7A-D24D-AB56-F92B9850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2244E-D7EF-7F49-A3FC-87461A9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A854-EF0E-D24D-B2B0-BF86CF4F8BAA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25AE-061F-C348-97D1-22496FA1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254F-1043-F340-946D-428EE3E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96FC1-7DC8-E841-85A2-A9E78646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040E-907F-984A-AB6E-7E9339E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DB5F-E781-1741-9605-2388934F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D06D-DEEE-F046-B638-3D444C1085D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605D-861B-B043-BBDC-F4A33F1B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39E-B7BB-9548-A252-CA679BBF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bvel/segmentation_mode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The New Semantic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B062-1F4E-564D-8748-15ED7C0C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Harrison Jansma</a:t>
            </a:r>
            <a:b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</a:br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hsj180000@utdallas.edu</a:t>
            </a:r>
            <a:b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</a:br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May 1,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</p:spTree>
    <p:extLst>
      <p:ext uri="{BB962C8B-B14F-4D97-AF65-F5344CB8AC3E}">
        <p14:creationId xmlns:p14="http://schemas.microsoft.com/office/powerpoint/2010/main" val="282202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8" cy="47527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Note: As stated above, this presentation is a work of fiction; the following are the actual inventors of the ideas described in this presentation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O. </a:t>
            </a:r>
            <a:r>
              <a:rPr lang="en-US" sz="24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Ronneberger</a:t>
            </a:r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, et. al., “, U-Net: Convolutional Networks for Biomedical Image Segmentation” arXiv:1505.04597, 2015.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hlinkClick r:id="rId2"/>
              </a:rPr>
              <a:t>https://github.com/qubvel/segmentation_models</a:t>
            </a:r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10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</p:spTree>
    <p:extLst>
      <p:ext uri="{BB962C8B-B14F-4D97-AF65-F5344CB8AC3E}">
        <p14:creationId xmlns:p14="http://schemas.microsoft.com/office/powerpoint/2010/main" val="15546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 Light" panose="020F0502020204030204" pitchFamily="34" charset="0"/>
                <a:cs typeface="Calibri Light" panose="020F050202020403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11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</p:spTree>
    <p:extLst>
      <p:ext uri="{BB962C8B-B14F-4D97-AF65-F5344CB8AC3E}">
        <p14:creationId xmlns:p14="http://schemas.microsoft.com/office/powerpoint/2010/main" val="131475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Involves realistic understanding of image contents. (what and where)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Medical imaging, Autonomous cars, …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Sliding window prediction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Slow implementation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Loss of localization in large windows</a:t>
            </a:r>
          </a:p>
          <a:p>
            <a:pPr marL="457200" lvl="1" indent="0">
              <a:buNone/>
            </a:pP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2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pic>
        <p:nvPicPr>
          <p:cNvPr id="7" name="Picture 6" descr="A picture containing bicycle&#10;&#10;Description automatically generated">
            <a:extLst>
              <a:ext uri="{FF2B5EF4-FFF2-40B4-BE49-F238E27FC236}">
                <a16:creationId xmlns:a16="http://schemas.microsoft.com/office/drawing/2014/main" id="{D5E1B6ED-D983-4811-8F4B-8DE8823D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01" y="1908289"/>
            <a:ext cx="5894798" cy="30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Key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Map from image -&gt; pixel predictions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Solution needs to support: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Varied in-picture object sizes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Fast inference for applications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Fully Convolutional Network with: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Image to Image -&gt; Arbitrary image size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Depthwise Sep Conv -&gt; Efficient</a:t>
            </a:r>
          </a:p>
          <a:p>
            <a:pPr lvl="1"/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HairNet 2: The Thinnest Prediction</a:t>
            </a:r>
          </a:p>
          <a:p>
            <a:pPr lvl="1"/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3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440E38-8321-4BDA-A722-DD4F9F3B0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06" y="2232752"/>
            <a:ext cx="6418893" cy="23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Combine rich deep features with highly localized early network feature maps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Many features allow context to propagate during upsampling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Apply cropping and concatenation to combine early/late feature maps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4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4FA33E-0134-4A2D-A144-C7D88616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56" y="1605515"/>
            <a:ext cx="5708943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Encoder (Spatial Compression)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Standard convolutional architecture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Series of 3x3 convolutions (or depthwise separable convolutions) followed by maxpool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Deep feature representations learn WHAT is in a segment of an image.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Lose info on WHERE object is in segment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5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2E7E11-4103-4B2E-851F-9F2871F57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1078555"/>
            <a:ext cx="4322217" cy="53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648FB3-B6D0-49CC-B725-0BF9E8ED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65" y="678959"/>
            <a:ext cx="4400065" cy="5500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Decoder (Spatial Expansion)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“up-convolution” halves number of feature dims and expands height/width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Concatenate cropped feature maps from earlier stage in the network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Follow with a series of 3x3 convolutions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Final layer uses 1x1 conv to map channel dim to number of classes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6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</p:spTree>
    <p:extLst>
      <p:ext uri="{BB962C8B-B14F-4D97-AF65-F5344CB8AC3E}">
        <p14:creationId xmlns:p14="http://schemas.microsoft.com/office/powerpoint/2010/main" val="22723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Training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2DDAC-0C92-774B-A340-A137630C2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249" y="1605515"/>
                <a:ext cx="5434545" cy="475275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libri Light" panose="020F0502020204030204" pitchFamily="34" charset="0"/>
                    <a:cs typeface="Calibri Light" panose="020F0502020204030204" pitchFamily="34" charset="0"/>
                  </a:rPr>
                  <a:t>Adam with high momentum and low batch size.</a:t>
                </a:r>
                <a:endParaRPr lang="en-US" sz="2000" dirty="0">
                  <a:latin typeface="Calibri Light" panose="020F0502020204030204" pitchFamily="34" charset="0"/>
                  <a:cs typeface="Calibri Light" panose="020F0502020204030204" pitchFamily="34" charset="0"/>
                </a:endParaRPr>
              </a:p>
              <a:p>
                <a:endParaRPr lang="en-US" sz="2000" dirty="0">
                  <a:latin typeface="Calibri Light" panose="020F0502020204030204" pitchFamily="34" charset="0"/>
                  <a:cs typeface="Calibri Light" panose="020F0502020204030204" pitchFamily="34" charset="0"/>
                </a:endParaRPr>
              </a:p>
              <a:p>
                <a:r>
                  <a:rPr lang="en-US" sz="2400" dirty="0">
                    <a:latin typeface="Calibri Light" panose="020F0502020204030204" pitchFamily="34" charset="0"/>
                    <a:cs typeface="Calibri Light" panose="020F0502020204030204" pitchFamily="34" charset="0"/>
                  </a:rPr>
                  <a:t>Pixel-Wise softmax</a:t>
                </a:r>
              </a:p>
              <a:p>
                <a:endParaRPr lang="en-US" sz="2400" dirty="0">
                  <a:latin typeface="Calibri Light" panose="020F0502020204030204" pitchFamily="34" charset="0"/>
                  <a:cs typeface="Calibri Light" panose="020F0502020204030204" pitchFamily="34" charset="0"/>
                </a:endParaRPr>
              </a:p>
              <a:p>
                <a:endParaRPr lang="en-US" sz="2000" dirty="0">
                  <a:latin typeface="Calibri Light" panose="020F0502020204030204" pitchFamily="34" charset="0"/>
                  <a:cs typeface="Calibri Light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 Light" panose="020F0502020204030204" pitchFamily="34" charset="0"/>
                  <a:cs typeface="Calibri Light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502020204030204" pitchFamily="34" charset="0"/>
                          </a:rPr>
                          <m:t>1,…,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502020204030204" pitchFamily="34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400" dirty="0">
                    <a:latin typeface="Calibri Light" panose="020F0502020204030204" pitchFamily="34" charset="0"/>
                    <a:cs typeface="Calibri Light" panose="020F0502020204030204" pitchFamily="34" charset="0"/>
                  </a:rPr>
                  <a:t> is true label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 Light" panose="020F0502020204030204" pitchFamily="34" charset="0"/>
                    <a:cs typeface="Calibri Light" panose="020F0502020204030204" pitchFamily="34" charset="0"/>
                  </a:rPr>
                  <a:t> a weight map to prioritize more important pixels.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2DDAC-0C92-774B-A340-A137630C2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249" y="1605515"/>
                <a:ext cx="5434545" cy="4752755"/>
              </a:xfrm>
              <a:blipFill>
                <a:blip r:embed="rId2"/>
                <a:stretch>
                  <a:fillRect l="-1571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7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010818-BE3F-4F48-BAAF-00D366FC8792}"/>
                  </a:ext>
                </a:extLst>
              </p:cNvPr>
              <p:cNvSpPr txBox="1"/>
              <p:nvPr/>
            </p:nvSpPr>
            <p:spPr>
              <a:xfrm>
                <a:off x="1692958" y="3463925"/>
                <a:ext cx="2620333" cy="702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010818-BE3F-4F48-BAAF-00D366FC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58" y="3463925"/>
                <a:ext cx="2620333" cy="702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sitting, glass, table, food&#10;&#10;Description automatically generated">
            <a:extLst>
              <a:ext uri="{FF2B5EF4-FFF2-40B4-BE49-F238E27FC236}">
                <a16:creationId xmlns:a16="http://schemas.microsoft.com/office/drawing/2014/main" id="{24BE2DAB-FC3A-4746-BD03-D9FB567F6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1959919"/>
            <a:ext cx="5223397" cy="2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Here’s where you include the demo results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Add a link to your GitHub or </a:t>
            </a:r>
            <a:r>
              <a:rPr lang="en-US" sz="20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Colab</a:t>
            </a:r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 code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Include some of the main details of how the results were generated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Add some commentary pointing out key positive and negative aspects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8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E54C6-B95E-6646-A2F4-282CE64C9849}"/>
              </a:ext>
            </a:extLst>
          </p:cNvPr>
          <p:cNvSpPr/>
          <p:nvPr/>
        </p:nvSpPr>
        <p:spPr>
          <a:xfrm>
            <a:off x="7162798" y="1605515"/>
            <a:ext cx="3962400" cy="424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Nice to include a relevant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6079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1201398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5605273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Some ideas for future experimentation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Residual connections with addition instead of concatenations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Multiple convolutional filters with different sizes.</a:t>
            </a:r>
          </a:p>
          <a:p>
            <a:pPr lvl="1"/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Further experimentation with methods to reduce memory footprint.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Bottleneck layers</a:t>
            </a:r>
          </a:p>
          <a:p>
            <a:pPr lvl="1"/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9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C823-5218-E540-8FFE-5428CD4F31DB}"/>
              </a:ext>
            </a:extLst>
          </p:cNvPr>
          <p:cNvSpPr txBox="1"/>
          <p:nvPr/>
        </p:nvSpPr>
        <p:spPr>
          <a:xfrm>
            <a:off x="3511296" y="20337"/>
            <a:ext cx="837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Disclaimer: This presentation is a work of fiction written from the perspective of a 2020 researcher traveling back in time to mid 2013 to share some 2020 </a:t>
            </a:r>
            <a:r>
              <a:rPr lang="en-US" sz="12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xNN</a:t>
            </a:r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 based application ideas; references to credit the actual inventors of the various ideas is provided at the end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6DDB0A-04EE-4FE0-A978-F9871321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35" y="2069892"/>
            <a:ext cx="3078926" cy="27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924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The New Semantic Segmentation</vt:lpstr>
      <vt:lpstr>Motivation</vt:lpstr>
      <vt:lpstr>Key Insight</vt:lpstr>
      <vt:lpstr>Proposed Approach</vt:lpstr>
      <vt:lpstr>Encoder (Spatial Compression)</vt:lpstr>
      <vt:lpstr>Decoder (Spatial Expansion)</vt:lpstr>
      <vt:lpstr>Training Methods</vt:lpstr>
      <vt:lpstr>Results</vt:lpstr>
      <vt:lpstr>Next Steps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Microsoft Office User</dc:creator>
  <cp:lastModifiedBy>Harrison Jansma</cp:lastModifiedBy>
  <cp:revision>967</cp:revision>
  <cp:lastPrinted>2020-04-06T21:52:06Z</cp:lastPrinted>
  <dcterms:created xsi:type="dcterms:W3CDTF">2018-08-25T18:00:05Z</dcterms:created>
  <dcterms:modified xsi:type="dcterms:W3CDTF">2020-05-02T04:02:00Z</dcterms:modified>
</cp:coreProperties>
</file>