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8"/>
  </p:notesMasterIdLst>
  <p:sldIdLst>
    <p:sldId id="256" r:id="rId2"/>
    <p:sldId id="310" r:id="rId3"/>
    <p:sldId id="258" r:id="rId4"/>
    <p:sldId id="259" r:id="rId5"/>
    <p:sldId id="322" r:id="rId6"/>
    <p:sldId id="263" r:id="rId7"/>
    <p:sldId id="320" r:id="rId8"/>
    <p:sldId id="286" r:id="rId9"/>
    <p:sldId id="280" r:id="rId10"/>
    <p:sldId id="268" r:id="rId11"/>
    <p:sldId id="279" r:id="rId12"/>
    <p:sldId id="266" r:id="rId13"/>
    <p:sldId id="291" r:id="rId14"/>
    <p:sldId id="326" r:id="rId15"/>
    <p:sldId id="267" r:id="rId16"/>
    <p:sldId id="278" r:id="rId1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ashri"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7" d="100"/>
          <a:sy n="77" d="100"/>
        </p:scale>
        <p:origin x="1685" y="67"/>
      </p:cViewPr>
      <p:guideLst>
        <p:guide orient="horz" pos="2160"/>
        <p:guide pos="290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dirty="0"/>
          </a:p>
        </p:txBody>
      </p:sp>
      <p:sp>
        <p:nvSpPr>
          <p:cNvPr id="1048704"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dirty="0"/>
          </a:p>
        </p:txBody>
      </p:sp>
      <p:sp>
        <p:nvSpPr>
          <p:cNvPr id="104870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06"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dirty="0"/>
          </a:p>
        </p:txBody>
      </p:sp>
      <p:sp>
        <p:nvSpPr>
          <p:cNvPr id="1048708"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98" name="Google Shape;98;p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36" name="Google Shape;136;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56" name="Google Shape;156;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56" name="Google Shape;156;p1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29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709614" y="4862514"/>
            <a:ext cx="5680075" cy="4605337"/>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165" name="Google Shape;165;p1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9"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60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601" name="Date Placeholder 3"/>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02" name="Footer Placeholder 4"/>
          <p:cNvSpPr>
            <a:spLocks noGrp="1"/>
          </p:cNvSpPr>
          <p:nvPr>
            <p:ph type="ftr" sz="quarter" idx="11"/>
          </p:nvPr>
        </p:nvSpPr>
        <p:spPr/>
        <p:txBody>
          <a:bodyPr/>
          <a:lstStyle/>
          <a:p>
            <a:endParaRPr lang="en-IN" dirty="0"/>
          </a:p>
        </p:txBody>
      </p:sp>
      <p:sp>
        <p:nvSpPr>
          <p:cNvPr id="1048603" name="Slide Number Placeholder 5"/>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endParaRPr lang="en-IN"/>
          </a:p>
        </p:txBody>
      </p:sp>
      <p:sp>
        <p:nvSpPr>
          <p:cNvPr id="104869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4" name="Date Placeholder 3"/>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95" name="Footer Placeholder 4"/>
          <p:cNvSpPr>
            <a:spLocks noGrp="1"/>
          </p:cNvSpPr>
          <p:nvPr>
            <p:ph type="ftr" sz="quarter" idx="11"/>
          </p:nvPr>
        </p:nvSpPr>
        <p:spPr/>
        <p:txBody>
          <a:bodyPr/>
          <a:lstStyle/>
          <a:p>
            <a:endParaRPr lang="en-IN" dirty="0"/>
          </a:p>
        </p:txBody>
      </p:sp>
      <p:sp>
        <p:nvSpPr>
          <p:cNvPr id="1048696" name="Slide Number Placeholder 5"/>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6"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67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8" name="Date Placeholder 3"/>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79" name="Footer Placeholder 4"/>
          <p:cNvSpPr>
            <a:spLocks noGrp="1"/>
          </p:cNvSpPr>
          <p:nvPr>
            <p:ph type="ftr" sz="quarter" idx="11"/>
          </p:nvPr>
        </p:nvSpPr>
        <p:spPr/>
        <p:txBody>
          <a:bodyPr/>
          <a:lstStyle/>
          <a:p>
            <a:endParaRPr lang="en-IN" dirty="0"/>
          </a:p>
        </p:txBody>
      </p:sp>
      <p:sp>
        <p:nvSpPr>
          <p:cNvPr id="1048680" name="Slide Number Placeholder 5"/>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endParaRPr lang="en-IN"/>
          </a:p>
        </p:txBody>
      </p:sp>
      <p:sp>
        <p:nvSpPr>
          <p:cNvPr id="104860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8" name="Date Placeholder 3"/>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09" name="Footer Placeholder 4"/>
          <p:cNvSpPr>
            <a:spLocks noGrp="1"/>
          </p:cNvSpPr>
          <p:nvPr>
            <p:ph type="ftr" sz="quarter" idx="11"/>
          </p:nvPr>
        </p:nvSpPr>
        <p:spPr/>
        <p:txBody>
          <a:bodyPr/>
          <a:lstStyle/>
          <a:p>
            <a:endParaRPr lang="en-IN" dirty="0"/>
          </a:p>
        </p:txBody>
      </p:sp>
      <p:sp>
        <p:nvSpPr>
          <p:cNvPr id="1048610" name="Slide Number Placeholder 5"/>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68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9" name="Date Placeholder 3"/>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90" name="Footer Placeholder 4"/>
          <p:cNvSpPr>
            <a:spLocks noGrp="1"/>
          </p:cNvSpPr>
          <p:nvPr>
            <p:ph type="ftr" sz="quarter" idx="11"/>
          </p:nvPr>
        </p:nvSpPr>
        <p:spPr/>
        <p:txBody>
          <a:bodyPr/>
          <a:lstStyle/>
          <a:p>
            <a:endParaRPr lang="en-IN" dirty="0"/>
          </a:p>
        </p:txBody>
      </p:sp>
      <p:sp>
        <p:nvSpPr>
          <p:cNvPr id="1048691" name="Slide Number Placeholder 5"/>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endParaRPr lang="en-IN"/>
          </a:p>
        </p:txBody>
      </p:sp>
      <p:sp>
        <p:nvSpPr>
          <p:cNvPr id="104865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1" name="Date Placeholder 4"/>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62" name="Footer Placeholder 5"/>
          <p:cNvSpPr>
            <a:spLocks noGrp="1"/>
          </p:cNvSpPr>
          <p:nvPr>
            <p:ph type="ftr" sz="quarter" idx="11"/>
          </p:nvPr>
        </p:nvSpPr>
        <p:spPr/>
        <p:txBody>
          <a:bodyPr/>
          <a:lstStyle/>
          <a:p>
            <a:endParaRPr lang="en-IN" dirty="0"/>
          </a:p>
        </p:txBody>
      </p:sp>
      <p:sp>
        <p:nvSpPr>
          <p:cNvPr id="1048663" name="Slide Number Placeholder 6"/>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IN"/>
          </a:p>
        </p:txBody>
      </p:sp>
      <p:sp>
        <p:nvSpPr>
          <p:cNvPr id="1048665"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7"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Date Placeholder 6"/>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70" name="Footer Placeholder 7"/>
          <p:cNvSpPr>
            <a:spLocks noGrp="1"/>
          </p:cNvSpPr>
          <p:nvPr>
            <p:ph type="ftr" sz="quarter" idx="11"/>
          </p:nvPr>
        </p:nvSpPr>
        <p:spPr/>
        <p:txBody>
          <a:bodyPr/>
          <a:lstStyle/>
          <a:p>
            <a:endParaRPr lang="en-IN" dirty="0"/>
          </a:p>
        </p:txBody>
      </p:sp>
      <p:sp>
        <p:nvSpPr>
          <p:cNvPr id="1048671" name="Slide Number Placeholder 8"/>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a:t>Click to edit Master title style</a:t>
            </a:r>
            <a:endParaRPr lang="en-IN"/>
          </a:p>
        </p:txBody>
      </p:sp>
      <p:sp>
        <p:nvSpPr>
          <p:cNvPr id="1048673" name="Date Placeholder 2"/>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74" name="Footer Placeholder 3"/>
          <p:cNvSpPr>
            <a:spLocks noGrp="1"/>
          </p:cNvSpPr>
          <p:nvPr>
            <p:ph type="ftr" sz="quarter" idx="11"/>
          </p:nvPr>
        </p:nvSpPr>
        <p:spPr/>
        <p:txBody>
          <a:bodyPr/>
          <a:lstStyle/>
          <a:p>
            <a:endParaRPr lang="en-IN" dirty="0"/>
          </a:p>
        </p:txBody>
      </p:sp>
      <p:sp>
        <p:nvSpPr>
          <p:cNvPr id="1048675" name="Slide Number Placeholder 4"/>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582" name="Footer Placeholder 2"/>
          <p:cNvSpPr>
            <a:spLocks noGrp="1"/>
          </p:cNvSpPr>
          <p:nvPr>
            <p:ph type="ftr" sz="quarter" idx="11"/>
          </p:nvPr>
        </p:nvSpPr>
        <p:spPr/>
        <p:txBody>
          <a:bodyPr/>
          <a:lstStyle/>
          <a:p>
            <a:endParaRPr lang="en-IN" dirty="0"/>
          </a:p>
        </p:txBody>
      </p:sp>
      <p:sp>
        <p:nvSpPr>
          <p:cNvPr id="1048583" name="Slide Number Placeholder 3"/>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7"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69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0" name="Date Placeholder 4"/>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701" name="Footer Placeholder 5"/>
          <p:cNvSpPr>
            <a:spLocks noGrp="1"/>
          </p:cNvSpPr>
          <p:nvPr>
            <p:ph type="ftr" sz="quarter" idx="11"/>
          </p:nvPr>
        </p:nvSpPr>
        <p:spPr/>
        <p:txBody>
          <a:bodyPr/>
          <a:lstStyle/>
          <a:p>
            <a:endParaRPr lang="en-IN" dirty="0"/>
          </a:p>
        </p:txBody>
      </p:sp>
      <p:sp>
        <p:nvSpPr>
          <p:cNvPr id="1048702" name="Slide Number Placeholder 6"/>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682"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68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4" name="Date Placeholder 4"/>
          <p:cNvSpPr>
            <a:spLocks noGrp="1"/>
          </p:cNvSpPr>
          <p:nvPr>
            <p:ph type="dt" sz="half" idx="10"/>
          </p:nvPr>
        </p:nvSpPr>
        <p:spPr/>
        <p:txBody>
          <a:bodyPr/>
          <a:lstStyle/>
          <a:p>
            <a:fld id="{1F293AAF-B1BA-4669-ACF0-5C51A9BFBBEB}" type="datetimeFigureOut">
              <a:rPr lang="en-IN" smtClean="0"/>
              <a:t>26-04-2024</a:t>
            </a:fld>
            <a:endParaRPr lang="en-IN" dirty="0"/>
          </a:p>
        </p:txBody>
      </p:sp>
      <p:sp>
        <p:nvSpPr>
          <p:cNvPr id="1048685" name="Footer Placeholder 5"/>
          <p:cNvSpPr>
            <a:spLocks noGrp="1"/>
          </p:cNvSpPr>
          <p:nvPr>
            <p:ph type="ftr" sz="quarter" idx="11"/>
          </p:nvPr>
        </p:nvSpPr>
        <p:spPr/>
        <p:txBody>
          <a:bodyPr/>
          <a:lstStyle/>
          <a:p>
            <a:endParaRPr lang="en-IN" dirty="0"/>
          </a:p>
        </p:txBody>
      </p:sp>
      <p:sp>
        <p:nvSpPr>
          <p:cNvPr id="1048686" name="Slide Number Placeholder 6"/>
          <p:cNvSpPr>
            <a:spLocks noGrp="1"/>
          </p:cNvSpPr>
          <p:nvPr>
            <p:ph type="sldNum" sz="quarter" idx="12"/>
          </p:nvPr>
        </p:nvSpPr>
        <p:spPr/>
        <p:txBody>
          <a:bodyPr/>
          <a:lstStyle/>
          <a:p>
            <a:fld id="{250A37A5-9AFD-4A5F-A255-85D1BB435D5C}"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93AAF-B1BA-4669-ACF0-5C51A9BFBBEB}" type="datetimeFigureOut">
              <a:rPr lang="en-IN" smtClean="0"/>
              <a:t>26-04-2024</a:t>
            </a:fld>
            <a:endParaRPr lang="en-IN"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A37A5-9AFD-4A5F-A255-85D1BB435D5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3"/>
          <p:cNvSpPr txBox="1"/>
          <p:nvPr/>
        </p:nvSpPr>
        <p:spPr>
          <a:xfrm>
            <a:off x="1142976" y="0"/>
            <a:ext cx="6929486" cy="707886"/>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VELTECH HIGHTECH DR. RANGARAJAN DR. SAKUNTHALA ENGINEERING COLLEGE</a:t>
            </a:r>
            <a:r>
              <a:rPr lang="en-IN" sz="2000" dirty="0"/>
              <a:t> </a:t>
            </a:r>
          </a:p>
        </p:txBody>
      </p:sp>
      <p:sp>
        <p:nvSpPr>
          <p:cNvPr id="1048585" name="TextBox 4"/>
          <p:cNvSpPr txBox="1"/>
          <p:nvPr/>
        </p:nvSpPr>
        <p:spPr>
          <a:xfrm>
            <a:off x="1000100" y="565433"/>
            <a:ext cx="7000924" cy="830997"/>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DEPARTMENT OF ELECTRONICS AND</a:t>
            </a:r>
          </a:p>
          <a:p>
            <a:pPr algn="ctr"/>
            <a:r>
              <a:rPr lang="en-IN" sz="2400" dirty="0">
                <a:latin typeface="Times New Roman" panose="02020603050405020304" pitchFamily="18" charset="0"/>
                <a:cs typeface="Times New Roman" panose="02020603050405020304" pitchFamily="18" charset="0"/>
              </a:rPr>
              <a:t>    COMMUNICATION ENGINEERING</a:t>
            </a:r>
          </a:p>
        </p:txBody>
      </p:sp>
      <p:sp>
        <p:nvSpPr>
          <p:cNvPr id="1048587" name="TextBox 6"/>
          <p:cNvSpPr txBox="1"/>
          <p:nvPr/>
        </p:nvSpPr>
        <p:spPr>
          <a:xfrm>
            <a:off x="337930" y="1776591"/>
            <a:ext cx="8507896" cy="2385268"/>
          </a:xfrm>
          <a:prstGeom prst="rect">
            <a:avLst/>
          </a:prstGeom>
          <a:noFill/>
        </p:spPr>
        <p:txBody>
          <a:bodyPr wrap="square" rtlCol="0">
            <a:spAutoFit/>
          </a:bodyPr>
          <a:lstStyle/>
          <a:p>
            <a:pPr algn="ctr"/>
            <a:endParaRPr lang="en-US" sz="1100" b="1"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sym typeface="Calibri"/>
              </a:rPr>
              <a:t>A Comprehensive Application for Sign Language Alphabet and Word Recognition, Text-to-Action Conversion for Learners, </a:t>
            </a:r>
          </a:p>
          <a:p>
            <a:pPr marL="0" marR="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sym typeface="Calibri"/>
              </a:rPr>
              <a:t>Multi-Language Support, and Integrated Voice Output Functionality.</a:t>
            </a:r>
          </a:p>
          <a:p>
            <a:pPr marL="0" marR="0" lvl="0" indent="0" algn="ctr" rtl="0">
              <a:spcBef>
                <a:spcPts val="0"/>
              </a:spcBef>
              <a:spcAft>
                <a:spcPts val="0"/>
              </a:spcAft>
              <a:buNone/>
            </a:pPr>
            <a:r>
              <a:rPr lang="en-US" sz="2400" b="1" dirty="0">
                <a:latin typeface="Times New Roman" panose="02020603050405020304" pitchFamily="18" charset="0"/>
                <a:cs typeface="Times New Roman" panose="02020603050405020304" pitchFamily="18" charset="0"/>
                <a:sym typeface="Calibri"/>
              </a:rPr>
              <a:t>[ Paper ID: IEEE_ICSTEM24_0404 ]</a:t>
            </a:r>
          </a:p>
          <a:p>
            <a:pPr algn="ct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48588" name="TextBox 7"/>
          <p:cNvSpPr txBox="1"/>
          <p:nvPr/>
        </p:nvSpPr>
        <p:spPr>
          <a:xfrm>
            <a:off x="101092" y="4443418"/>
            <a:ext cx="5270976"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MEMBERS:</a:t>
            </a:r>
            <a:endParaRPr lang="en-I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ANANDRAJ R (113020106001)</a:t>
            </a:r>
          </a:p>
          <a:p>
            <a:r>
              <a:rPr lang="en-US" sz="2000" dirty="0">
                <a:latin typeface="Times New Roman" panose="02020603050405020304" pitchFamily="18" charset="0"/>
                <a:cs typeface="Times New Roman" panose="02020603050405020304" pitchFamily="18" charset="0"/>
              </a:rPr>
              <a:t>FRANKLIN SA (113020106008)</a:t>
            </a:r>
          </a:p>
          <a:p>
            <a:r>
              <a:rPr lang="en-US" sz="2000" dirty="0">
                <a:latin typeface="Times New Roman" panose="02020603050405020304" pitchFamily="18" charset="0"/>
                <a:cs typeface="Times New Roman" panose="02020603050405020304" pitchFamily="18" charset="0"/>
              </a:rPr>
              <a:t>GANESH PRASATH K R(113020106009)</a:t>
            </a:r>
          </a:p>
          <a:p>
            <a:endParaRPr lang="en-IN" sz="2000" dirty="0">
              <a:latin typeface="Times New Roman" panose="02020603050405020304" pitchFamily="18" charset="0"/>
              <a:cs typeface="Times New Roman" panose="02020603050405020304" pitchFamily="18" charset="0"/>
            </a:endParaRPr>
          </a:p>
          <a:p>
            <a:endParaRPr lang="en-IN" sz="2000" b="1" dirty="0"/>
          </a:p>
          <a:p>
            <a:r>
              <a:rPr lang="en-IN" sz="2000" dirty="0"/>
              <a:t>                </a:t>
            </a:r>
          </a:p>
        </p:txBody>
      </p:sp>
      <p:sp>
        <p:nvSpPr>
          <p:cNvPr id="1048589" name="TextBox 8"/>
          <p:cNvSpPr txBox="1"/>
          <p:nvPr/>
        </p:nvSpPr>
        <p:spPr>
          <a:xfrm>
            <a:off x="4726844" y="4461296"/>
            <a:ext cx="4316064" cy="1692771"/>
          </a:xfrm>
          <a:prstGeom prst="rect">
            <a:avLst/>
          </a:prstGeom>
          <a:noFill/>
        </p:spPr>
        <p:txBody>
          <a:bodyPr wrap="square" rtlCol="0">
            <a:spAutoFit/>
          </a:bodyPr>
          <a:lstStyle/>
          <a:p>
            <a:pPr rtl="0" eaLnBrk="1" latinLnBrk="0" hangingPunct="1"/>
            <a:r>
              <a:rPr lang="en-IN" sz="2000" dirty="0">
                <a:latin typeface="Times New Roman" panose="02020603050405020304" pitchFamily="18" charset="0"/>
                <a:cs typeface="Times New Roman" panose="02020603050405020304" pitchFamily="18" charset="0"/>
              </a:rPr>
              <a:t>INTERNAL SUPERVISOR:</a:t>
            </a:r>
          </a:p>
          <a:p>
            <a:r>
              <a:rPr lang="en-IN" sz="2000" b="1" dirty="0">
                <a:latin typeface="Times New Roman" panose="02020603050405020304" pitchFamily="18" charset="0"/>
                <a:cs typeface="Times New Roman" panose="02020603050405020304" pitchFamily="18" charset="0"/>
              </a:rPr>
              <a:t>MRS.D.SHOFIAPRIYADHARSHINI</a:t>
            </a:r>
          </a:p>
          <a:p>
            <a:r>
              <a:rPr lang="en-IN" sz="2000" dirty="0" err="1">
                <a:latin typeface="Times New Roman" panose="02020603050405020304" pitchFamily="18" charset="0"/>
                <a:cs typeface="Times New Roman" panose="02020603050405020304" pitchFamily="18" charset="0"/>
              </a:rPr>
              <a:t>Asst.professor</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DEPARTMENT OF ECE</a:t>
            </a:r>
          </a:p>
          <a:p>
            <a:r>
              <a:rPr lang="en-IN" sz="1200" b="1" dirty="0">
                <a:latin typeface="Times New Roman" panose="02020603050405020304" pitchFamily="18" charset="0"/>
                <a:cs typeface="Times New Roman" panose="02020603050405020304" pitchFamily="18" charset="0"/>
              </a:rPr>
              <a:t>VEL TECH HIGH TECH DR. RANGARAJAN DR.             SAKUNTHALA  ENGINEERING COLLEGE </a:t>
            </a:r>
          </a:p>
        </p:txBody>
      </p:sp>
      <p:pic>
        <p:nvPicPr>
          <p:cNvPr id="2097152" name="Picture 9"/>
          <p:cNvPicPr>
            <a:picLocks noChangeAspect="1"/>
          </p:cNvPicPr>
          <p:nvPr/>
        </p:nvPicPr>
        <p:blipFill>
          <a:blip r:embed="rId2"/>
          <a:stretch>
            <a:fillRect/>
          </a:stretch>
        </p:blipFill>
        <p:spPr>
          <a:xfrm>
            <a:off x="7668344" y="0"/>
            <a:ext cx="1475656" cy="1268760"/>
          </a:xfrm>
          <a:prstGeom prst="rect">
            <a:avLst/>
          </a:prstGeom>
        </p:spPr>
      </p:pic>
      <p:pic>
        <p:nvPicPr>
          <p:cNvPr id="2097153" name="Picture 10"/>
          <p:cNvPicPr>
            <a:picLocks noChangeAspect="1"/>
          </p:cNvPicPr>
          <p:nvPr/>
        </p:nvPicPr>
        <p:blipFill>
          <a:blip r:embed="rId3"/>
          <a:stretch>
            <a:fillRect/>
          </a:stretch>
        </p:blipFill>
        <p:spPr>
          <a:xfrm>
            <a:off x="1" y="0"/>
            <a:ext cx="1576832" cy="13964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extBox 6"/>
          <p:cNvSpPr txBox="1"/>
          <p:nvPr/>
        </p:nvSpPr>
        <p:spPr>
          <a:xfrm>
            <a:off x="556364" y="1676400"/>
            <a:ext cx="246380" cy="396240"/>
          </a:xfrm>
          <a:prstGeom prst="rect">
            <a:avLst/>
          </a:prstGeom>
          <a:noFill/>
        </p:spPr>
        <p:txBody>
          <a:bodyPr wrap="none" rtlCol="0">
            <a:spAutoFit/>
          </a:bodyPr>
          <a:lstStyle/>
          <a:p>
            <a:endParaRPr lang="en-IN" sz="2000" b="1" dirty="0"/>
          </a:p>
        </p:txBody>
      </p:sp>
      <p:sp>
        <p:nvSpPr>
          <p:cNvPr id="2" name="Content Placeholder 2"/>
          <p:cNvSpPr txBox="1"/>
          <p:nvPr/>
        </p:nvSpPr>
        <p:spPr>
          <a:xfrm>
            <a:off x="457200" y="1071546"/>
            <a:ext cx="8229600" cy="505461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28826" y="265977"/>
            <a:ext cx="5040560" cy="645160"/>
          </a:xfrm>
          <a:prstGeom prst="rect">
            <a:avLst/>
          </a:prstGeom>
          <a:noFill/>
        </p:spPr>
        <p:txBody>
          <a:bodyPr wrap="square" rtlCol="0">
            <a:spAutoFit/>
          </a:bodyPr>
          <a:lstStyle/>
          <a:p>
            <a:pPr algn="ctr"/>
            <a:r>
              <a:rPr lang="en-IN" sz="3600" b="1">
                <a:latin typeface="Times New Roman" panose="02020603050405020304" pitchFamily="18" charset="0"/>
                <a:cs typeface="Times New Roman" panose="02020603050405020304" pitchFamily="18" charset="0"/>
              </a:rPr>
              <a:t>RESULT</a:t>
            </a:r>
            <a:endParaRPr lang="en-US" altLang="en-IN" sz="3600" b="1" dirty="0">
              <a:latin typeface="Times New Roman" panose="02020603050405020304" pitchFamily="18" charset="0"/>
              <a:cs typeface="Times New Roman" panose="02020603050405020304" pitchFamily="18" charset="0"/>
            </a:endParaRPr>
          </a:p>
        </p:txBody>
      </p:sp>
      <p:pic>
        <p:nvPicPr>
          <p:cNvPr id="5" name="Picture 4" descr="A screenshot of a computer">
            <a:extLst>
              <a:ext uri="{FF2B5EF4-FFF2-40B4-BE49-F238E27FC236}">
                <a16:creationId xmlns:a16="http://schemas.microsoft.com/office/drawing/2014/main" id="{B57CB926-2F37-3BDB-0CF8-607D6C90C441}"/>
              </a:ext>
            </a:extLst>
          </p:cNvPr>
          <p:cNvPicPr>
            <a:picLocks noChangeAspect="1"/>
          </p:cNvPicPr>
          <p:nvPr/>
        </p:nvPicPr>
        <p:blipFill>
          <a:blip r:embed="rId2"/>
          <a:stretch>
            <a:fillRect/>
          </a:stretch>
        </p:blipFill>
        <p:spPr>
          <a:xfrm>
            <a:off x="2638727" y="4023204"/>
            <a:ext cx="4001746" cy="2454803"/>
          </a:xfrm>
          <a:prstGeom prst="rect">
            <a:avLst/>
          </a:prstGeom>
        </p:spPr>
      </p:pic>
      <p:pic>
        <p:nvPicPr>
          <p:cNvPr id="6" name="Picture 5">
            <a:extLst>
              <a:ext uri="{FF2B5EF4-FFF2-40B4-BE49-F238E27FC236}">
                <a16:creationId xmlns:a16="http://schemas.microsoft.com/office/drawing/2014/main" id="{A8953992-EB69-7E77-D23F-9A3DB214FB0A}"/>
              </a:ext>
            </a:extLst>
          </p:cNvPr>
          <p:cNvPicPr>
            <a:picLocks noChangeAspect="1"/>
          </p:cNvPicPr>
          <p:nvPr/>
        </p:nvPicPr>
        <p:blipFill>
          <a:blip r:embed="rId3"/>
          <a:stretch>
            <a:fillRect/>
          </a:stretch>
        </p:blipFill>
        <p:spPr>
          <a:xfrm>
            <a:off x="4789573" y="1423390"/>
            <a:ext cx="3996391" cy="2247970"/>
          </a:xfrm>
          <a:prstGeom prst="rect">
            <a:avLst/>
          </a:prstGeom>
        </p:spPr>
      </p:pic>
      <p:pic>
        <p:nvPicPr>
          <p:cNvPr id="8" name="Picture 7">
            <a:extLst>
              <a:ext uri="{FF2B5EF4-FFF2-40B4-BE49-F238E27FC236}">
                <a16:creationId xmlns:a16="http://schemas.microsoft.com/office/drawing/2014/main" id="{557EE081-F959-C4CB-8EFF-CD72A56DD7AA}"/>
              </a:ext>
            </a:extLst>
          </p:cNvPr>
          <p:cNvPicPr>
            <a:picLocks noChangeAspect="1"/>
          </p:cNvPicPr>
          <p:nvPr/>
        </p:nvPicPr>
        <p:blipFill>
          <a:blip r:embed="rId4"/>
          <a:stretch>
            <a:fillRect/>
          </a:stretch>
        </p:blipFill>
        <p:spPr>
          <a:xfrm>
            <a:off x="348167" y="1423390"/>
            <a:ext cx="4006261" cy="22535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650" y="557189"/>
            <a:ext cx="7886700" cy="205704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500" b="1" kern="1200" dirty="0">
                <a:solidFill>
                  <a:schemeClr val="tx1"/>
                </a:solidFill>
                <a:latin typeface="+mj-lt"/>
                <a:ea typeface="+mj-ea"/>
                <a:cs typeface="+mj-cs"/>
              </a:rPr>
              <a:t>			ACCURACY</a:t>
            </a:r>
          </a:p>
        </p:txBody>
      </p:sp>
      <p:pic>
        <p:nvPicPr>
          <p:cNvPr id="9" name="Picture 8">
            <a:extLst>
              <a:ext uri="{FF2B5EF4-FFF2-40B4-BE49-F238E27FC236}">
                <a16:creationId xmlns:a16="http://schemas.microsoft.com/office/drawing/2014/main" id="{11AC28B5-EAB5-8524-84C2-727B30616002}"/>
              </a:ext>
            </a:extLst>
          </p:cNvPr>
          <p:cNvPicPr>
            <a:picLocks noChangeAspect="1"/>
          </p:cNvPicPr>
          <p:nvPr/>
        </p:nvPicPr>
        <p:blipFill>
          <a:blip r:embed="rId2"/>
          <a:stretch>
            <a:fillRect/>
          </a:stretch>
        </p:blipFill>
        <p:spPr>
          <a:xfrm>
            <a:off x="145574" y="3503802"/>
            <a:ext cx="2848152" cy="2079150"/>
          </a:xfrm>
          <a:prstGeom prst="rect">
            <a:avLst/>
          </a:prstGeom>
        </p:spPr>
      </p:pic>
      <p:pic>
        <p:nvPicPr>
          <p:cNvPr id="7" name="Picture 6">
            <a:extLst>
              <a:ext uri="{FF2B5EF4-FFF2-40B4-BE49-F238E27FC236}">
                <a16:creationId xmlns:a16="http://schemas.microsoft.com/office/drawing/2014/main" id="{9A2213E8-DD11-582A-E82D-38BCD89DB372}"/>
              </a:ext>
            </a:extLst>
          </p:cNvPr>
          <p:cNvPicPr>
            <a:picLocks noChangeAspect="1"/>
          </p:cNvPicPr>
          <p:nvPr/>
        </p:nvPicPr>
        <p:blipFill>
          <a:blip r:embed="rId3"/>
          <a:stretch>
            <a:fillRect/>
          </a:stretch>
        </p:blipFill>
        <p:spPr>
          <a:xfrm>
            <a:off x="3145039" y="3503802"/>
            <a:ext cx="2848152" cy="2079150"/>
          </a:xfrm>
          <a:prstGeom prst="rect">
            <a:avLst/>
          </a:prstGeom>
        </p:spPr>
      </p:pic>
      <p:pic>
        <p:nvPicPr>
          <p:cNvPr id="12" name="Picture 11">
            <a:extLst>
              <a:ext uri="{FF2B5EF4-FFF2-40B4-BE49-F238E27FC236}">
                <a16:creationId xmlns:a16="http://schemas.microsoft.com/office/drawing/2014/main" id="{351BDBB1-71FD-B808-46C8-96E76F42C97B}"/>
              </a:ext>
            </a:extLst>
          </p:cNvPr>
          <p:cNvPicPr>
            <a:picLocks noChangeAspect="1"/>
          </p:cNvPicPr>
          <p:nvPr/>
        </p:nvPicPr>
        <p:blipFill>
          <a:blip r:embed="rId4"/>
          <a:stretch>
            <a:fillRect/>
          </a:stretch>
        </p:blipFill>
        <p:spPr>
          <a:xfrm>
            <a:off x="6144504" y="3539404"/>
            <a:ext cx="2848152" cy="2007947"/>
          </a:xfrm>
          <a:prstGeom prst="rect">
            <a:avLst/>
          </a:prstGeom>
        </p:spPr>
      </p:pic>
      <p:sp>
        <p:nvSpPr>
          <p:cNvPr id="13" name="TextBox 12">
            <a:extLst>
              <a:ext uri="{FF2B5EF4-FFF2-40B4-BE49-F238E27FC236}">
                <a16:creationId xmlns:a16="http://schemas.microsoft.com/office/drawing/2014/main" id="{492E8B4A-D796-1A16-0D14-520000CC87A4}"/>
              </a:ext>
            </a:extLst>
          </p:cNvPr>
          <p:cNvSpPr txBox="1"/>
          <p:nvPr/>
        </p:nvSpPr>
        <p:spPr>
          <a:xfrm>
            <a:off x="2542032" y="1713118"/>
            <a:ext cx="4244848" cy="369332"/>
          </a:xfrm>
          <a:prstGeom prst="rect">
            <a:avLst/>
          </a:prstGeom>
          <a:noFill/>
        </p:spPr>
        <p:txBody>
          <a:bodyPr wrap="square" rtlCol="0">
            <a:spAutoFit/>
          </a:bodyPr>
          <a:lstStyle/>
          <a:p>
            <a:pPr>
              <a:spcAft>
                <a:spcPts val="600"/>
              </a:spcAft>
            </a:pPr>
            <a:r>
              <a:rPr lang="en-US" dirty="0"/>
              <a:t>                  </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p:nvPr/>
        </p:nvSpPr>
        <p:spPr>
          <a:xfrm>
            <a:off x="3356610" y="419920"/>
            <a:ext cx="243077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Advantages:</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0" name="Google Shape;160;p11"/>
          <p:cNvSpPr txBox="1"/>
          <p:nvPr/>
        </p:nvSpPr>
        <p:spPr>
          <a:xfrm>
            <a:off x="1907704" y="4293096"/>
            <a:ext cx="233679" cy="3581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1"/>
          <p:cNvSpPr txBox="1"/>
          <p:nvPr/>
        </p:nvSpPr>
        <p:spPr>
          <a:xfrm>
            <a:off x="504275" y="1075775"/>
            <a:ext cx="8191500" cy="750900"/>
          </a:xfrm>
          <a:prstGeom prst="rect">
            <a:avLst/>
          </a:prstGeom>
          <a:noFill/>
          <a:ln>
            <a:noFill/>
          </a:ln>
        </p:spPr>
        <p:txBody>
          <a:bodyPr spcFirstLastPara="1" wrap="square" lIns="91425" tIns="91425" rIns="91425" bIns="91425" anchor="t" anchorCtr="0">
            <a:noAutofit/>
          </a:bodyPr>
          <a:lstStyle/>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The proposed system offers several advantages in terms of sign language alphabet and word recognition. </a:t>
            </a:r>
          </a:p>
          <a:p>
            <a:pPr marL="457200" lvl="0" indent="-342900" algn="just">
              <a:spcBef>
                <a:spcPts val="360"/>
              </a:spcBef>
              <a:buClr>
                <a:schemeClr val="dk1"/>
              </a:buClr>
              <a:buSzPts val="1800"/>
              <a:buFont typeface="Arial"/>
              <a:buChar char="•"/>
            </a:pPr>
            <a:endParaRPr lang="en-US" sz="20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It provides a comprehensive application that can effectively recognize and interpret various sign language gestures, helping learners improve their sign language skills. Additionally, the system offers text-to-action conversion functionality, allowing learners to convert written text into corresponding sign language actions. </a:t>
            </a:r>
          </a:p>
          <a:p>
            <a:pPr marL="457200" lvl="0" indent="-342900" algn="just">
              <a:spcBef>
                <a:spcPts val="360"/>
              </a:spcBef>
              <a:buClr>
                <a:schemeClr val="dk1"/>
              </a:buClr>
              <a:buSzPts val="1800"/>
              <a:buFont typeface="Arial"/>
              <a:buChar char="•"/>
            </a:pPr>
            <a:endParaRPr lang="en-US" sz="20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Another advantage is the multi-language support provided by the system, allowing learners to study sign language in multiple languages. Lastly, the integrated voice output functionality enhances the learning experience by providing spoken feedback and instructions, further facilitating the learning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41783" y="387626"/>
            <a:ext cx="5635487" cy="645160"/>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APPLICATION</a:t>
            </a:r>
          </a:p>
        </p:txBody>
      </p:sp>
      <p:sp>
        <p:nvSpPr>
          <p:cNvPr id="5" name="TextBox 4"/>
          <p:cNvSpPr txBox="1"/>
          <p:nvPr/>
        </p:nvSpPr>
        <p:spPr>
          <a:xfrm flipH="1">
            <a:off x="398780" y="1314335"/>
            <a:ext cx="8830945" cy="5016758"/>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Communication Aids:</a:t>
            </a:r>
            <a:r>
              <a:rPr lang="en-US" sz="2000" dirty="0">
                <a:latin typeface="Times New Roman" panose="02020603050405020304" pitchFamily="18" charset="0"/>
                <a:cs typeface="Times New Roman" panose="02020603050405020304" pitchFamily="18" charset="0"/>
              </a:rPr>
              <a:t> These systems find applications in video calls, messaging apps, and virtual meetings where sign language users can interact seamlessly with others.</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Education and Learning:</a:t>
            </a:r>
            <a:r>
              <a:rPr lang="en-US" sz="2000" dirty="0">
                <a:latin typeface="Times New Roman" panose="02020603050405020304" pitchFamily="18" charset="0"/>
                <a:cs typeface="Times New Roman" panose="02020603050405020304" pitchFamily="18" charset="0"/>
              </a:rPr>
              <a:t> Sign language recognition can enhance education for deaf or hard-of-hearing individuals.</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Assistive Technology:</a:t>
            </a:r>
            <a:r>
              <a:rPr lang="en-US" sz="2000" dirty="0">
                <a:latin typeface="Times New Roman" panose="02020603050405020304" pitchFamily="18" charset="0"/>
                <a:cs typeface="Times New Roman" panose="02020603050405020304" pitchFamily="18" charset="0"/>
              </a:rPr>
              <a:t> Such technology assists people with hearing impairments in daily tasks, including phone class, navigation and home automation.</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Health Care:</a:t>
            </a:r>
            <a:r>
              <a:rPr lang="en-US" sz="2000" dirty="0">
                <a:latin typeface="Times New Roman" panose="02020603050405020304" pitchFamily="18" charset="0"/>
                <a:cs typeface="Times New Roman" panose="02020603050405020304" pitchFamily="18" charset="0"/>
              </a:rPr>
              <a:t> It can be integrated into medical devices, appointment booking systems and patient information portals.</a:t>
            </a:r>
          </a:p>
          <a:p>
            <a:endParaRPr lang="en-US" sz="2000"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Robotics and Automation:</a:t>
            </a:r>
            <a:r>
              <a:rPr lang="en-US" sz="2000" dirty="0">
                <a:latin typeface="Times New Roman" panose="02020603050405020304" pitchFamily="18" charset="0"/>
                <a:cs typeface="Times New Roman" panose="02020603050405020304" pitchFamily="18" charset="0"/>
              </a:rPr>
              <a:t> Robots equipped with sign language recognition can assist deaf individuals in public spaces, offices and homes.</a:t>
            </a:r>
          </a:p>
          <a:p>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p:nvPr/>
        </p:nvSpPr>
        <p:spPr>
          <a:xfrm>
            <a:off x="2956193" y="116632"/>
            <a:ext cx="3231613"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Times New Roman" panose="02020603050405020304" pitchFamily="18" charset="0"/>
                <a:ea typeface="Calibri"/>
                <a:cs typeface="Times New Roman" panose="02020603050405020304" pitchFamily="18" charset="0"/>
                <a:sym typeface="Calibri"/>
              </a:rPr>
              <a:t>CONCLUSION: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0" name="Google Shape;160;p11"/>
          <p:cNvSpPr txBox="1"/>
          <p:nvPr/>
        </p:nvSpPr>
        <p:spPr>
          <a:xfrm>
            <a:off x="1907704" y="4293096"/>
            <a:ext cx="233679" cy="3581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1"/>
          <p:cNvSpPr txBox="1"/>
          <p:nvPr/>
        </p:nvSpPr>
        <p:spPr>
          <a:xfrm>
            <a:off x="476250" y="799951"/>
            <a:ext cx="8191500" cy="750900"/>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000" dirty="0">
                <a:latin typeface="Times New Roman"/>
                <a:ea typeface="Calibri"/>
                <a:cs typeface="Times New Roman"/>
              </a:rPr>
              <a:t>The system for A Comprehensive Application for Sign Language Alphabet and Word Recognition, Text-to-Action Conversion for Learners, Multi-Language Support, and Integrated Voice Output Functionality, in conclusion, is a very useful tool for people who are learning sign language.</a:t>
            </a:r>
          </a:p>
          <a:p>
            <a:pPr marL="342900" indent="-342900">
              <a:buFont typeface="Arial" panose="020B0604020202020204" pitchFamily="34" charset="0"/>
              <a:buChar char="•"/>
            </a:pPr>
            <a:endParaRPr lang="en-US" sz="2000" dirty="0">
              <a:latin typeface="Times New Roman"/>
              <a:ea typeface="Calibri"/>
              <a:cs typeface="Times New Roman"/>
            </a:endParaRPr>
          </a:p>
          <a:p>
            <a:pPr marL="342900" indent="-342900">
              <a:buFont typeface="Arial" panose="020B0604020202020204" pitchFamily="34" charset="0"/>
              <a:buChar char="•"/>
            </a:pPr>
            <a:r>
              <a:rPr lang="en-US" sz="2000" dirty="0">
                <a:latin typeface="Times New Roman"/>
                <a:ea typeface="Calibri"/>
                <a:cs typeface="Times New Roman"/>
              </a:rPr>
              <a:t>It provides a comprehensive framework that can identify and interpret words and alphabets in sign language, translating them into matching motions to improve learning. </a:t>
            </a:r>
          </a:p>
          <a:p>
            <a:pPr marL="342900" indent="-342900">
              <a:buFont typeface="Arial" panose="020B0604020202020204" pitchFamily="34" charset="0"/>
              <a:buChar char="•"/>
            </a:pPr>
            <a:endParaRPr lang="en-US" sz="2000" dirty="0">
              <a:latin typeface="Times New Roman"/>
              <a:ea typeface="Calibri"/>
              <a:cs typeface="Times New Roman"/>
            </a:endParaRPr>
          </a:p>
          <a:p>
            <a:pPr marL="342900" indent="-342900">
              <a:buFont typeface="Arial" panose="020B0604020202020204" pitchFamily="34" charset="0"/>
              <a:buChar char="•"/>
            </a:pPr>
            <a:r>
              <a:rPr lang="en-US" sz="2000" dirty="0">
                <a:latin typeface="Times New Roman"/>
                <a:ea typeface="Calibri"/>
                <a:cs typeface="Times New Roman"/>
              </a:rPr>
              <a:t>Its multilingual support further ensures accessibility for a larger audience and enables learners to practice sign language in their own native languages. </a:t>
            </a:r>
          </a:p>
          <a:p>
            <a:pPr marL="342900" indent="-342900">
              <a:buFont typeface="Arial" panose="020B0604020202020204" pitchFamily="34" charset="0"/>
              <a:buChar char="•"/>
            </a:pPr>
            <a:endParaRPr lang="en-US" sz="2000" dirty="0">
              <a:latin typeface="Times New Roman"/>
              <a:ea typeface="Calibri"/>
              <a:cs typeface="Times New Roman"/>
            </a:endParaRPr>
          </a:p>
          <a:p>
            <a:pPr marL="342900" indent="-342900">
              <a:buFont typeface="Arial" panose="020B0604020202020204" pitchFamily="34" charset="0"/>
              <a:buChar char="•"/>
            </a:pPr>
            <a:r>
              <a:rPr lang="en-US" sz="2000" dirty="0">
                <a:latin typeface="Times New Roman"/>
                <a:ea typeface="Calibri"/>
                <a:cs typeface="Times New Roman"/>
              </a:rPr>
              <a:t>By offering audio feedback to assist with pronunciation and comprehension, the integrated voice output capabilities enhances the user experience even further. For learners of all skill levels, this method is a valuable tool since it provides a comprehensive approach to learning sign language.</a:t>
            </a:r>
            <a:endParaRPr lang="en-IN" sz="2000" dirty="0">
              <a:latin typeface="Times New Roman"/>
              <a:ea typeface="Calibri"/>
              <a:cs typeface="Times New Roman"/>
            </a:endParaRPr>
          </a:p>
        </p:txBody>
      </p:sp>
    </p:spTree>
    <p:extLst>
      <p:ext uri="{BB962C8B-B14F-4D97-AF65-F5344CB8AC3E}">
        <p14:creationId xmlns:p14="http://schemas.microsoft.com/office/powerpoint/2010/main" val="23413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685800" y="228601"/>
            <a:ext cx="7772400" cy="4571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US" sz="3200" b="1" dirty="0">
                <a:latin typeface="Times New Roman" panose="02020603050405020304" pitchFamily="18" charset="0"/>
                <a:cs typeface="Times New Roman" panose="02020603050405020304" pitchFamily="18" charset="0"/>
              </a:rPr>
              <a:t>REFERENCES</a:t>
            </a:r>
            <a:endParaRPr sz="3200" b="1" dirty="0">
              <a:latin typeface="Times New Roman" panose="02020603050405020304" pitchFamily="18" charset="0"/>
              <a:cs typeface="Times New Roman" panose="02020603050405020304" pitchFamily="18" charset="0"/>
            </a:endParaRPr>
          </a:p>
        </p:txBody>
      </p:sp>
      <p:sp>
        <p:nvSpPr>
          <p:cNvPr id="168" name="Google Shape;168;p12"/>
          <p:cNvSpPr txBox="1">
            <a:spLocks noGrp="1"/>
          </p:cNvSpPr>
          <p:nvPr>
            <p:ph type="subTitle" idx="1"/>
          </p:nvPr>
        </p:nvSpPr>
        <p:spPr>
          <a:xfrm>
            <a:off x="275303" y="761999"/>
            <a:ext cx="8411497" cy="5867399"/>
          </a:xfrm>
          <a:prstGeom prst="rect">
            <a:avLst/>
          </a:prstGeom>
          <a:noFill/>
          <a:ln>
            <a:noFill/>
          </a:ln>
        </p:spPr>
        <p:txBody>
          <a:bodyPr spcFirstLastPara="1" wrap="square" lIns="91425" tIns="45700" rIns="91425" bIns="45700" anchor="t" anchorCtr="0">
            <a:noAutofit/>
          </a:bodyPr>
          <a:lstStyle/>
          <a:p>
            <a:pPr lvl="0" indent="-342900" algn="just">
              <a:spcBef>
                <a:spcPts val="360"/>
              </a:spcBef>
              <a:buClr>
                <a:schemeClr val="dk1"/>
              </a:buClr>
              <a:buSzPts val="1800"/>
              <a:buFont typeface="Arial"/>
              <a:buChar char="•"/>
            </a:pPr>
            <a:r>
              <a:rPr lang="en-US" sz="2000" dirty="0">
                <a:solidFill>
                  <a:schemeClr val="tx1"/>
                </a:solidFill>
                <a:latin typeface="Times New Roman"/>
                <a:cs typeface="Times New Roman"/>
                <a:sym typeface="Times New Roman"/>
              </a:rPr>
              <a:t>Lee, C. K., Ng, K. K., Chen, C. H., Lau, H. C., Chung, S. Y., &amp; Tsoi, T. (2021). American sign language recognition and training method with recurrent neural network. Expert Systems with Applications, 167, 114403.</a:t>
            </a:r>
          </a:p>
          <a:p>
            <a:pPr lvl="0" indent="-342900" algn="just">
              <a:spcBef>
                <a:spcPts val="360"/>
              </a:spcBef>
              <a:buClr>
                <a:schemeClr val="dk1"/>
              </a:buClr>
              <a:buSzPts val="1800"/>
              <a:buFont typeface="Arial"/>
              <a:buChar char="•"/>
            </a:pPr>
            <a:endParaRPr sz="800" dirty="0">
              <a:solidFill>
                <a:schemeClr val="tx1"/>
              </a:solidFill>
              <a:latin typeface="Times New Roman"/>
              <a:cs typeface="Times New Roman"/>
              <a:sym typeface="Times New Roman"/>
            </a:endParaRPr>
          </a:p>
          <a:p>
            <a:pPr lvl="0" indent="-342900" algn="just">
              <a:spcBef>
                <a:spcPts val="360"/>
              </a:spcBef>
              <a:buClr>
                <a:schemeClr val="dk1"/>
              </a:buClr>
              <a:buSzPts val="1800"/>
              <a:buFont typeface="Arial"/>
              <a:buChar char="•"/>
            </a:pPr>
            <a:r>
              <a:rPr lang="en-US" sz="2000" dirty="0">
                <a:solidFill>
                  <a:schemeClr val="tx1"/>
                </a:solidFill>
                <a:latin typeface="Times New Roman"/>
                <a:cs typeface="Times New Roman"/>
                <a:sym typeface="Times New Roman"/>
              </a:rPr>
              <a:t>Shin, J., Matsuoka, A., Hasan, M. A. M., &amp; </a:t>
            </a:r>
            <a:r>
              <a:rPr lang="en-US" sz="2000" dirty="0" err="1">
                <a:solidFill>
                  <a:schemeClr val="tx1"/>
                </a:solidFill>
                <a:latin typeface="Times New Roman"/>
                <a:cs typeface="Times New Roman"/>
                <a:sym typeface="Times New Roman"/>
              </a:rPr>
              <a:t>Srizon</a:t>
            </a:r>
            <a:r>
              <a:rPr lang="en-US" sz="2000" dirty="0">
                <a:solidFill>
                  <a:schemeClr val="tx1"/>
                </a:solidFill>
                <a:latin typeface="Times New Roman"/>
                <a:cs typeface="Times New Roman"/>
                <a:sym typeface="Times New Roman"/>
              </a:rPr>
              <a:t>, A. Y. (2021). American sign language alphabet recognition by extracting feature from hand pose estimation. Sensors, 21(17), 5856.</a:t>
            </a:r>
          </a:p>
          <a:p>
            <a:pPr lvl="0" indent="-342900" algn="just">
              <a:spcBef>
                <a:spcPts val="360"/>
              </a:spcBef>
              <a:buClr>
                <a:schemeClr val="dk1"/>
              </a:buClr>
              <a:buSzPts val="1800"/>
              <a:buFont typeface="Arial"/>
              <a:buChar char="•"/>
            </a:pPr>
            <a:endParaRPr sz="800" dirty="0">
              <a:solidFill>
                <a:schemeClr val="tx1"/>
              </a:solidFill>
              <a:latin typeface="Times New Roman"/>
              <a:cs typeface="Times New Roman"/>
              <a:sym typeface="Times New Roman"/>
            </a:endParaRPr>
          </a:p>
          <a:p>
            <a:pPr lvl="0" indent="-342900" algn="just">
              <a:spcBef>
                <a:spcPts val="360"/>
              </a:spcBef>
              <a:buClr>
                <a:schemeClr val="dk1"/>
              </a:buClr>
              <a:buSzPts val="1800"/>
              <a:buFont typeface="Arial"/>
              <a:buChar char="•"/>
            </a:pPr>
            <a:r>
              <a:rPr lang="en-US" sz="2000" dirty="0">
                <a:solidFill>
                  <a:schemeClr val="tx1"/>
                </a:solidFill>
                <a:latin typeface="Times New Roman"/>
                <a:cs typeface="Times New Roman"/>
                <a:sym typeface="Times New Roman"/>
              </a:rPr>
              <a:t>Wadhawan, A., &amp; Kumar, P. (2021). Sign language recognition systems: A decade systematic literature review. Archives of Computational Methods in Engineering, 28, 785-813.</a:t>
            </a:r>
          </a:p>
          <a:p>
            <a:pPr lvl="0" indent="-342900" algn="just">
              <a:spcBef>
                <a:spcPts val="360"/>
              </a:spcBef>
              <a:buClr>
                <a:schemeClr val="dk1"/>
              </a:buClr>
              <a:buSzPts val="1800"/>
              <a:buFont typeface="Arial"/>
              <a:buChar char="•"/>
            </a:pPr>
            <a:endParaRPr sz="800" dirty="0">
              <a:solidFill>
                <a:schemeClr val="tx1"/>
              </a:solidFill>
              <a:latin typeface="Times New Roman"/>
              <a:cs typeface="Times New Roman"/>
              <a:sym typeface="Times New Roman"/>
            </a:endParaRPr>
          </a:p>
          <a:p>
            <a:pPr lvl="0" indent="-342900" algn="just">
              <a:spcBef>
                <a:spcPts val="360"/>
              </a:spcBef>
              <a:buClr>
                <a:schemeClr val="dk1"/>
              </a:buClr>
              <a:buSzPts val="1800"/>
              <a:buFont typeface="Arial"/>
              <a:buChar char="•"/>
            </a:pPr>
            <a:r>
              <a:rPr lang="en-US" sz="2000" dirty="0">
                <a:solidFill>
                  <a:schemeClr val="tx1"/>
                </a:solidFill>
                <a:latin typeface="Times New Roman"/>
                <a:cs typeface="Times New Roman"/>
                <a:sym typeface="Times New Roman"/>
              </a:rPr>
              <a:t>Murali, R. S. L., Ramayya, L. D., &amp; Santosh, V. A. (2020). Sign language recognition system using convolutional neural network and computer vision.</a:t>
            </a:r>
          </a:p>
          <a:p>
            <a:pPr lvl="0" indent="-342900" algn="just">
              <a:spcBef>
                <a:spcPts val="360"/>
              </a:spcBef>
              <a:buClr>
                <a:schemeClr val="dk1"/>
              </a:buClr>
              <a:buSzPts val="1800"/>
              <a:buFont typeface="Arial"/>
              <a:buChar char="•"/>
            </a:pPr>
            <a:endParaRPr sz="800" dirty="0">
              <a:solidFill>
                <a:schemeClr val="tx1"/>
              </a:solidFill>
              <a:latin typeface="Times New Roman"/>
              <a:cs typeface="Times New Roman"/>
              <a:sym typeface="Times New Roman"/>
            </a:endParaRPr>
          </a:p>
          <a:p>
            <a:pPr lvl="0" indent="-342900" algn="just">
              <a:spcBef>
                <a:spcPts val="360"/>
              </a:spcBef>
              <a:buClr>
                <a:schemeClr val="dk1"/>
              </a:buClr>
              <a:buSzPts val="1800"/>
              <a:buFont typeface="Arial"/>
              <a:buChar char="•"/>
            </a:pPr>
            <a:r>
              <a:rPr lang="en-US" sz="2000" dirty="0">
                <a:solidFill>
                  <a:schemeClr val="tx1"/>
                </a:solidFill>
                <a:latin typeface="Times New Roman"/>
                <a:cs typeface="Times New Roman"/>
                <a:sym typeface="Times New Roman"/>
              </a:rPr>
              <a:t>Sharma, S., &amp; Kumar, K. (2021). ASL-3DCNN: American sign language recognition technique using 3-D convolutional neural networks. Multimedia Tools and Applications, 80(17), 26319-26331.</a:t>
            </a:r>
            <a:endParaRPr sz="2000" dirty="0">
              <a:solidFill>
                <a:schemeClr val="tx1"/>
              </a:solidFill>
              <a:latin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5452" y="2564903"/>
            <a:ext cx="4528192"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THANK YOU</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p:nvPr/>
        </p:nvSpPr>
        <p:spPr>
          <a:xfrm>
            <a:off x="3345200" y="447968"/>
            <a:ext cx="271018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cs typeface="Times New Roman"/>
                <a:sym typeface="Calibri"/>
              </a:rPr>
              <a:t>ABSTRACT</a:t>
            </a:r>
            <a:endParaRPr sz="3200" b="1" dirty="0">
              <a:solidFill>
                <a:schemeClr val="dk1"/>
              </a:solidFill>
              <a:latin typeface="Times New Roman"/>
              <a:cs typeface="Times New Roman"/>
              <a:sym typeface="Calibri"/>
            </a:endParaRPr>
          </a:p>
        </p:txBody>
      </p:sp>
      <p:sp>
        <p:nvSpPr>
          <p:cNvPr id="101" name="Google Shape;101;p2"/>
          <p:cNvSpPr txBox="1"/>
          <p:nvPr/>
        </p:nvSpPr>
        <p:spPr>
          <a:xfrm>
            <a:off x="583453" y="1309028"/>
            <a:ext cx="7977094" cy="2263500"/>
          </a:xfrm>
          <a:prstGeom prst="rect">
            <a:avLst/>
          </a:prstGeom>
          <a:noFill/>
          <a:ln>
            <a:noFill/>
          </a:ln>
        </p:spPr>
        <p:txBody>
          <a:bodyPr spcFirstLastPara="1" wrap="square" lIns="91425" tIns="91425" rIns="91425" bIns="91425" anchor="t" anchorCtr="0">
            <a:noAutofit/>
          </a:bodyPr>
          <a:lstStyle/>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The Comprehensive Application for Sign Language Alphabet and Word Recognition is an innovative tool that offers a wide range of features to assist learners. </a:t>
            </a:r>
          </a:p>
          <a:p>
            <a:pPr marL="457200" lvl="0" indent="-342900" algn="just">
              <a:spcBef>
                <a:spcPts val="360"/>
              </a:spcBef>
              <a:buClr>
                <a:schemeClr val="dk1"/>
              </a:buClr>
              <a:buSzPts val="1800"/>
              <a:buFont typeface="Arial"/>
              <a:buChar char="•"/>
            </a:pPr>
            <a:endParaRPr lang="en-US" sz="8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It includes a sign language alphabet and word recognition system, allowing users to easily learn and practice sign language. The application also features a unique text-to-action conversion capability, which enables learners to convert written text into corresponding sign language actions. </a:t>
            </a:r>
          </a:p>
          <a:p>
            <a:pPr marL="457200" lvl="0" indent="-342900" algn="just">
              <a:spcBef>
                <a:spcPts val="360"/>
              </a:spcBef>
              <a:buClr>
                <a:schemeClr val="dk1"/>
              </a:buClr>
              <a:buSzPts val="1800"/>
              <a:buFont typeface="Arial"/>
              <a:buChar char="•"/>
            </a:pPr>
            <a:endParaRPr lang="en-US" sz="8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Multi-language support is another valuable aspect of the application, ensuring that users can learn sign language in their preferred language. </a:t>
            </a:r>
          </a:p>
          <a:p>
            <a:pPr marL="457200" lvl="0" indent="-342900" algn="just">
              <a:spcBef>
                <a:spcPts val="360"/>
              </a:spcBef>
              <a:buClr>
                <a:schemeClr val="dk1"/>
              </a:buClr>
              <a:buSzPts val="1800"/>
              <a:buFont typeface="Arial"/>
              <a:buChar char="•"/>
            </a:pPr>
            <a:endParaRPr lang="en-US" sz="8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Additionally, the integrated voice output functionality provides audio feedback, enhancing the learning experience.</a:t>
            </a:r>
            <a:endParaRPr sz="2000" dirty="0">
              <a:solidFill>
                <a:schemeClr val="tx1"/>
              </a:solidFill>
              <a:latin typeface="Times New Roman"/>
              <a:ea typeface="Calibri"/>
              <a:cs typeface="Times New Roman"/>
              <a:sym typeface="Times New Roman"/>
            </a:endParaRPr>
          </a:p>
          <a:p>
            <a:pPr marL="571500" lvl="0" indent="-571500" algn="l" rtl="0">
              <a:lnSpc>
                <a:spcPct val="150000"/>
              </a:lnSpc>
              <a:spcBef>
                <a:spcPts val="0"/>
              </a:spcBef>
              <a:spcAft>
                <a:spcPts val="0"/>
              </a:spcAft>
              <a:buFont typeface="Arial" panose="020B0604020202020204" pitchFamily="34" charset="0"/>
              <a:buChar char="•"/>
            </a:pPr>
            <a:endParaRPr sz="37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
          <p:cNvSpPr txBox="1"/>
          <p:nvPr/>
        </p:nvSpPr>
        <p:spPr>
          <a:xfrm>
            <a:off x="3145968" y="182032"/>
            <a:ext cx="2852063"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OBJECTIVE</a:t>
            </a:r>
          </a:p>
        </p:txBody>
      </p:sp>
      <p:sp>
        <p:nvSpPr>
          <p:cNvPr id="1048596" name="TextBox 2"/>
          <p:cNvSpPr txBox="1"/>
          <p:nvPr/>
        </p:nvSpPr>
        <p:spPr>
          <a:xfrm>
            <a:off x="251520" y="1772816"/>
            <a:ext cx="646331" cy="1815882"/>
          </a:xfrm>
          <a:prstGeom prst="rect">
            <a:avLst/>
          </a:prstGeom>
          <a:noFill/>
        </p:spPr>
        <p:txBody>
          <a:bodyPr wrap="none" rtlCol="0">
            <a:spAutoFit/>
          </a:bodyPr>
          <a:lstStyle/>
          <a:p>
            <a:endParaRPr lang="en-IN" sz="2800" dirty="0"/>
          </a:p>
          <a:p>
            <a:endParaRPr lang="en-IN" sz="2800" dirty="0"/>
          </a:p>
          <a:p>
            <a:r>
              <a:rPr lang="en-IN" sz="2800" dirty="0"/>
              <a:t> </a:t>
            </a:r>
          </a:p>
          <a:p>
            <a:pPr marL="457200" indent="-457200">
              <a:buFont typeface="Arial" panose="020B0604020202020204" pitchFamily="34" charset="0"/>
              <a:buChar char="•"/>
            </a:pPr>
            <a:endParaRPr lang="en-IN" sz="2800" dirty="0"/>
          </a:p>
        </p:txBody>
      </p:sp>
      <p:sp>
        <p:nvSpPr>
          <p:cNvPr id="5" name="TextBox 4"/>
          <p:cNvSpPr txBox="1"/>
          <p:nvPr/>
        </p:nvSpPr>
        <p:spPr>
          <a:xfrm>
            <a:off x="251520" y="828363"/>
            <a:ext cx="8435280" cy="6555641"/>
          </a:xfrm>
          <a:prstGeom prst="rect">
            <a:avLst/>
          </a:prstGeom>
          <a:noFill/>
        </p:spPr>
        <p:txBody>
          <a:bodyPr wrap="square">
            <a:spAutoFit/>
          </a:bodyPr>
          <a:lstStyle/>
          <a:p>
            <a:pPr marL="463550" lvl="0" indent="-285750" algn="just" rtl="0">
              <a:lnSpc>
                <a:spcPct val="150000"/>
              </a:lnSpc>
              <a:spcBef>
                <a:spcPts val="0"/>
              </a:spcBef>
              <a:spcAft>
                <a:spcPts val="0"/>
              </a:spcAft>
              <a:buClr>
                <a:srgbClr val="000000"/>
              </a:buClr>
              <a:buSzPts val="2800"/>
              <a:buFont typeface="Noto Sans Symbols"/>
              <a:buChar char="▪"/>
            </a:pPr>
            <a:r>
              <a:rPr lang="en-US" sz="2000" dirty="0">
                <a:highlight>
                  <a:schemeClr val="lt1"/>
                </a:highlight>
                <a:latin typeface="Times New Roman"/>
                <a:ea typeface="Times New Roman"/>
                <a:cs typeface="Times New Roman"/>
                <a:sym typeface="Times New Roman"/>
              </a:rPr>
              <a:t>The primary objective of this project is to develop an inclusive and efficient application that bridges communication gaps for individuals learning and utilizing sign language. </a:t>
            </a:r>
            <a:endParaRPr lang="en-US" sz="3200" dirty="0"/>
          </a:p>
          <a:p>
            <a:pPr marL="463550" lvl="0" indent="-285750" algn="just" rtl="0">
              <a:lnSpc>
                <a:spcPct val="150000"/>
              </a:lnSpc>
              <a:spcBef>
                <a:spcPts val="0"/>
              </a:spcBef>
              <a:spcAft>
                <a:spcPts val="0"/>
              </a:spcAft>
              <a:buClr>
                <a:srgbClr val="000000"/>
              </a:buClr>
              <a:buSzPts val="2800"/>
              <a:buFont typeface="Noto Sans Symbols"/>
              <a:buChar char="▪"/>
            </a:pPr>
            <a:r>
              <a:rPr lang="en-US" sz="2000" dirty="0">
                <a:highlight>
                  <a:schemeClr val="lt1"/>
                </a:highlight>
                <a:latin typeface="Times New Roman"/>
                <a:ea typeface="Times New Roman"/>
                <a:cs typeface="Times New Roman"/>
                <a:sym typeface="Times New Roman"/>
              </a:rPr>
              <a:t>Through the integration of advanced technologies such as computer vision and machine learning, the aim is to create a system capable of accurately recognizing and translating sign language alphabets and words in real-time. This application strives to offer a seamless learning experience by providing text-to-action conversion, enabling users to understand the corresponding gestures and actions associated with signs.</a:t>
            </a:r>
            <a:endParaRPr lang="en-US" sz="3200" dirty="0"/>
          </a:p>
          <a:p>
            <a:pPr marL="463550" lvl="0" indent="-285750" algn="just" rtl="0">
              <a:lnSpc>
                <a:spcPct val="150000"/>
              </a:lnSpc>
              <a:spcBef>
                <a:spcPts val="0"/>
              </a:spcBef>
              <a:spcAft>
                <a:spcPts val="0"/>
              </a:spcAft>
              <a:buClr>
                <a:srgbClr val="000000"/>
              </a:buClr>
              <a:buSzPts val="2800"/>
              <a:buFont typeface="Noto Sans Symbols"/>
              <a:buChar char="▪"/>
            </a:pPr>
            <a:r>
              <a:rPr lang="en-US" sz="2000" dirty="0">
                <a:highlight>
                  <a:schemeClr val="lt1"/>
                </a:highlight>
                <a:latin typeface="Times New Roman"/>
                <a:ea typeface="Times New Roman"/>
                <a:cs typeface="Times New Roman"/>
                <a:sym typeface="Times New Roman"/>
              </a:rPr>
              <a:t> Furthermore, the objective is to ensure versatility by supporting multiple languages, catering to diverse linguistic backgrounds and fostering broader accessibility. </a:t>
            </a:r>
            <a:endParaRPr lang="en-US" sz="3200" dirty="0"/>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578162" y="476672"/>
            <a:ext cx="796895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1048598" name="TextBox 2"/>
          <p:cNvSpPr txBox="1"/>
          <p:nvPr/>
        </p:nvSpPr>
        <p:spPr>
          <a:xfrm>
            <a:off x="252592" y="1628799"/>
            <a:ext cx="651140" cy="461665"/>
          </a:xfrm>
          <a:prstGeom prst="rect">
            <a:avLst/>
          </a:prstGeom>
          <a:noFill/>
        </p:spPr>
        <p:txBody>
          <a:bodyPr wrap="none" rtlCol="0">
            <a:spAutoFit/>
          </a:bodyPr>
          <a:lstStyle/>
          <a:p>
            <a:pPr marL="342900" indent="-342900"/>
            <a:r>
              <a:rPr lang="en-IN" sz="2400" dirty="0"/>
              <a:t>      </a:t>
            </a:r>
            <a:r>
              <a:rPr lang="en-IN" dirty="0"/>
              <a:t> </a:t>
            </a:r>
          </a:p>
        </p:txBody>
      </p:sp>
      <p:sp>
        <p:nvSpPr>
          <p:cNvPr id="2" name="TextBox 1"/>
          <p:cNvSpPr txBox="1"/>
          <p:nvPr/>
        </p:nvSpPr>
        <p:spPr>
          <a:xfrm>
            <a:off x="413359" y="1277655"/>
            <a:ext cx="8133760" cy="4575612"/>
          </a:xfrm>
          <a:prstGeom prst="rect">
            <a:avLst/>
          </a:prstGeom>
          <a:noFill/>
        </p:spPr>
        <p:txBody>
          <a:bodyPr wrap="square" rtlCol="0">
            <a:spAutoFit/>
          </a:bodyPr>
          <a:lstStyle/>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The Comprehensive Application for Sign Language Alphabet and Word Recognition is an advanced tool designed to assist learners in improving their sign language skills. With its state-of-the-art recognition technology, the application accurately detects signs and translates them into written words. </a:t>
            </a:r>
          </a:p>
          <a:p>
            <a:pPr marL="457200" lvl="0" indent="-342900" algn="just">
              <a:spcBef>
                <a:spcPts val="360"/>
              </a:spcBef>
              <a:buClr>
                <a:schemeClr val="dk1"/>
              </a:buClr>
              <a:buSzPts val="1800"/>
              <a:buFont typeface="Arial"/>
              <a:buChar char="•"/>
            </a:pPr>
            <a:endParaRPr lang="en-US" sz="20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Moreover, it features a unique Text-to-Action conversion function that enables learners to understand and perform specific sign language actions. The application also offers multi-language support, allowing users to explore various sign language systems worldwide.</a:t>
            </a:r>
          </a:p>
          <a:p>
            <a:pPr marL="457200" lvl="0" indent="-342900" algn="just">
              <a:spcBef>
                <a:spcPts val="360"/>
              </a:spcBef>
              <a:buClr>
                <a:schemeClr val="dk1"/>
              </a:buClr>
              <a:buSzPts val="1800"/>
              <a:buFont typeface="Arial"/>
              <a:buChar char="•"/>
            </a:pPr>
            <a:endParaRPr lang="en-US" sz="2000" dirty="0">
              <a:solidFill>
                <a:schemeClr val="tx1"/>
              </a:solidFill>
              <a:latin typeface="Times New Roman"/>
              <a:ea typeface="Calibri"/>
              <a:cs typeface="Times New Roman"/>
              <a:sym typeface="Times New Roman"/>
            </a:endParaRPr>
          </a:p>
          <a:p>
            <a:pPr marL="457200" lvl="0" indent="-342900" algn="just">
              <a:spcBef>
                <a:spcPts val="360"/>
              </a:spcBef>
              <a:buClr>
                <a:schemeClr val="dk1"/>
              </a:buClr>
              <a:buSzPts val="1800"/>
              <a:buFont typeface="Arial"/>
              <a:buChar char="•"/>
            </a:pPr>
            <a:r>
              <a:rPr lang="en-US" sz="2000" dirty="0">
                <a:solidFill>
                  <a:schemeClr val="tx1"/>
                </a:solidFill>
                <a:latin typeface="Times New Roman"/>
                <a:ea typeface="Calibri"/>
                <a:cs typeface="Times New Roman"/>
                <a:sym typeface="Times New Roman"/>
              </a:rPr>
              <a:t> Additionally, its integrated voice output functionality provides users with the option to hear the translated text, enhancing their learning experience.</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9552" y="332656"/>
            <a:ext cx="7839551" cy="637663"/>
          </a:xfrm>
          <a:prstGeom prst="rect">
            <a:avLst/>
          </a:prstGeom>
          <a:noFill/>
          <a:ln>
            <a:noFill/>
          </a:ln>
        </p:spPr>
        <p:txBody>
          <a:bodyPr spcFirstLastPara="1" vert="horz" wrap="square" lIns="68569" tIns="34275" rIns="68569" bIns="34275" rtlCol="0" anchor="ctr" anchorCtr="0">
            <a:normAutofit/>
          </a:bodyPr>
          <a:lstStyle/>
          <a:p>
            <a:pPr algn="l">
              <a:lnSpc>
                <a:spcPct val="90000"/>
              </a:lnSpc>
              <a:spcBef>
                <a:spcPts val="0"/>
              </a:spcBef>
              <a:buClr>
                <a:schemeClr val="dk1"/>
              </a:buClr>
              <a:buSzPts val="2800"/>
            </a:pPr>
            <a:r>
              <a:rPr lang="en-US" sz="2100" b="1" dirty="0"/>
              <a:t>                                          </a:t>
            </a:r>
            <a:r>
              <a:rPr lang="en-US" sz="3200" b="1" dirty="0">
                <a:solidFill>
                  <a:schemeClr val="dk1"/>
                </a:solidFill>
                <a:latin typeface="Times New Roman"/>
                <a:ea typeface="+mn-ea"/>
                <a:cs typeface="Times New Roman"/>
                <a:sym typeface="MS Mincho"/>
              </a:rPr>
              <a:t>EXISTING SYSTEM    </a:t>
            </a:r>
            <a:endParaRPr sz="3200" b="1" dirty="0">
              <a:solidFill>
                <a:schemeClr val="dk1"/>
              </a:solidFill>
              <a:latin typeface="Times New Roman"/>
              <a:ea typeface="+mn-ea"/>
              <a:cs typeface="Times New Roman"/>
              <a:sym typeface="MS Mincho"/>
            </a:endParaRPr>
          </a:p>
        </p:txBody>
      </p:sp>
      <p:sp>
        <p:nvSpPr>
          <p:cNvPr id="106" name="Google Shape;106;p4"/>
          <p:cNvSpPr txBox="1">
            <a:spLocks noGrp="1"/>
          </p:cNvSpPr>
          <p:nvPr>
            <p:ph type="body" idx="1"/>
          </p:nvPr>
        </p:nvSpPr>
        <p:spPr>
          <a:xfrm>
            <a:off x="251521" y="1268760"/>
            <a:ext cx="8352928" cy="3617932"/>
          </a:xfrm>
          <a:prstGeom prst="rect">
            <a:avLst/>
          </a:prstGeom>
          <a:noFill/>
          <a:ln>
            <a:noFill/>
          </a:ln>
        </p:spPr>
        <p:txBody>
          <a:bodyPr spcFirstLastPara="1" vert="horz" wrap="square" lIns="68569" tIns="34275" rIns="68569" bIns="34275" rtlCol="0" anchor="t" anchorCtr="0">
            <a:noAutofit/>
          </a:bodyPr>
          <a:lstStyle/>
          <a:p>
            <a:pPr marL="457200" algn="just">
              <a:spcBef>
                <a:spcPts val="360"/>
              </a:spcBef>
              <a:buClr>
                <a:schemeClr val="dk1"/>
              </a:buClr>
              <a:buSzPts val="1800"/>
              <a:buFont typeface="Arial"/>
              <a:buChar char="•"/>
            </a:pPr>
            <a:r>
              <a:rPr lang="en-US" sz="1800" dirty="0">
                <a:latin typeface="Times New Roman"/>
                <a:ea typeface="Calibri"/>
                <a:cs typeface="Times New Roman"/>
                <a:sym typeface="Times New Roman"/>
              </a:rPr>
              <a:t>The current state of sign language learning and communication tools faces several limitations. Existing systems often lack robustness in accurately recognizing and interpreting sign language gestures and alphabets in real-time. Many available applications struggle with limited language support, restricting accessibility for users from diverse linguistic backgrounds.</a:t>
            </a:r>
          </a:p>
          <a:p>
            <a:pPr marL="457200" algn="just">
              <a:spcBef>
                <a:spcPts val="360"/>
              </a:spcBef>
              <a:buClr>
                <a:schemeClr val="dk1"/>
              </a:buClr>
              <a:buSzPts val="1800"/>
              <a:buFont typeface="Arial"/>
              <a:buChar char="•"/>
            </a:pPr>
            <a:endParaRPr sz="1800" dirty="0">
              <a:latin typeface="Times New Roman"/>
              <a:ea typeface="Calibri"/>
              <a:cs typeface="Times New Roman"/>
            </a:endParaRPr>
          </a:p>
          <a:p>
            <a:pPr marL="457200" algn="just">
              <a:spcBef>
                <a:spcPts val="360"/>
              </a:spcBef>
              <a:buClr>
                <a:schemeClr val="dk1"/>
              </a:buClr>
              <a:buSzPts val="1800"/>
              <a:buFont typeface="Arial"/>
              <a:buChar char="•"/>
            </a:pPr>
            <a:r>
              <a:rPr lang="en-US" sz="1800" dirty="0">
                <a:latin typeface="Times New Roman"/>
                <a:ea typeface="Calibri"/>
                <a:cs typeface="Times New Roman"/>
                <a:sym typeface="Times New Roman"/>
              </a:rPr>
              <a:t>Additionally, the integration of voice output functionality in these systems is often minimal or absent, hindering auditory reinforcement for users, especially those with varied learning preferences. </a:t>
            </a:r>
          </a:p>
          <a:p>
            <a:pPr marL="457200" algn="just">
              <a:spcBef>
                <a:spcPts val="360"/>
              </a:spcBef>
              <a:buClr>
                <a:schemeClr val="dk1"/>
              </a:buClr>
              <a:buSzPts val="1800"/>
              <a:buFont typeface="Arial"/>
              <a:buChar char="•"/>
            </a:pPr>
            <a:endParaRPr sz="1800" dirty="0">
              <a:latin typeface="Times New Roman"/>
              <a:ea typeface="Calibri"/>
              <a:cs typeface="Times New Roman"/>
            </a:endParaRPr>
          </a:p>
          <a:p>
            <a:pPr marL="457200" algn="just">
              <a:spcBef>
                <a:spcPts val="360"/>
              </a:spcBef>
              <a:buClr>
                <a:schemeClr val="dk1"/>
              </a:buClr>
              <a:buSzPts val="1800"/>
              <a:buFont typeface="Arial"/>
              <a:buChar char="•"/>
            </a:pPr>
            <a:r>
              <a:rPr lang="en-US" sz="1800" dirty="0">
                <a:latin typeface="Times New Roman"/>
                <a:ea typeface="Calibri"/>
                <a:cs typeface="Times New Roman"/>
                <a:sym typeface="Times New Roman"/>
              </a:rPr>
              <a:t>Overall, the present systems exhibit a gap in inclusivity, proficiency, and accessibility for individuals learning and using sign language. There is a pressing need for an enhanced and comprehensive system that addresses these shortcomings, offering accurate recognition, multilingual support, seamless text-to-action conversion, and integrated voice output functionality for an improved and inclusive learning experience in sign language.</a:t>
            </a:r>
            <a:endParaRPr sz="1800" dirty="0">
              <a:latin typeface="Times New Roman"/>
              <a:ea typeface="Calibri"/>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3600" b="1" dirty="0">
                <a:latin typeface="Times New Roman" panose="02020603050405020304" pitchFamily="18" charset="0"/>
                <a:cs typeface="Times New Roman" panose="02020603050405020304" pitchFamily="18" charset="0"/>
              </a:rPr>
              <a:t>PROPOSED</a:t>
            </a:r>
            <a:r>
              <a:rPr lang="en-US" sz="3600" b="1" dirty="0"/>
              <a:t> </a:t>
            </a:r>
            <a:r>
              <a:rPr lang="en-US" sz="3600" b="1" dirty="0">
                <a:latin typeface="Times New Roman" panose="02020603050405020304" pitchFamily="18" charset="0"/>
                <a:cs typeface="Times New Roman" panose="02020603050405020304" pitchFamily="18" charset="0"/>
              </a:rPr>
              <a:t>SYSTEM </a:t>
            </a:r>
            <a:br>
              <a:rPr lang="en-US" sz="2700" b="1" dirty="0">
                <a:latin typeface="Times New Roman" panose="02020603050405020304" pitchFamily="18" charset="0"/>
                <a:cs typeface="Times New Roman" panose="02020603050405020304" pitchFamily="18" charset="0"/>
              </a:rPr>
            </a:br>
            <a:endParaRPr sz="2700" b="1" dirty="0">
              <a:latin typeface="Times New Roman" panose="02020603050405020304" pitchFamily="18" charset="0"/>
              <a:cs typeface="Times New Roman" panose="02020603050405020304" pitchFamily="18" charset="0"/>
            </a:endParaRPr>
          </a:p>
        </p:txBody>
      </p:sp>
      <p:sp>
        <p:nvSpPr>
          <p:cNvPr id="139" name="Google Shape;139;p8"/>
          <p:cNvSpPr txBox="1">
            <a:spLocks noGrp="1"/>
          </p:cNvSpPr>
          <p:nvPr>
            <p:ph type="body" idx="1"/>
          </p:nvPr>
        </p:nvSpPr>
        <p:spPr>
          <a:xfrm>
            <a:off x="457200" y="1071546"/>
            <a:ext cx="8229600" cy="5054617"/>
          </a:xfrm>
          <a:prstGeom prst="rect">
            <a:avLst/>
          </a:prstGeom>
          <a:noFill/>
          <a:ln>
            <a:noFill/>
          </a:ln>
        </p:spPr>
        <p:txBody>
          <a:bodyPr spcFirstLastPara="1" wrap="square" lIns="91425" tIns="45700" rIns="91425" bIns="45700" anchor="t" anchorCtr="0">
            <a:normAutofit/>
          </a:bodyPr>
          <a:lstStyle/>
          <a:p>
            <a:pPr algn="just"/>
            <a:r>
              <a:rPr lang="en-US" sz="2000" dirty="0">
                <a:solidFill>
                  <a:schemeClr val="tx1"/>
                </a:solidFill>
                <a:latin typeface="Times New Roman"/>
                <a:cs typeface="Times New Roman"/>
                <a:sym typeface="Times New Roman"/>
              </a:rPr>
              <a:t>The proposed system aims to provide a comprehensive application for sign language alphabet and word recognition. It will utilize advanced computer vision techniques to track and interpret hand gestures, allowing users to communicate using sign language. </a:t>
            </a:r>
          </a:p>
          <a:p>
            <a:pPr algn="just"/>
            <a:endParaRPr lang="en-US" sz="2000" dirty="0">
              <a:solidFill>
                <a:schemeClr val="tx1"/>
              </a:solidFill>
              <a:latin typeface="Times New Roman"/>
              <a:cs typeface="Times New Roman"/>
              <a:sym typeface="Times New Roman"/>
            </a:endParaRPr>
          </a:p>
          <a:p>
            <a:pPr algn="just"/>
            <a:r>
              <a:rPr lang="en-US" sz="2000" dirty="0">
                <a:solidFill>
                  <a:schemeClr val="tx1"/>
                </a:solidFill>
                <a:latin typeface="Times New Roman"/>
                <a:cs typeface="Times New Roman"/>
                <a:sym typeface="Times New Roman"/>
              </a:rPr>
              <a:t>Additionally, the system will feature a text-to-action conversion capability, which will convert written words into corresponding sign language gestures, aiding learners in practicing and mastering sign language. </a:t>
            </a:r>
          </a:p>
          <a:p>
            <a:pPr algn="just"/>
            <a:endParaRPr lang="en-US" sz="2000" dirty="0">
              <a:solidFill>
                <a:schemeClr val="tx1"/>
              </a:solidFill>
              <a:latin typeface="Times New Roman"/>
              <a:cs typeface="Times New Roman"/>
              <a:sym typeface="Times New Roman"/>
            </a:endParaRPr>
          </a:p>
          <a:p>
            <a:pPr algn="just"/>
            <a:r>
              <a:rPr lang="en-US" sz="2000" dirty="0">
                <a:solidFill>
                  <a:schemeClr val="tx1"/>
                </a:solidFill>
                <a:latin typeface="Times New Roman"/>
                <a:cs typeface="Times New Roman"/>
                <a:sym typeface="Times New Roman"/>
              </a:rPr>
              <a:t>Furthermore, the system will support multiple languages, enabling users to switch between different sign language alphabets and words. Lastly, an integrated voice output functionality will be included to provide audio feedback and assist users with pronunciation and comprehension.</a:t>
            </a:r>
            <a:endParaRPr sz="2000" dirty="0">
              <a:solidFill>
                <a:schemeClr val="tx1"/>
              </a:solidFill>
              <a:latin typeface="Times New Roman"/>
              <a:cs typeface="Times New Roman"/>
              <a:sym typeface="Times New Roman"/>
            </a:endParaRPr>
          </a:p>
          <a:p>
            <a:pPr marL="342900" lvl="0" indent="-139700" algn="l" rtl="0">
              <a:lnSpc>
                <a:spcPct val="200000"/>
              </a:lnSpc>
              <a:spcBef>
                <a:spcPts val="0"/>
              </a:spcBef>
              <a:spcAft>
                <a:spcPts val="0"/>
              </a:spcAft>
              <a:buClr>
                <a:schemeClr val="dk1"/>
              </a:buClr>
              <a:buSzPts val="3200"/>
              <a:buNone/>
            </a:pPr>
            <a:endParaRPr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IN" sz="3200" b="1" dirty="0">
                <a:latin typeface="Times New Roman" pitchFamily="18" charset="0"/>
                <a:cs typeface="Times New Roman" pitchFamily="18" charset="0"/>
              </a:rPr>
              <a:t>MODULE</a:t>
            </a:r>
          </a:p>
        </p:txBody>
      </p:sp>
      <p:sp>
        <p:nvSpPr>
          <p:cNvPr id="3" name="Content Placeholder 2"/>
          <p:cNvSpPr>
            <a:spLocks noGrp="1"/>
          </p:cNvSpPr>
          <p:nvPr>
            <p:ph idx="1"/>
          </p:nvPr>
        </p:nvSpPr>
        <p:spPr>
          <a:xfrm>
            <a:off x="457201" y="1018682"/>
            <a:ext cx="7696200" cy="5229718"/>
          </a:xfrm>
        </p:spPr>
        <p:txBody>
          <a:bodyPr>
            <a:normAutofit/>
          </a:bodyPr>
          <a:lstStyle/>
          <a:p>
            <a:r>
              <a:rPr lang="en-IN" sz="2000" b="1" dirty="0"/>
              <a:t>BLOCK DIAGRAM</a:t>
            </a:r>
          </a:p>
        </p:txBody>
      </p:sp>
      <p:pic>
        <p:nvPicPr>
          <p:cNvPr id="8" name="Picture 7">
            <a:extLst>
              <a:ext uri="{FF2B5EF4-FFF2-40B4-BE49-F238E27FC236}">
                <a16:creationId xmlns:a16="http://schemas.microsoft.com/office/drawing/2014/main" id="{5E92CD8E-E22B-49C5-8D88-9EB815D05F6F}"/>
              </a:ext>
            </a:extLst>
          </p:cNvPr>
          <p:cNvPicPr>
            <a:picLocks noChangeAspect="1"/>
          </p:cNvPicPr>
          <p:nvPr/>
        </p:nvPicPr>
        <p:blipFill>
          <a:blip r:embed="rId2"/>
          <a:stretch>
            <a:fillRect/>
          </a:stretch>
        </p:blipFill>
        <p:spPr>
          <a:xfrm>
            <a:off x="0" y="1341120"/>
            <a:ext cx="9144000" cy="5029200"/>
          </a:xfrm>
          <a:prstGeom prst="rect">
            <a:avLst/>
          </a:prstGeom>
        </p:spPr>
      </p:pic>
    </p:spTree>
    <p:extLst>
      <p:ext uri="{BB962C8B-B14F-4D97-AF65-F5344CB8AC3E}">
        <p14:creationId xmlns:p14="http://schemas.microsoft.com/office/powerpoint/2010/main" val="158398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27444"/>
          </a:xfrm>
        </p:spPr>
        <p:txBody>
          <a:bodyPr>
            <a:normAutofit/>
          </a:bodyPr>
          <a:lstStyle/>
          <a:p>
            <a:r>
              <a:rPr lang="en-US" sz="3600" b="1" dirty="0">
                <a:latin typeface="Times New Roman" panose="02020603050405020304" pitchFamily="18" charset="0"/>
                <a:cs typeface="Times New Roman" panose="02020603050405020304" pitchFamily="18" charset="0"/>
              </a:rPr>
              <a:t>ALGORITHM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7943" y="1002083"/>
            <a:ext cx="8229600" cy="5159891"/>
          </a:xfrm>
        </p:spPr>
        <p:txBody>
          <a:bodyPr>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is a cross-platform machine learning framework that provides a variety of pre-trained models for computer vision tasks, such as face detection, hand detection, and pose estimation. When you use OpenCV with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in Python, you are using a combination of two powerful libraries to achieve your computer vision goals.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OpenCV provides the low-level image processing and machine learning functions that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needs to perform its tasks, while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provides the high-level pre-trained models that make it easy to get started with computer vision.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specific algorithm that is used when you use OpenCV with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depends on the specific task that you are trying to accomplish. For example, if you are trying to detect faces in an image,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will use a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classifier.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classifiers are a type of machine learning algorithm that is specifically designed for detecting objects in images.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6610" y="514350"/>
            <a:ext cx="6028690" cy="64516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DATA FLOW DIAGRAM</a:t>
            </a:r>
            <a:endParaRPr lang="en-IN" sz="3600" b="1" dirty="0">
              <a:latin typeface="Times New Roman" panose="02020603050405020304" pitchFamily="18" charset="0"/>
              <a:cs typeface="Times New Roman" panose="02020603050405020304" pitchFamily="18" charset="0"/>
            </a:endParaRPr>
          </a:p>
        </p:txBody>
      </p:sp>
      <p:pic>
        <p:nvPicPr>
          <p:cNvPr id="3" name="Google Shape;118;g2ad85e04e91_0_5">
            <a:extLst>
              <a:ext uri="{FF2B5EF4-FFF2-40B4-BE49-F238E27FC236}">
                <a16:creationId xmlns:a16="http://schemas.microsoft.com/office/drawing/2014/main" id="{AB336D20-6398-67F2-FB90-4BC613502DAB}"/>
              </a:ext>
            </a:extLst>
          </p:cNvPr>
          <p:cNvPicPr preferRelativeResize="0"/>
          <p:nvPr/>
        </p:nvPicPr>
        <p:blipFill>
          <a:blip r:embed="rId2">
            <a:alphaModFix/>
          </a:blip>
          <a:stretch>
            <a:fillRect/>
          </a:stretch>
        </p:blipFill>
        <p:spPr>
          <a:xfrm>
            <a:off x="539552" y="1700808"/>
            <a:ext cx="8229600" cy="429428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1433</Words>
  <Application>Microsoft Office PowerPoint</Application>
  <PresentationFormat>On-screen Show (4:3)</PresentationFormat>
  <Paragraphs>100</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                                          EXISTING SYSTEM    </vt:lpstr>
      <vt:lpstr>PROPOSED SYSTEM  </vt:lpstr>
      <vt:lpstr>MODULE</vt:lpstr>
      <vt:lpstr>ALGORITHM</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Ganesh Prasath</cp:lastModifiedBy>
  <cp:revision>56</cp:revision>
  <dcterms:created xsi:type="dcterms:W3CDTF">2023-05-26T03:04:57Z</dcterms:created>
  <dcterms:modified xsi:type="dcterms:W3CDTF">2024-04-26T17:43:14Z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FBD53FC2BAAD42F9838BE3ED49DA1D22</vt:lpwstr>
  </property>
  <property fmtid="{D5CDD505-2E9C-101B-9397-08002B2CF9AE}" pid="3" name="KSOProductBuildVer">
    <vt:lpwstr>1033-11.2.0.11537</vt:lpwstr>
  </property>
</Properties>
</file>