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29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61" autoAdjust="0"/>
  </p:normalViewPr>
  <p:slideViewPr>
    <p:cSldViewPr>
      <p:cViewPr varScale="1">
        <p:scale>
          <a:sx n="73" d="100"/>
          <a:sy n="73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0CB45-5D59-4FDE-B24A-EAB20BCC43B2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0503A-ACD0-4854-A8CB-715076AE4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0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The application generates a new I/O operation by submitting a request to the </a:t>
            </a:r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</a:t>
            </a:r>
            <a:r>
              <a:rPr lang="en-IN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Demultiplexer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application also specifies a handler, which will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when the operation completes. Submitting a new request to the Event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Demultiplexer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non-blocking call and it immediately returns the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back to the application.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When a set of I/O operations completes, the Event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Demultiplexer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pushes the new events into the </a:t>
            </a:r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Queue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At this point, the Event Loop iterates over the items of the Event Queue.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For each event, the associated handler is invoked.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The handler, which is part of the application code, will give back the control to the Event Loop when its execution completes (</a:t>
            </a:r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5a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However, new asynchronous operations might be requested during the execution of the handler (</a:t>
            </a:r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5b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causing new operations to be inserted in the Event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Demultiplexer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I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before the control is given back to the Event Loop.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When all the items in the Event Queue are processed, the loop will block again on the Event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Demultiplexer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will then trigger another cycle.</a:t>
            </a:r>
          </a:p>
          <a:p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asynchronous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now clear: the application expresses the interest to access a resource at one point in time (without blocking) and provides a handler, which will then be invoked at another point in time when the operation completes.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0503A-ACD0-4854-A8CB-715076AE42A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1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0503A-ACD0-4854-A8CB-715076AE42A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0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0503A-ACD0-4854-A8CB-715076AE42A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8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0503A-ACD0-4854-A8CB-715076AE42A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7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9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79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7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38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1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6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3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57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5F7B-F70C-42CB-BCD9-EEFE8509BFD5}" type="datetimeFigureOut">
              <a:rPr lang="en-IN" smtClean="0"/>
              <a:t>15-08-2016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43C4-9FE4-4B48-BF11-FDB2F5F4A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1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1-SyncOrAsync.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2-NextTick.j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3-moduleSystem.j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4-Create-And-Use-EventEmitter.j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5-Making-Objects-Observable.j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Node.js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Advanced-Part1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reactor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r>
              <a:rPr lang="en-IN" sz="1800" dirty="0"/>
              <a:t>The main idea behind it is to have a </a:t>
            </a:r>
            <a:r>
              <a:rPr lang="en-IN" sz="1800" b="1" dirty="0" smtClean="0"/>
              <a:t>handler </a:t>
            </a:r>
            <a:r>
              <a:rPr lang="en-IN" sz="1800" dirty="0" smtClean="0"/>
              <a:t>(which </a:t>
            </a:r>
            <a:r>
              <a:rPr lang="en-IN" sz="1800" dirty="0"/>
              <a:t>in Node.js is represented by a </a:t>
            </a:r>
            <a:r>
              <a:rPr lang="en-IN" sz="1800" b="1" dirty="0" err="1"/>
              <a:t>callback</a:t>
            </a:r>
            <a:r>
              <a:rPr lang="en-IN" sz="1800" b="1" dirty="0"/>
              <a:t> </a:t>
            </a:r>
            <a:r>
              <a:rPr lang="en-IN" sz="1800" dirty="0"/>
              <a:t>function) associated with each </a:t>
            </a:r>
            <a:r>
              <a:rPr lang="en-IN" sz="1800" dirty="0" smtClean="0"/>
              <a:t>I/O operation</a:t>
            </a:r>
            <a:r>
              <a:rPr lang="en-IN" sz="1800" dirty="0"/>
              <a:t>, which will be invoked as soon as an event is produced and processed </a:t>
            </a:r>
            <a:r>
              <a:rPr lang="en-IN" sz="1800" dirty="0" smtClean="0"/>
              <a:t>by the </a:t>
            </a:r>
            <a:r>
              <a:rPr lang="en-IN" sz="1800" dirty="0"/>
              <a:t>event loop.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20880" cy="475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9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171400"/>
            <a:ext cx="8856984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The non-blocking I/O engine of Node.js – </a:t>
            </a:r>
            <a:r>
              <a:rPr lang="en-IN" sz="3200" b="1" dirty="0" err="1"/>
              <a:t>libuv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784976" cy="5904656"/>
          </a:xfrm>
        </p:spPr>
        <p:txBody>
          <a:bodyPr>
            <a:noAutofit/>
          </a:bodyPr>
          <a:lstStyle/>
          <a:p>
            <a:r>
              <a:rPr lang="en-IN" sz="1800" dirty="0"/>
              <a:t>Each operating system has its own interface for the Event </a:t>
            </a:r>
            <a:r>
              <a:rPr lang="en-IN" sz="1800" dirty="0" err="1" smtClean="0"/>
              <a:t>Demultiplexer</a:t>
            </a:r>
            <a:r>
              <a:rPr lang="en-IN" sz="1800" dirty="0" smtClean="0"/>
              <a:t>: </a:t>
            </a:r>
            <a:r>
              <a:rPr lang="en-IN" sz="1800" dirty="0" err="1" smtClean="0"/>
              <a:t>epoll</a:t>
            </a:r>
            <a:r>
              <a:rPr lang="en-IN" sz="1800" dirty="0" smtClean="0"/>
              <a:t> </a:t>
            </a:r>
            <a:r>
              <a:rPr lang="en-IN" sz="1800" dirty="0"/>
              <a:t>on Linux, </a:t>
            </a:r>
            <a:r>
              <a:rPr lang="en-IN" sz="1800" dirty="0" err="1"/>
              <a:t>kqueue</a:t>
            </a:r>
            <a:r>
              <a:rPr lang="en-IN" sz="1800" dirty="0"/>
              <a:t> on Mac OS X, and </a:t>
            </a:r>
            <a:r>
              <a:rPr lang="en-IN" sz="1800" b="1" dirty="0"/>
              <a:t>I/O Completion Port API </a:t>
            </a:r>
            <a:r>
              <a:rPr lang="en-IN" sz="1800" dirty="0"/>
              <a:t>(</a:t>
            </a:r>
            <a:r>
              <a:rPr lang="en-IN" sz="1800" b="1" dirty="0"/>
              <a:t>IOCP</a:t>
            </a:r>
            <a:r>
              <a:rPr lang="en-IN" sz="1800" dirty="0"/>
              <a:t>) </a:t>
            </a:r>
            <a:r>
              <a:rPr lang="en-IN" sz="1800" dirty="0" smtClean="0"/>
              <a:t>on Windows</a:t>
            </a:r>
            <a:r>
              <a:rPr lang="en-IN" sz="1800" dirty="0"/>
              <a:t>. </a:t>
            </a:r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Besides </a:t>
            </a:r>
            <a:r>
              <a:rPr lang="en-IN" sz="1800" dirty="0"/>
              <a:t>that, each I/O operation can behave quite differently </a:t>
            </a:r>
            <a:r>
              <a:rPr lang="en-IN" sz="1800" dirty="0" smtClean="0"/>
              <a:t>depending on </a:t>
            </a:r>
            <a:r>
              <a:rPr lang="en-IN" sz="1800" dirty="0"/>
              <a:t>the type of the resource, even within the same OS. </a:t>
            </a:r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For </a:t>
            </a:r>
            <a:r>
              <a:rPr lang="en-IN" sz="1800" dirty="0"/>
              <a:t>example, in Unix, </a:t>
            </a:r>
            <a:r>
              <a:rPr lang="en-IN" sz="1800" dirty="0" smtClean="0"/>
              <a:t>regular filesystem </a:t>
            </a:r>
            <a:r>
              <a:rPr lang="en-IN" sz="1800" dirty="0"/>
              <a:t>files do not support non-blocking operations, so, in order to simulate </a:t>
            </a:r>
            <a:r>
              <a:rPr lang="en-IN" sz="1800" dirty="0" smtClean="0"/>
              <a:t>a non-blocking behaviour, </a:t>
            </a:r>
            <a:r>
              <a:rPr lang="en-IN" sz="1800" dirty="0"/>
              <a:t>it is necessary to use a separate thread outside the </a:t>
            </a:r>
            <a:r>
              <a:rPr lang="en-IN" sz="1800" dirty="0" smtClean="0"/>
              <a:t>Event Loop</a:t>
            </a:r>
            <a:r>
              <a:rPr lang="en-IN" sz="1800" dirty="0"/>
              <a:t>. All these inconsistencies across and within the different operating </a:t>
            </a:r>
            <a:r>
              <a:rPr lang="en-IN" sz="1800" dirty="0" smtClean="0"/>
              <a:t>systems required </a:t>
            </a:r>
            <a:r>
              <a:rPr lang="en-IN" sz="1800" dirty="0"/>
              <a:t>a higher-level abstraction to be built for the Event </a:t>
            </a:r>
            <a:r>
              <a:rPr lang="en-IN" sz="1800" dirty="0" err="1"/>
              <a:t>Demultiplexer</a:t>
            </a:r>
            <a:r>
              <a:rPr lang="en-IN" sz="1800" dirty="0"/>
              <a:t>. </a:t>
            </a:r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This is exactly </a:t>
            </a:r>
            <a:r>
              <a:rPr lang="en-IN" sz="1800" dirty="0"/>
              <a:t>why the Node.js core team created a C library called </a:t>
            </a:r>
            <a:r>
              <a:rPr lang="en-IN" sz="1800" dirty="0" err="1"/>
              <a:t>libuv</a:t>
            </a:r>
            <a:r>
              <a:rPr lang="en-IN" sz="1800" dirty="0"/>
              <a:t>, with </a:t>
            </a:r>
            <a:r>
              <a:rPr lang="en-IN" sz="1800" dirty="0" smtClean="0"/>
              <a:t>the objective </a:t>
            </a:r>
            <a:r>
              <a:rPr lang="en-IN" sz="1800" dirty="0"/>
              <a:t>to make Node.js compatible with all the major platforms and </a:t>
            </a:r>
            <a:r>
              <a:rPr lang="en-IN" sz="1800" dirty="0" smtClean="0"/>
              <a:t>normalize the </a:t>
            </a:r>
            <a:r>
              <a:rPr lang="en-IN" sz="1800" dirty="0"/>
              <a:t>non-blocking </a:t>
            </a:r>
            <a:r>
              <a:rPr lang="en-IN" sz="1800" dirty="0" err="1"/>
              <a:t>behavior</a:t>
            </a:r>
            <a:r>
              <a:rPr lang="en-IN" sz="1800" dirty="0"/>
              <a:t> of the different types of resource; </a:t>
            </a:r>
            <a:r>
              <a:rPr lang="en-IN" sz="1800" dirty="0" err="1"/>
              <a:t>libuv</a:t>
            </a:r>
            <a:r>
              <a:rPr lang="en-IN" sz="1800" dirty="0"/>
              <a:t> today </a:t>
            </a:r>
            <a:r>
              <a:rPr lang="en-IN" sz="1800" dirty="0" smtClean="0"/>
              <a:t>represents the </a:t>
            </a:r>
            <a:r>
              <a:rPr lang="en-IN" sz="1800" dirty="0"/>
              <a:t>low-level I/O engine of Node.js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Besides abstracting the underlying system calls, </a:t>
            </a:r>
            <a:r>
              <a:rPr lang="en-IN" sz="1800" dirty="0" err="1"/>
              <a:t>libuv</a:t>
            </a:r>
            <a:r>
              <a:rPr lang="en-IN" sz="1800" dirty="0"/>
              <a:t> also implements the </a:t>
            </a:r>
            <a:r>
              <a:rPr lang="en-IN" sz="1800" dirty="0" smtClean="0"/>
              <a:t>reactor pattern</a:t>
            </a:r>
            <a:r>
              <a:rPr lang="en-IN" sz="1800" dirty="0"/>
              <a:t>, thus providing an API for creating event loops, managing the event </a:t>
            </a:r>
            <a:r>
              <a:rPr lang="en-IN" sz="1800" dirty="0" smtClean="0"/>
              <a:t>queue, running </a:t>
            </a:r>
            <a:r>
              <a:rPr lang="en-IN" sz="1800" dirty="0"/>
              <a:t>asynchronous I/O operations, and queuing other types of tasks.</a:t>
            </a:r>
          </a:p>
        </p:txBody>
      </p:sp>
    </p:spTree>
    <p:extLst>
      <p:ext uri="{BB962C8B-B14F-4D97-AF65-F5344CB8AC3E}">
        <p14:creationId xmlns:p14="http://schemas.microsoft.com/office/powerpoint/2010/main" val="32010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6480720" cy="588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callback</a:t>
            </a:r>
            <a:r>
              <a:rPr lang="en-IN" b="1" dirty="0"/>
              <a:t>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760640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/>
              <a:t>Callbacks</a:t>
            </a:r>
            <a:r>
              <a:rPr lang="en-IN" dirty="0"/>
              <a:t> are the materialization of the handlers of the reactor pattern and they </a:t>
            </a:r>
            <a:r>
              <a:rPr lang="en-IN" dirty="0" smtClean="0"/>
              <a:t>are literally </a:t>
            </a:r>
            <a:r>
              <a:rPr lang="en-IN" dirty="0"/>
              <a:t>one of those imprints that give Node.js its distinctive programming style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Callbacks</a:t>
            </a:r>
            <a:r>
              <a:rPr lang="en-IN" dirty="0"/>
              <a:t> are functions that are invoked to propagate the result of an </a:t>
            </a:r>
            <a:r>
              <a:rPr lang="en-IN" dirty="0" smtClean="0"/>
              <a:t>operation and </a:t>
            </a:r>
            <a:r>
              <a:rPr lang="en-IN" dirty="0"/>
              <a:t>this is exactly what we need when dealing with asynchronous operations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They practically replace the use of the return instruction that, as we know, </a:t>
            </a:r>
            <a:r>
              <a:rPr lang="en-IN" dirty="0" smtClean="0"/>
              <a:t>always executes </a:t>
            </a:r>
            <a:r>
              <a:rPr lang="en-IN" dirty="0"/>
              <a:t>synchronously.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JavaScript </a:t>
            </a:r>
            <a:r>
              <a:rPr lang="en-IN" dirty="0"/>
              <a:t>is a great language to represent </a:t>
            </a:r>
            <a:r>
              <a:rPr lang="en-IN" dirty="0" err="1" smtClean="0"/>
              <a:t>callbacks</a:t>
            </a:r>
            <a:r>
              <a:rPr lang="en-IN" dirty="0" smtClean="0"/>
              <a:t>, because </a:t>
            </a:r>
            <a:r>
              <a:rPr lang="en-IN" dirty="0"/>
              <a:t>as we know, functions are first class objects and can be easily assigned </a:t>
            </a:r>
            <a:r>
              <a:rPr lang="en-IN" dirty="0" smtClean="0"/>
              <a:t>to variables</a:t>
            </a:r>
            <a:r>
              <a:rPr lang="en-IN" dirty="0"/>
              <a:t>, passed as arguments, returned from another function invocation, or </a:t>
            </a:r>
            <a:r>
              <a:rPr lang="en-IN" dirty="0" smtClean="0"/>
              <a:t>stored into </a:t>
            </a:r>
            <a:r>
              <a:rPr lang="en-IN" dirty="0"/>
              <a:t>data structures. Also, </a:t>
            </a:r>
            <a:r>
              <a:rPr lang="en-IN" b="1" dirty="0"/>
              <a:t>closures </a:t>
            </a:r>
            <a:r>
              <a:rPr lang="en-IN" dirty="0"/>
              <a:t>are an ideal construct for implementing </a:t>
            </a:r>
            <a:r>
              <a:rPr lang="en-IN" dirty="0" err="1"/>
              <a:t>callbacks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With closures, we can in fact reference the environment in which a function </a:t>
            </a:r>
            <a:r>
              <a:rPr lang="en-IN" dirty="0" smtClean="0"/>
              <a:t>was created</a:t>
            </a:r>
            <a:r>
              <a:rPr lang="en-IN" dirty="0"/>
              <a:t>, practically, we can always maintain the context in which the </a:t>
            </a:r>
            <a:r>
              <a:rPr lang="en-IN" dirty="0" smtClean="0"/>
              <a:t>asynchronous operation </a:t>
            </a:r>
            <a:r>
              <a:rPr lang="en-IN" dirty="0"/>
              <a:t>was requested, no matter when or where its </a:t>
            </a:r>
            <a:r>
              <a:rPr lang="en-IN" dirty="0" err="1"/>
              <a:t>callback</a:t>
            </a:r>
            <a:r>
              <a:rPr lang="en-IN" dirty="0"/>
              <a:t> is invoked.</a:t>
            </a:r>
          </a:p>
        </p:txBody>
      </p:sp>
    </p:spTree>
    <p:extLst>
      <p:ext uri="{BB962C8B-B14F-4D97-AF65-F5344CB8AC3E}">
        <p14:creationId xmlns:p14="http://schemas.microsoft.com/office/powerpoint/2010/main" val="388818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continuation-passing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In JavaScript, a </a:t>
            </a:r>
            <a:r>
              <a:rPr lang="en-IN" dirty="0" err="1"/>
              <a:t>callback</a:t>
            </a:r>
            <a:r>
              <a:rPr lang="en-IN" dirty="0"/>
              <a:t> is a function that is passed as an argument to </a:t>
            </a:r>
            <a:r>
              <a:rPr lang="en-IN" dirty="0" smtClean="0"/>
              <a:t>another function </a:t>
            </a:r>
            <a:r>
              <a:rPr lang="en-IN" dirty="0"/>
              <a:t>and is invoked with the result when the operation completes. In </a:t>
            </a:r>
            <a:r>
              <a:rPr lang="en-IN" dirty="0" smtClean="0"/>
              <a:t>functional programming</a:t>
            </a:r>
            <a:r>
              <a:rPr lang="en-IN" dirty="0"/>
              <a:t>, this way of propagating the result is called </a:t>
            </a:r>
            <a:r>
              <a:rPr lang="en-IN" b="1" dirty="0" smtClean="0"/>
              <a:t>continuation-passing style</a:t>
            </a:r>
            <a:r>
              <a:rPr lang="en-IN" dirty="0"/>
              <a:t>, for brevity, </a:t>
            </a:r>
            <a:r>
              <a:rPr lang="en-IN" b="1" dirty="0"/>
              <a:t>CPS. </a:t>
            </a:r>
            <a:endParaRPr lang="en-IN" b="1" dirty="0" smtClean="0"/>
          </a:p>
          <a:p>
            <a:endParaRPr lang="en-IN" b="1" dirty="0"/>
          </a:p>
          <a:p>
            <a:r>
              <a:rPr lang="en-IN" dirty="0" smtClean="0"/>
              <a:t>It </a:t>
            </a:r>
            <a:r>
              <a:rPr lang="en-IN" dirty="0"/>
              <a:t>is a general concept, and it is not always associated </a:t>
            </a:r>
            <a:r>
              <a:rPr lang="en-IN" dirty="0" smtClean="0"/>
              <a:t>with asynchronous </a:t>
            </a:r>
            <a:r>
              <a:rPr lang="en-IN" dirty="0"/>
              <a:t>operations. In fact, it simply indicates that a result is propagated </a:t>
            </a:r>
            <a:r>
              <a:rPr lang="en-IN" dirty="0" smtClean="0"/>
              <a:t>by passing </a:t>
            </a:r>
            <a:r>
              <a:rPr lang="en-IN" dirty="0"/>
              <a:t>it to another function (the </a:t>
            </a:r>
            <a:r>
              <a:rPr lang="en-IN" dirty="0" err="1"/>
              <a:t>callback</a:t>
            </a:r>
            <a:r>
              <a:rPr lang="en-IN" dirty="0"/>
              <a:t>), instead of directly returning it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37410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Synchronous continuation-passing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5976664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let's take a look at a simple synchronous function:</a:t>
            </a:r>
          </a:p>
          <a:p>
            <a:pPr marL="0" indent="0">
              <a:buNone/>
            </a:pPr>
            <a:r>
              <a:rPr lang="en-IN" dirty="0" smtClean="0"/>
              <a:t>	function </a:t>
            </a:r>
            <a:r>
              <a:rPr lang="en-IN" dirty="0"/>
              <a:t>add(a, b) {</a:t>
            </a:r>
          </a:p>
          <a:p>
            <a:pPr marL="0" indent="0">
              <a:buNone/>
            </a:pPr>
            <a:r>
              <a:rPr lang="en-IN" dirty="0" smtClean="0"/>
              <a:t>		return </a:t>
            </a:r>
            <a:r>
              <a:rPr lang="en-IN" dirty="0"/>
              <a:t>a + b;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nothing special here; the result is passed back to the caller using </a:t>
            </a:r>
            <a:r>
              <a:rPr lang="en-IN" dirty="0" smtClean="0"/>
              <a:t>the return </a:t>
            </a:r>
            <a:r>
              <a:rPr lang="en-IN" dirty="0"/>
              <a:t>instruction; this is also called </a:t>
            </a:r>
            <a:r>
              <a:rPr lang="en-IN" b="1" dirty="0"/>
              <a:t>direct style</a:t>
            </a:r>
            <a:r>
              <a:rPr lang="en-IN" dirty="0"/>
              <a:t>, and it represents the </a:t>
            </a:r>
            <a:r>
              <a:rPr lang="en-IN" dirty="0" smtClean="0"/>
              <a:t>most common </a:t>
            </a:r>
            <a:r>
              <a:rPr lang="en-IN" dirty="0"/>
              <a:t>way of returning a result in synchronous programming.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equivalent continuation-passing </a:t>
            </a:r>
            <a:r>
              <a:rPr lang="en-IN" dirty="0"/>
              <a:t>style of the preceding function would be as </a:t>
            </a:r>
            <a:r>
              <a:rPr lang="en-IN" dirty="0" smtClean="0"/>
              <a:t>follows: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function </a:t>
            </a:r>
            <a:r>
              <a:rPr lang="en-IN" dirty="0"/>
              <a:t>add(a, b, </a:t>
            </a:r>
            <a:r>
              <a:rPr lang="en-IN" dirty="0" err="1"/>
              <a:t>callback</a:t>
            </a:r>
            <a:r>
              <a:rPr lang="en-IN" dirty="0"/>
              <a:t>) 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callback</a:t>
            </a:r>
            <a:r>
              <a:rPr lang="en-IN" dirty="0" smtClean="0"/>
              <a:t>(a </a:t>
            </a:r>
            <a:r>
              <a:rPr lang="en-IN" dirty="0"/>
              <a:t>+ b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add() function is a synchronous CPS function, which means that it </a:t>
            </a:r>
            <a:r>
              <a:rPr lang="en-IN" dirty="0" smtClean="0"/>
              <a:t>will return </a:t>
            </a:r>
            <a:r>
              <a:rPr lang="en-IN" dirty="0"/>
              <a:t>a value only when the </a:t>
            </a:r>
            <a:r>
              <a:rPr lang="en-IN" dirty="0" err="1"/>
              <a:t>callback</a:t>
            </a:r>
            <a:r>
              <a:rPr lang="en-IN" dirty="0"/>
              <a:t> completes its execution. The </a:t>
            </a:r>
            <a:r>
              <a:rPr lang="en-IN" dirty="0" smtClean="0"/>
              <a:t>following code </a:t>
            </a:r>
            <a:r>
              <a:rPr lang="en-IN" dirty="0"/>
              <a:t>demonstrates this statement: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console.log(‘Before');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add(1</a:t>
            </a:r>
            <a:r>
              <a:rPr lang="en-IN" dirty="0"/>
              <a:t>, 2, function(result) 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console.log</a:t>
            </a:r>
            <a:r>
              <a:rPr lang="en-IN" dirty="0"/>
              <a:t>('Result: ' + result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console.log</a:t>
            </a:r>
            <a:r>
              <a:rPr lang="en-IN" dirty="0"/>
              <a:t>('after');</a:t>
            </a:r>
          </a:p>
          <a:p>
            <a:r>
              <a:rPr lang="en-IN" dirty="0" smtClean="0"/>
              <a:t>Since </a:t>
            </a:r>
            <a:r>
              <a:rPr lang="en-IN" dirty="0"/>
              <a:t>add() is synchronous, the previous code will trivially print the following:</a:t>
            </a:r>
          </a:p>
          <a:p>
            <a:pPr marL="0" indent="0">
              <a:buNone/>
            </a:pPr>
            <a:r>
              <a:rPr lang="en-IN" dirty="0" smtClean="0"/>
              <a:t>Before </a:t>
            </a:r>
          </a:p>
          <a:p>
            <a:pPr marL="0" indent="0">
              <a:buNone/>
            </a:pPr>
            <a:r>
              <a:rPr lang="en-IN" dirty="0" smtClean="0"/>
              <a:t>Result</a:t>
            </a:r>
            <a:r>
              <a:rPr lang="en-IN" dirty="0"/>
              <a:t>: 3</a:t>
            </a:r>
          </a:p>
          <a:p>
            <a:pPr marL="0" indent="0">
              <a:buNone/>
            </a:pPr>
            <a:r>
              <a:rPr lang="en-IN" dirty="0" smtClean="0"/>
              <a:t>After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4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315416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Asynchronous continuation-passing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en-IN" sz="1800" dirty="0"/>
              <a:t>let's consider the case where the add() function is asynchronous, which </a:t>
            </a:r>
            <a:r>
              <a:rPr lang="en-IN" sz="1800" dirty="0" smtClean="0"/>
              <a:t>is as </a:t>
            </a:r>
            <a:r>
              <a:rPr lang="en-IN" sz="1800" dirty="0"/>
              <a:t>follows</a:t>
            </a:r>
            <a:r>
              <a:rPr lang="en-IN" sz="1800" dirty="0" smtClean="0"/>
              <a:t>:-</a:t>
            </a:r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In </a:t>
            </a:r>
            <a:r>
              <a:rPr lang="en-IN" sz="1800" dirty="0"/>
              <a:t>the previous code, we simply use </a:t>
            </a:r>
            <a:r>
              <a:rPr lang="en-IN" sz="1800" dirty="0" err="1"/>
              <a:t>setTimeout</a:t>
            </a:r>
            <a:r>
              <a:rPr lang="en-IN" sz="1800" dirty="0"/>
              <a:t>() to simulate an </a:t>
            </a:r>
            <a:r>
              <a:rPr lang="en-IN" sz="1800" dirty="0" smtClean="0"/>
              <a:t>asynchronous invocation </a:t>
            </a:r>
            <a:r>
              <a:rPr lang="en-IN" sz="1800" dirty="0"/>
              <a:t>of the </a:t>
            </a:r>
            <a:r>
              <a:rPr lang="en-IN" sz="1800" dirty="0" err="1"/>
              <a:t>callback</a:t>
            </a:r>
            <a:r>
              <a:rPr lang="en-IN" sz="1800" dirty="0"/>
              <a:t>. Now, let's try to use this function and see how the </a:t>
            </a:r>
            <a:r>
              <a:rPr lang="en-IN" sz="1800" dirty="0" smtClean="0"/>
              <a:t>order of </a:t>
            </a:r>
            <a:r>
              <a:rPr lang="en-IN" sz="1800" dirty="0"/>
              <a:t>the operations changes:</a:t>
            </a:r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preceding code will print the following</a:t>
            </a:r>
            <a:r>
              <a:rPr lang="en-IN" sz="1800" dirty="0" smtClean="0"/>
              <a:t>:-</a:t>
            </a:r>
          </a:p>
          <a:p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96752"/>
            <a:ext cx="433473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430565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5301208"/>
            <a:ext cx="188577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5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31541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Non continuation-passing style </a:t>
            </a:r>
            <a:r>
              <a:rPr lang="en-IN" b="1" dirty="0" err="1"/>
              <a:t>callbacks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604867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There are several circumstances in which the presence of a </a:t>
            </a:r>
            <a:r>
              <a:rPr lang="en-IN" dirty="0" err="1"/>
              <a:t>callback</a:t>
            </a:r>
            <a:r>
              <a:rPr lang="en-IN" dirty="0"/>
              <a:t> argument </a:t>
            </a:r>
            <a:r>
              <a:rPr lang="en-IN" dirty="0" smtClean="0"/>
              <a:t>might make </a:t>
            </a:r>
            <a:r>
              <a:rPr lang="en-IN" dirty="0"/>
              <a:t>you think that a function is asynchronous or is using a </a:t>
            </a:r>
            <a:r>
              <a:rPr lang="en-IN" dirty="0" smtClean="0"/>
              <a:t>continuation-passing style</a:t>
            </a:r>
            <a:r>
              <a:rPr lang="en-IN" dirty="0"/>
              <a:t>; that's not always true, </a:t>
            </a:r>
            <a:r>
              <a:rPr lang="en-IN" dirty="0" smtClean="0"/>
              <a:t>for </a:t>
            </a:r>
            <a:r>
              <a:rPr lang="en-IN" dirty="0"/>
              <a:t>example, the map() method of </a:t>
            </a:r>
            <a:r>
              <a:rPr lang="en-IN" dirty="0" smtClean="0"/>
              <a:t>the Array </a:t>
            </a:r>
            <a:r>
              <a:rPr lang="en-IN" dirty="0"/>
              <a:t>object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/>
              <a:t>Clearly, the </a:t>
            </a:r>
            <a:r>
              <a:rPr lang="en-IN" dirty="0" err="1"/>
              <a:t>callback</a:t>
            </a:r>
            <a:r>
              <a:rPr lang="en-IN" dirty="0"/>
              <a:t> is just used to iterate over the elements of the array, and not </a:t>
            </a:r>
            <a:r>
              <a:rPr lang="en-IN" dirty="0" smtClean="0"/>
              <a:t>to pass </a:t>
            </a:r>
            <a:r>
              <a:rPr lang="en-IN" dirty="0"/>
              <a:t>the result of the operation. In fact, the result is returned synchronously using </a:t>
            </a:r>
            <a:r>
              <a:rPr lang="en-IN" dirty="0" smtClean="0"/>
              <a:t>a direct </a:t>
            </a:r>
            <a:r>
              <a:rPr lang="en-IN" dirty="0"/>
              <a:t>style. The intent of a </a:t>
            </a:r>
            <a:r>
              <a:rPr lang="en-IN" dirty="0" err="1"/>
              <a:t>callback</a:t>
            </a:r>
            <a:r>
              <a:rPr lang="en-IN" dirty="0"/>
              <a:t> is usually clearly stated in the documentation </a:t>
            </a:r>
            <a:r>
              <a:rPr lang="en-IN" dirty="0" smtClean="0"/>
              <a:t>of the </a:t>
            </a:r>
            <a:r>
              <a:rPr lang="en-IN" dirty="0"/>
              <a:t>API.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2049"/>
            <a:ext cx="8854315" cy="137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8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IN" b="1" dirty="0"/>
              <a:t>Synchronous or asynchronous?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976664"/>
          </a:xfrm>
        </p:spPr>
        <p:txBody>
          <a:bodyPr>
            <a:normAutofit fontScale="85000" lnSpcReduction="10000"/>
          </a:bodyPr>
          <a:lstStyle/>
          <a:p>
            <a:r>
              <a:rPr lang="en-IN" sz="1800" dirty="0"/>
              <a:t>One of the most dangerous situations is to have an API that behaves </a:t>
            </a:r>
            <a:r>
              <a:rPr lang="en-IN" sz="1800" dirty="0" smtClean="0"/>
              <a:t>synchronously under </a:t>
            </a:r>
            <a:r>
              <a:rPr lang="en-IN" sz="1800" dirty="0"/>
              <a:t>certain conditions and asynchronously under others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The </a:t>
            </a:r>
            <a:r>
              <a:rPr lang="en-IN" sz="1800" dirty="0"/>
              <a:t>preceding function uses the cache variable to store the results of </a:t>
            </a:r>
            <a:r>
              <a:rPr lang="en-IN" sz="1800" dirty="0" smtClean="0"/>
              <a:t>different file </a:t>
            </a:r>
            <a:r>
              <a:rPr lang="en-IN" sz="1800" dirty="0"/>
              <a:t>read operations. </a:t>
            </a:r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preceding function is dangerous because it behaves asynchronously until </a:t>
            </a:r>
            <a:r>
              <a:rPr lang="en-IN" sz="1800" dirty="0" smtClean="0"/>
              <a:t>the cache </a:t>
            </a:r>
            <a:r>
              <a:rPr lang="en-IN" sz="1800" dirty="0"/>
              <a:t>is not set—which is until the </a:t>
            </a:r>
            <a:r>
              <a:rPr lang="en-IN" sz="1800" dirty="0" err="1"/>
              <a:t>fs.readFile</a:t>
            </a:r>
            <a:r>
              <a:rPr lang="en-IN" sz="1800" dirty="0"/>
              <a:t>() function returns its </a:t>
            </a:r>
            <a:r>
              <a:rPr lang="en-IN" sz="1800" dirty="0" smtClean="0"/>
              <a:t>results—but it </a:t>
            </a:r>
            <a:r>
              <a:rPr lang="en-IN" sz="1800" dirty="0"/>
              <a:t>will also be synchronous for all the subsequent requests for a file already in </a:t>
            </a:r>
            <a:r>
              <a:rPr lang="en-IN" sz="1800" dirty="0" smtClean="0"/>
              <a:t>the cache—triggering </a:t>
            </a:r>
            <a:r>
              <a:rPr lang="en-IN" sz="1800" dirty="0"/>
              <a:t>an immediate invocation of the </a:t>
            </a:r>
            <a:r>
              <a:rPr lang="en-IN" sz="1800" dirty="0" err="1"/>
              <a:t>callback</a:t>
            </a:r>
            <a:r>
              <a:rPr lang="en-IN" sz="1800" dirty="0"/>
              <a:t>.</a:t>
            </a:r>
            <a:endParaRPr lang="en-IN" sz="1800" dirty="0" smtClean="0"/>
          </a:p>
          <a:p>
            <a:r>
              <a:rPr lang="en-IN" sz="1800" dirty="0" smtClean="0">
                <a:hlinkClick r:id="rId2" action="ppaction://hlinkfile"/>
              </a:rPr>
              <a:t>1-SyncOrAsync.js</a:t>
            </a:r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27017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641461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96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The preceding code will print the following </a:t>
            </a:r>
            <a:r>
              <a:rPr lang="en-IN" dirty="0" smtClean="0"/>
              <a:t>output: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you can see, the </a:t>
            </a:r>
            <a:r>
              <a:rPr lang="en-IN" dirty="0" err="1"/>
              <a:t>callback</a:t>
            </a:r>
            <a:r>
              <a:rPr lang="en-IN" dirty="0"/>
              <a:t> of the second operation is never invoked. Let's see </a:t>
            </a:r>
            <a:r>
              <a:rPr lang="en-IN" dirty="0" smtClean="0"/>
              <a:t>why:</a:t>
            </a:r>
          </a:p>
          <a:p>
            <a:pPr lvl="1"/>
            <a:r>
              <a:rPr lang="en-IN" dirty="0" smtClean="0"/>
              <a:t>During </a:t>
            </a:r>
            <a:r>
              <a:rPr lang="en-IN" dirty="0"/>
              <a:t>the creation of reader1, our </a:t>
            </a:r>
            <a:r>
              <a:rPr lang="en-IN" dirty="0" err="1"/>
              <a:t>inconsistentRead</a:t>
            </a:r>
            <a:r>
              <a:rPr lang="en-IN" dirty="0"/>
              <a:t>() function </a:t>
            </a:r>
            <a:r>
              <a:rPr lang="en-IN" dirty="0" smtClean="0"/>
              <a:t>behaves asynchronously</a:t>
            </a:r>
            <a:r>
              <a:rPr lang="en-IN" dirty="0"/>
              <a:t>, because there is no cached result available. Therefore, </a:t>
            </a:r>
            <a:r>
              <a:rPr lang="en-IN" dirty="0" smtClean="0"/>
              <a:t>we have </a:t>
            </a:r>
            <a:r>
              <a:rPr lang="en-IN" dirty="0"/>
              <a:t>all the time to register our listener, as it will be invoked later in </a:t>
            </a:r>
            <a:r>
              <a:rPr lang="en-IN" dirty="0" smtClean="0"/>
              <a:t>another cycle </a:t>
            </a:r>
            <a:r>
              <a:rPr lang="en-IN" dirty="0"/>
              <a:t>of the event loop, when the read operation </a:t>
            </a:r>
            <a:r>
              <a:rPr lang="en-IN" dirty="0" smtClean="0"/>
              <a:t>completes.</a:t>
            </a:r>
          </a:p>
          <a:p>
            <a:pPr lvl="1"/>
            <a:r>
              <a:rPr lang="en-IN" dirty="0" smtClean="0"/>
              <a:t>Then</a:t>
            </a:r>
            <a:r>
              <a:rPr lang="en-IN" dirty="0"/>
              <a:t>, reader2 is created in a cycle of the event loop in which </a:t>
            </a:r>
            <a:r>
              <a:rPr lang="en-IN" dirty="0" smtClean="0"/>
              <a:t>the cache </a:t>
            </a:r>
            <a:r>
              <a:rPr lang="en-IN" dirty="0"/>
              <a:t>for the requested file already exists. In this case, the inner call </a:t>
            </a:r>
            <a:r>
              <a:rPr lang="en-IN" dirty="0" smtClean="0"/>
              <a:t>to </a:t>
            </a:r>
            <a:r>
              <a:rPr lang="en-IN" dirty="0" err="1" smtClean="0"/>
              <a:t>inconsistentRead</a:t>
            </a:r>
            <a:r>
              <a:rPr lang="en-IN" dirty="0"/>
              <a:t>() will be synchronous. So, its </a:t>
            </a:r>
            <a:r>
              <a:rPr lang="en-IN" dirty="0" err="1"/>
              <a:t>callback</a:t>
            </a:r>
            <a:r>
              <a:rPr lang="en-IN" dirty="0"/>
              <a:t> will be </a:t>
            </a:r>
            <a:r>
              <a:rPr lang="en-IN" dirty="0" smtClean="0"/>
              <a:t>invoked immediately</a:t>
            </a:r>
            <a:r>
              <a:rPr lang="en-IN" dirty="0"/>
              <a:t>, which means that also all the listeners of reader2 will </a:t>
            </a:r>
            <a:r>
              <a:rPr lang="en-IN" dirty="0" smtClean="0"/>
              <a:t>be  invoked </a:t>
            </a:r>
            <a:r>
              <a:rPr lang="en-IN" dirty="0"/>
              <a:t>synchronously. However, we are registering the listeners after </a:t>
            </a:r>
            <a:r>
              <a:rPr lang="en-IN" dirty="0" smtClean="0"/>
              <a:t>the creation </a:t>
            </a:r>
            <a:r>
              <a:rPr lang="en-IN" dirty="0"/>
              <a:t>of reader2, so they will never be invoked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callback</a:t>
            </a:r>
            <a:r>
              <a:rPr lang="en-IN" dirty="0"/>
              <a:t> </a:t>
            </a:r>
            <a:r>
              <a:rPr lang="en-IN" dirty="0" err="1"/>
              <a:t>behavior</a:t>
            </a:r>
            <a:r>
              <a:rPr lang="en-IN" dirty="0"/>
              <a:t> of our </a:t>
            </a:r>
            <a:r>
              <a:rPr lang="en-IN" dirty="0" err="1"/>
              <a:t>inconsistentRead</a:t>
            </a:r>
            <a:r>
              <a:rPr lang="en-IN" dirty="0"/>
              <a:t>() function is really </a:t>
            </a:r>
            <a:r>
              <a:rPr lang="en-IN" dirty="0" smtClean="0"/>
              <a:t>unpredictable, as </a:t>
            </a:r>
            <a:r>
              <a:rPr lang="en-IN" dirty="0"/>
              <a:t>it depends on many factors, such as the frequency of its invocation, the </a:t>
            </a:r>
            <a:r>
              <a:rPr lang="en-IN" dirty="0" smtClean="0"/>
              <a:t>filename passed </a:t>
            </a:r>
            <a:r>
              <a:rPr lang="en-IN" dirty="0"/>
              <a:t>as argument, and the amount of time taken to load the file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bug that we've just seen might be extremely complicated to identify </a:t>
            </a:r>
            <a:r>
              <a:rPr lang="en-IN" dirty="0" smtClean="0"/>
              <a:t>and reproduce </a:t>
            </a:r>
            <a:r>
              <a:rPr lang="en-IN" dirty="0"/>
              <a:t>in a real application. </a:t>
            </a:r>
            <a:endParaRPr lang="en-IN" dirty="0" smtClean="0"/>
          </a:p>
          <a:p>
            <a:r>
              <a:rPr lang="en-IN" dirty="0" smtClean="0"/>
              <a:t>Imagine </a:t>
            </a:r>
            <a:r>
              <a:rPr lang="en-IN" dirty="0"/>
              <a:t>to use a similar function in a web </a:t>
            </a:r>
            <a:r>
              <a:rPr lang="en-IN" dirty="0" smtClean="0"/>
              <a:t>server, where </a:t>
            </a:r>
            <a:r>
              <a:rPr lang="en-IN" dirty="0"/>
              <a:t>there can be multiple </a:t>
            </a:r>
            <a:r>
              <a:rPr lang="en-IN" dirty="0" smtClean="0"/>
              <a:t>concurrent </a:t>
            </a:r>
            <a:r>
              <a:rPr lang="en-IN" dirty="0"/>
              <a:t>requests; imagine seeing some of </a:t>
            </a:r>
            <a:r>
              <a:rPr lang="en-IN" dirty="0" smtClean="0"/>
              <a:t>those requests </a:t>
            </a:r>
            <a:r>
              <a:rPr lang="en-IN" dirty="0"/>
              <a:t>hanging, without any apparent reason and without any error being logged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This definitely falls under the category of </a:t>
            </a:r>
            <a:r>
              <a:rPr lang="en-IN" i="1" dirty="0"/>
              <a:t>nasty </a:t>
            </a:r>
            <a:r>
              <a:rPr lang="en-IN" dirty="0"/>
              <a:t>defects.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8" y="458670"/>
            <a:ext cx="4597555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2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It's </a:t>
            </a:r>
            <a:r>
              <a:rPr lang="en-IN" dirty="0" smtClean="0"/>
              <a:t>important </a:t>
            </a:r>
            <a:r>
              <a:rPr lang="en-IN" dirty="0"/>
              <a:t>that we first dive into </a:t>
            </a:r>
            <a:r>
              <a:rPr lang="en-IN" dirty="0" smtClean="0"/>
              <a:t>fundamental </a:t>
            </a:r>
            <a:r>
              <a:rPr lang="en-IN" dirty="0"/>
              <a:t>principles </a:t>
            </a:r>
            <a:r>
              <a:rPr lang="en-IN" dirty="0" smtClean="0"/>
              <a:t>and patterns</a:t>
            </a:r>
            <a:r>
              <a:rPr lang="en-IN" dirty="0"/>
              <a:t>, not only for writing correct code, but also to be able to take </a:t>
            </a:r>
            <a:r>
              <a:rPr lang="en-IN" dirty="0" smtClean="0"/>
              <a:t>effective design </a:t>
            </a:r>
            <a:r>
              <a:rPr lang="en-IN" dirty="0"/>
              <a:t>decisions when it comes to solving bigger and more complex problems.</a:t>
            </a:r>
          </a:p>
        </p:txBody>
      </p:sp>
    </p:spTree>
    <p:extLst>
      <p:ext uri="{BB962C8B-B14F-4D97-AF65-F5344CB8AC3E}">
        <p14:creationId xmlns:p14="http://schemas.microsoft.com/office/powerpoint/2010/main" val="37127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IN" b="1" dirty="0"/>
              <a:t>Using synchronous APIs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r>
              <a:rPr lang="en-IN" sz="1800" dirty="0"/>
              <a:t>The lesson to learn from the unleashing </a:t>
            </a:r>
            <a:r>
              <a:rPr lang="en-IN" sz="1800" dirty="0" err="1"/>
              <a:t>Zalgo</a:t>
            </a:r>
            <a:r>
              <a:rPr lang="en-IN" sz="1800" dirty="0"/>
              <a:t> example is that it is imperative for </a:t>
            </a:r>
            <a:r>
              <a:rPr lang="en-IN" sz="1800" dirty="0" smtClean="0"/>
              <a:t>an API </a:t>
            </a:r>
            <a:r>
              <a:rPr lang="en-IN" sz="1800" dirty="0"/>
              <a:t>to clearly define its nature, either synchronous or asynchronous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One suitable fix for our </a:t>
            </a:r>
            <a:r>
              <a:rPr lang="en-IN" sz="1800" dirty="0" err="1"/>
              <a:t>inconsistentRead</a:t>
            </a:r>
            <a:r>
              <a:rPr lang="en-IN" sz="1800" dirty="0"/>
              <a:t>() function, is to make it </a:t>
            </a:r>
            <a:r>
              <a:rPr lang="en-IN" sz="1800" dirty="0" smtClean="0"/>
              <a:t>totally synchronous</a:t>
            </a:r>
            <a:r>
              <a:rPr lang="en-IN" sz="1800" dirty="0"/>
              <a:t>. This is possible because Node.js provides a set of </a:t>
            </a:r>
            <a:r>
              <a:rPr lang="en-IN" sz="1800" dirty="0" smtClean="0"/>
              <a:t>synchronous direct </a:t>
            </a:r>
            <a:r>
              <a:rPr lang="en-IN" sz="1800" dirty="0"/>
              <a:t>style APIs for most of the basic I/O operations. </a:t>
            </a:r>
            <a:endParaRPr lang="en-IN" sz="1800" dirty="0" smtClean="0"/>
          </a:p>
          <a:p>
            <a:r>
              <a:rPr lang="en-IN" sz="1800" dirty="0" smtClean="0"/>
              <a:t>For </a:t>
            </a:r>
            <a:r>
              <a:rPr lang="en-IN" sz="1800" dirty="0"/>
              <a:t>example, we can use </a:t>
            </a:r>
            <a:r>
              <a:rPr lang="en-IN" sz="1800" dirty="0" smtClean="0"/>
              <a:t>the </a:t>
            </a:r>
            <a:r>
              <a:rPr lang="en-IN" sz="1800" dirty="0" err="1" smtClean="0"/>
              <a:t>fs.readFileSync</a:t>
            </a:r>
            <a:r>
              <a:rPr lang="en-IN" sz="1800" dirty="0"/>
              <a:t>() function in place of its asynchronous </a:t>
            </a:r>
            <a:r>
              <a:rPr lang="en-IN" sz="1800" dirty="0" smtClean="0"/>
              <a:t>counterpart.</a:t>
            </a:r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We </a:t>
            </a:r>
            <a:r>
              <a:rPr lang="en-IN" sz="1800" dirty="0"/>
              <a:t>can see that the entire function was also converted to a direct style. </a:t>
            </a:r>
            <a:r>
              <a:rPr lang="en-IN" sz="1800" u="sng" dirty="0"/>
              <a:t>There is </a:t>
            </a:r>
            <a:r>
              <a:rPr lang="en-IN" sz="1800" u="sng" dirty="0" smtClean="0"/>
              <a:t>no reason </a:t>
            </a:r>
            <a:r>
              <a:rPr lang="en-IN" sz="1800" u="sng" dirty="0"/>
              <a:t>for the function to have a continuation-passing style if it is </a:t>
            </a:r>
            <a:r>
              <a:rPr lang="en-IN" sz="1800" u="sng" dirty="0" err="1" smtClean="0"/>
              <a:t>synchronous.</a:t>
            </a:r>
            <a:r>
              <a:rPr lang="en-IN" sz="1800" dirty="0" err="1" smtClean="0"/>
              <a:t>In</a:t>
            </a:r>
            <a:r>
              <a:rPr lang="en-IN" sz="1800" dirty="0" smtClean="0"/>
              <a:t> </a:t>
            </a:r>
            <a:r>
              <a:rPr lang="en-IN" sz="1800" dirty="0"/>
              <a:t>fact, we can state that </a:t>
            </a:r>
            <a:r>
              <a:rPr lang="en-IN" sz="1800" u="sng" dirty="0"/>
              <a:t>it is always a good practice to implement a </a:t>
            </a:r>
            <a:r>
              <a:rPr lang="en-IN" sz="1800" u="sng" dirty="0" smtClean="0"/>
              <a:t>synchronous API </a:t>
            </a:r>
            <a:r>
              <a:rPr lang="en-IN" sz="1800" u="sng" dirty="0"/>
              <a:t>using a direct style; </a:t>
            </a:r>
            <a:r>
              <a:rPr lang="en-IN" sz="1800" dirty="0"/>
              <a:t>this will eliminate any confusion around its nature </a:t>
            </a:r>
            <a:r>
              <a:rPr lang="en-IN" sz="1800" dirty="0" smtClean="0"/>
              <a:t>and will </a:t>
            </a:r>
            <a:r>
              <a:rPr lang="en-IN" sz="1800" dirty="0"/>
              <a:t>also be more efficient from a performance perspective.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7"/>
            <a:ext cx="6264696" cy="252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856984" cy="460851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using a synchronous API instead of an </a:t>
            </a:r>
            <a:r>
              <a:rPr lang="en-IN" dirty="0" smtClean="0"/>
              <a:t>asynchronous </a:t>
            </a:r>
            <a:r>
              <a:rPr lang="en-IN" dirty="0"/>
              <a:t>one has some caveats: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synchronous API might not be always available for the </a:t>
            </a:r>
            <a:r>
              <a:rPr lang="en-IN" dirty="0" smtClean="0"/>
              <a:t>needed functionality</a:t>
            </a:r>
            <a:r>
              <a:rPr lang="en-IN" dirty="0"/>
              <a:t>.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synchronous API will block the event loop and put the concurrent </a:t>
            </a:r>
            <a:r>
              <a:rPr lang="en-IN" dirty="0" smtClean="0"/>
              <a:t>requests on </a:t>
            </a:r>
            <a:r>
              <a:rPr lang="en-IN" dirty="0"/>
              <a:t>hold. It practically breaks the Node.js concurrency, slowing down </a:t>
            </a:r>
            <a:r>
              <a:rPr lang="en-IN" dirty="0" smtClean="0"/>
              <a:t>the whole </a:t>
            </a:r>
            <a:r>
              <a:rPr lang="en-IN" dirty="0"/>
              <a:t>application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r>
              <a:rPr lang="en-IN" dirty="0"/>
              <a:t>Use blocking API only when they don't affect the ability of </a:t>
            </a:r>
            <a:r>
              <a:rPr lang="en-IN" dirty="0" smtClean="0"/>
              <a:t>the application </a:t>
            </a:r>
            <a:r>
              <a:rPr lang="en-IN" dirty="0"/>
              <a:t>to serve concurrent requests.</a:t>
            </a:r>
          </a:p>
        </p:txBody>
      </p:sp>
    </p:spTree>
    <p:extLst>
      <p:ext uri="{BB962C8B-B14F-4D97-AF65-F5344CB8AC3E}">
        <p14:creationId xmlns:p14="http://schemas.microsoft.com/office/powerpoint/2010/main" val="1193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b="1" dirty="0"/>
              <a:t>Deferred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Another alternative for fixing our </a:t>
            </a:r>
            <a:r>
              <a:rPr lang="en-IN" dirty="0" err="1"/>
              <a:t>inconsistentRead</a:t>
            </a:r>
            <a:r>
              <a:rPr lang="en-IN" dirty="0"/>
              <a:t>() function is to make it </a:t>
            </a:r>
            <a:r>
              <a:rPr lang="en-IN" dirty="0" smtClean="0"/>
              <a:t>purely asynchronous</a:t>
            </a:r>
            <a:r>
              <a:rPr lang="en-IN" dirty="0"/>
              <a:t>. The trick here is to schedule the synchronous </a:t>
            </a:r>
            <a:r>
              <a:rPr lang="en-IN" dirty="0" err="1"/>
              <a:t>callback</a:t>
            </a:r>
            <a:r>
              <a:rPr lang="en-IN" dirty="0"/>
              <a:t> </a:t>
            </a:r>
            <a:r>
              <a:rPr lang="en-IN" dirty="0" smtClean="0"/>
              <a:t>invocation to </a:t>
            </a:r>
            <a:r>
              <a:rPr lang="en-IN" dirty="0"/>
              <a:t>be executed "in the future" instead of being run immediately in the same </a:t>
            </a:r>
            <a:r>
              <a:rPr lang="en-IN" dirty="0" smtClean="0"/>
              <a:t>event loop </a:t>
            </a:r>
            <a:r>
              <a:rPr lang="en-IN" dirty="0"/>
              <a:t>cycle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In Node.js, this is possible using </a:t>
            </a:r>
            <a:r>
              <a:rPr lang="en-IN" dirty="0" err="1"/>
              <a:t>process.nextTick</a:t>
            </a:r>
            <a:r>
              <a:rPr lang="en-IN" dirty="0"/>
              <a:t>(), which </a:t>
            </a:r>
            <a:r>
              <a:rPr lang="en-IN" dirty="0" smtClean="0"/>
              <a:t>defers the </a:t>
            </a:r>
            <a:r>
              <a:rPr lang="en-IN" dirty="0"/>
              <a:t>execution of a function until the next pass of the event loop.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Its </a:t>
            </a:r>
            <a:r>
              <a:rPr lang="en-IN" dirty="0"/>
              <a:t>functioning </a:t>
            </a:r>
            <a:r>
              <a:rPr lang="en-IN" dirty="0" smtClean="0"/>
              <a:t>is very </a:t>
            </a:r>
            <a:r>
              <a:rPr lang="en-IN" dirty="0"/>
              <a:t>simple; it takes a </a:t>
            </a:r>
            <a:r>
              <a:rPr lang="en-IN" dirty="0" err="1"/>
              <a:t>callback</a:t>
            </a:r>
            <a:r>
              <a:rPr lang="en-IN" dirty="0"/>
              <a:t> as an argument and pushes it on the top of the </a:t>
            </a:r>
            <a:r>
              <a:rPr lang="en-IN" dirty="0" smtClean="0"/>
              <a:t>event queue</a:t>
            </a:r>
            <a:r>
              <a:rPr lang="en-IN" dirty="0"/>
              <a:t>, in front of any pending I/O event, and returns immediately. The </a:t>
            </a:r>
            <a:r>
              <a:rPr lang="en-IN" dirty="0" err="1"/>
              <a:t>callback</a:t>
            </a:r>
            <a:r>
              <a:rPr lang="en-IN" dirty="0"/>
              <a:t> </a:t>
            </a:r>
            <a:r>
              <a:rPr lang="en-IN" dirty="0" smtClean="0"/>
              <a:t>will then </a:t>
            </a:r>
            <a:r>
              <a:rPr lang="en-IN" dirty="0"/>
              <a:t>be invoked as soon as the event loop runs </a:t>
            </a:r>
            <a:r>
              <a:rPr lang="en-IN" dirty="0" smtClean="0"/>
              <a:t>again.</a:t>
            </a:r>
          </a:p>
          <a:p>
            <a:r>
              <a:rPr lang="en-IN" dirty="0" smtClean="0">
                <a:hlinkClick r:id="rId3" action="ppaction://hlinkfile"/>
              </a:rPr>
              <a:t>2-NextTick.js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Talk about </a:t>
            </a:r>
            <a:r>
              <a:rPr lang="en-IN" dirty="0" err="1" smtClean="0"/>
              <a:t>setImmediate</a:t>
            </a:r>
            <a:r>
              <a:rPr lang="en-IN" dirty="0" smtClean="0"/>
              <a:t>() and IO starvation/CPU bound tasks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17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b="1" dirty="0"/>
              <a:t>Node.js </a:t>
            </a:r>
            <a:r>
              <a:rPr lang="en-IN" b="1" dirty="0" err="1"/>
              <a:t>callback</a:t>
            </a:r>
            <a:r>
              <a:rPr lang="en-IN" b="1" dirty="0"/>
              <a:t>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904656"/>
          </a:xfrm>
        </p:spPr>
        <p:txBody>
          <a:bodyPr>
            <a:normAutofit/>
          </a:bodyPr>
          <a:lstStyle/>
          <a:p>
            <a:r>
              <a:rPr lang="en-IN" sz="1800" dirty="0"/>
              <a:t>These conventions apply to the Node.js core API but they are </a:t>
            </a:r>
            <a:r>
              <a:rPr lang="en-IN" sz="1800" dirty="0" smtClean="0"/>
              <a:t>also followed </a:t>
            </a:r>
            <a:r>
              <a:rPr lang="en-IN" sz="1800" dirty="0"/>
              <a:t>virtually by every </a:t>
            </a:r>
            <a:r>
              <a:rPr lang="en-IN" sz="1800" dirty="0" err="1"/>
              <a:t>userland</a:t>
            </a:r>
            <a:r>
              <a:rPr lang="en-IN" sz="1800" dirty="0"/>
              <a:t> module and application. So, it's very </a:t>
            </a:r>
            <a:r>
              <a:rPr lang="en-IN" sz="1800" dirty="0" smtClean="0"/>
              <a:t>important that </a:t>
            </a:r>
            <a:r>
              <a:rPr lang="en-IN" sz="1800" dirty="0"/>
              <a:t>we understand them and make sure that we comply whenever we need </a:t>
            </a:r>
            <a:r>
              <a:rPr lang="en-IN" sz="1800" dirty="0" smtClean="0"/>
              <a:t>to design </a:t>
            </a:r>
            <a:r>
              <a:rPr lang="en-IN" sz="1800" dirty="0"/>
              <a:t>an asynchronous API</a:t>
            </a:r>
            <a:r>
              <a:rPr lang="en-IN" sz="1800" dirty="0" smtClean="0"/>
              <a:t>.</a:t>
            </a:r>
          </a:p>
          <a:p>
            <a:endParaRPr lang="en-IN" sz="1800" b="1" dirty="0" smtClean="0"/>
          </a:p>
          <a:p>
            <a:pPr marL="457200" indent="-457200">
              <a:buAutoNum type="arabicParenR"/>
            </a:pPr>
            <a:r>
              <a:rPr lang="en-IN" sz="2000" b="1" u="sng" dirty="0" err="1" smtClean="0"/>
              <a:t>Callbacks</a:t>
            </a:r>
            <a:r>
              <a:rPr lang="en-IN" sz="2000" b="1" u="sng" dirty="0" smtClean="0"/>
              <a:t> </a:t>
            </a:r>
            <a:r>
              <a:rPr lang="en-IN" sz="2000" b="1" u="sng" dirty="0"/>
              <a:t>come </a:t>
            </a:r>
            <a:r>
              <a:rPr lang="en-IN" sz="2000" b="1" u="sng" dirty="0" smtClean="0"/>
              <a:t>last</a:t>
            </a:r>
          </a:p>
          <a:p>
            <a:r>
              <a:rPr lang="en-IN" sz="2000" dirty="0"/>
              <a:t>In Node.js, if a function accepts in input a </a:t>
            </a:r>
            <a:r>
              <a:rPr lang="en-IN" sz="2000" dirty="0" err="1"/>
              <a:t>callback</a:t>
            </a:r>
            <a:r>
              <a:rPr lang="en-IN" sz="2000" dirty="0"/>
              <a:t>, this has to be passed as the </a:t>
            </a:r>
            <a:r>
              <a:rPr lang="en-IN" sz="2000" dirty="0" smtClean="0"/>
              <a:t>last argument</a:t>
            </a:r>
            <a:r>
              <a:rPr lang="en-IN" sz="2000" dirty="0"/>
              <a:t>. Let's take the following Node.js core API as an example: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As </a:t>
            </a:r>
            <a:r>
              <a:rPr lang="en-IN" sz="2000" dirty="0"/>
              <a:t>you can see from the signature of the preceding function, the </a:t>
            </a:r>
            <a:r>
              <a:rPr lang="en-IN" sz="2000" dirty="0" err="1"/>
              <a:t>callback</a:t>
            </a:r>
            <a:r>
              <a:rPr lang="en-IN" sz="2000" dirty="0"/>
              <a:t> is </a:t>
            </a:r>
            <a:r>
              <a:rPr lang="en-IN" sz="2000" dirty="0" smtClean="0"/>
              <a:t>always put </a:t>
            </a:r>
            <a:r>
              <a:rPr lang="en-IN" sz="2000" dirty="0"/>
              <a:t>in last position, even in the presence of optional arguments. The </a:t>
            </a:r>
            <a:r>
              <a:rPr lang="en-IN" sz="2000" dirty="0" smtClean="0"/>
              <a:t>motivation for </a:t>
            </a:r>
            <a:r>
              <a:rPr lang="en-IN" sz="2000" dirty="0"/>
              <a:t>this convention is that the function call is more readable in case the </a:t>
            </a:r>
            <a:r>
              <a:rPr lang="en-IN" sz="2000" dirty="0" err="1"/>
              <a:t>callback</a:t>
            </a:r>
            <a:r>
              <a:rPr lang="en-IN" sz="2000" dirty="0"/>
              <a:t> </a:t>
            </a:r>
            <a:r>
              <a:rPr lang="en-IN" sz="2000" dirty="0" smtClean="0"/>
              <a:t>is defined </a:t>
            </a:r>
            <a:r>
              <a:rPr lang="en-IN" sz="2000" dirty="0"/>
              <a:t>in place.</a:t>
            </a:r>
            <a:endParaRPr lang="en-IN" sz="2000" b="1" u="sng" dirty="0" smtClean="0"/>
          </a:p>
          <a:p>
            <a:pPr marL="0" indent="0">
              <a:buNone/>
            </a:pPr>
            <a:endParaRPr lang="en-IN" sz="2000" u="sn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5" y="3212977"/>
            <a:ext cx="6388355" cy="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9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2) </a:t>
            </a:r>
            <a:r>
              <a:rPr lang="en-IN" b="1" dirty="0"/>
              <a:t>Error comes </a:t>
            </a:r>
            <a:r>
              <a:rPr lang="en-IN" b="1" dirty="0" smtClean="0"/>
              <a:t>first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sz="1800" dirty="0"/>
              <a:t>In CPS, </a:t>
            </a:r>
            <a:r>
              <a:rPr lang="en-IN" sz="1800" u="sng" dirty="0"/>
              <a:t>errors are propagated as any other type of result, which means using </a:t>
            </a:r>
            <a:r>
              <a:rPr lang="en-IN" sz="1800" u="sng" dirty="0" smtClean="0"/>
              <a:t>the </a:t>
            </a:r>
            <a:r>
              <a:rPr lang="en-IN" sz="1800" u="sng" dirty="0" err="1" smtClean="0"/>
              <a:t>callback</a:t>
            </a:r>
            <a:r>
              <a:rPr lang="en-IN" sz="1800" u="sng" dirty="0"/>
              <a:t>. </a:t>
            </a:r>
            <a:r>
              <a:rPr lang="en-IN" sz="1800" dirty="0"/>
              <a:t>In Node.js, any error produced by a CPS function is always </a:t>
            </a:r>
            <a:r>
              <a:rPr lang="en-IN" sz="1800" u="sng" dirty="0"/>
              <a:t>passed </a:t>
            </a:r>
            <a:r>
              <a:rPr lang="en-IN" sz="1800" u="sng" dirty="0" smtClean="0"/>
              <a:t>as the </a:t>
            </a:r>
            <a:r>
              <a:rPr lang="en-IN" sz="1800" u="sng" dirty="0"/>
              <a:t>first argument of the </a:t>
            </a:r>
            <a:r>
              <a:rPr lang="en-IN" sz="1800" u="sng" dirty="0" err="1"/>
              <a:t>callback</a:t>
            </a:r>
            <a:r>
              <a:rPr lang="en-IN" sz="1800" u="sng" dirty="0"/>
              <a:t>, and any actual result is passed starting from </a:t>
            </a:r>
            <a:r>
              <a:rPr lang="en-IN" sz="1800" u="sng" dirty="0" smtClean="0"/>
              <a:t>the second </a:t>
            </a:r>
            <a:r>
              <a:rPr lang="en-IN" sz="1800" u="sng" dirty="0"/>
              <a:t>argument.</a:t>
            </a:r>
            <a:r>
              <a:rPr lang="en-IN" sz="1800" dirty="0"/>
              <a:t> If the </a:t>
            </a:r>
            <a:r>
              <a:rPr lang="en-IN" sz="1800" u="sng" dirty="0"/>
              <a:t>operation succeeds without errors, the first </a:t>
            </a:r>
            <a:r>
              <a:rPr lang="en-IN" sz="1800" u="sng" dirty="0" smtClean="0"/>
              <a:t>argument will </a:t>
            </a:r>
            <a:r>
              <a:rPr lang="en-IN" sz="1800" u="sng" dirty="0"/>
              <a:t>be null or undefined</a:t>
            </a:r>
            <a:r>
              <a:rPr lang="en-IN" sz="1800" u="sng" dirty="0" smtClean="0"/>
              <a:t>.</a:t>
            </a:r>
          </a:p>
          <a:p>
            <a:endParaRPr lang="en-IN" sz="1800" u="sng" dirty="0"/>
          </a:p>
          <a:p>
            <a:endParaRPr lang="en-IN" sz="1800" u="sng" dirty="0" smtClean="0"/>
          </a:p>
          <a:p>
            <a:endParaRPr lang="en-IN" sz="1800" u="sng" dirty="0"/>
          </a:p>
          <a:p>
            <a:endParaRPr lang="en-IN" sz="1800" u="sng" dirty="0" smtClean="0"/>
          </a:p>
          <a:p>
            <a:endParaRPr lang="en-IN" sz="1800" u="sng" dirty="0"/>
          </a:p>
          <a:p>
            <a:r>
              <a:rPr lang="en-IN" sz="1800" dirty="0"/>
              <a:t>It is a good practice to always check for the presence of an error, as not doing so </a:t>
            </a:r>
            <a:r>
              <a:rPr lang="en-IN" sz="1800" dirty="0" smtClean="0"/>
              <a:t>will make </a:t>
            </a:r>
            <a:r>
              <a:rPr lang="en-IN" sz="1800" dirty="0"/>
              <a:t>it harder for us to debug our code and discover the possible points of failures.</a:t>
            </a:r>
          </a:p>
          <a:p>
            <a:endParaRPr lang="en-IN" sz="1800" dirty="0" smtClean="0"/>
          </a:p>
          <a:p>
            <a:r>
              <a:rPr lang="en-IN" sz="1800" dirty="0" smtClean="0"/>
              <a:t>Another </a:t>
            </a:r>
            <a:r>
              <a:rPr lang="en-IN" sz="1800" dirty="0"/>
              <a:t>important convention to take into account is that </a:t>
            </a:r>
            <a:r>
              <a:rPr lang="en-IN" sz="1800" u="sng" dirty="0"/>
              <a:t>the error must always </a:t>
            </a:r>
            <a:r>
              <a:rPr lang="en-IN" sz="1800" u="sng" dirty="0" smtClean="0"/>
              <a:t>be of </a:t>
            </a:r>
            <a:r>
              <a:rPr lang="en-IN" sz="1800" u="sng" dirty="0"/>
              <a:t>type Error</a:t>
            </a:r>
            <a:r>
              <a:rPr lang="en-IN" sz="1800" dirty="0"/>
              <a:t>. This means that simple </a:t>
            </a:r>
            <a:r>
              <a:rPr lang="en-IN" sz="1800" u="sng" dirty="0"/>
              <a:t>strings or numbers should never be passed </a:t>
            </a:r>
            <a:r>
              <a:rPr lang="en-IN" sz="1800" u="sng" dirty="0" smtClean="0"/>
              <a:t>as error </a:t>
            </a:r>
            <a:r>
              <a:rPr lang="en-IN" sz="1800" u="sng" dirty="0"/>
              <a:t>objects</a:t>
            </a:r>
            <a:r>
              <a:rPr lang="en-IN" sz="1800" dirty="0"/>
              <a:t>.</a:t>
            </a:r>
            <a:endParaRPr lang="en-IN" sz="1800" u="sng" dirty="0" smtClean="0"/>
          </a:p>
          <a:p>
            <a:pPr marL="0" indent="0">
              <a:buNone/>
            </a:pPr>
            <a:endParaRPr lang="en-IN" sz="1800" u="sn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32906"/>
            <a:ext cx="5586588" cy="148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6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666936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3) </a:t>
            </a:r>
            <a:r>
              <a:rPr lang="en-IN" b="1" dirty="0" smtClean="0"/>
              <a:t>Propagating errors</a:t>
            </a:r>
          </a:p>
          <a:p>
            <a:r>
              <a:rPr lang="en-IN" sz="1800" dirty="0"/>
              <a:t>Propagating errors in synchronous, direct style functions is done with </a:t>
            </a:r>
            <a:r>
              <a:rPr lang="en-IN" sz="1800" dirty="0" smtClean="0"/>
              <a:t>the well-known </a:t>
            </a:r>
            <a:r>
              <a:rPr lang="en-IN" sz="1800" dirty="0"/>
              <a:t>throw command, which causes the error to jump up in the </a:t>
            </a:r>
            <a:r>
              <a:rPr lang="en-IN" sz="1800" dirty="0" smtClean="0"/>
              <a:t>call stack </a:t>
            </a:r>
            <a:r>
              <a:rPr lang="en-IN" sz="1800" dirty="0"/>
              <a:t>until it's caught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In asynchronous CPS however, proper error propagation is done by simply </a:t>
            </a:r>
            <a:r>
              <a:rPr lang="en-IN" sz="1800" dirty="0" smtClean="0"/>
              <a:t>passing the </a:t>
            </a:r>
            <a:r>
              <a:rPr lang="en-IN" sz="1800" dirty="0"/>
              <a:t>error to the next </a:t>
            </a:r>
            <a:r>
              <a:rPr lang="en-IN" sz="1800" dirty="0" err="1"/>
              <a:t>callback</a:t>
            </a:r>
            <a:r>
              <a:rPr lang="en-IN" sz="1800" dirty="0"/>
              <a:t> in the CPS chain</a:t>
            </a:r>
            <a:r>
              <a:rPr lang="en-IN" sz="1800" dirty="0" smtClean="0"/>
              <a:t>.</a:t>
            </a:r>
          </a:p>
          <a:p>
            <a:endParaRPr lang="en-IN" sz="1800" b="1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5148"/>
            <a:ext cx="6149911" cy="46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8224" y="3789040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detail to notice in the </a:t>
            </a:r>
            <a:r>
              <a:rPr lang="en-IN" dirty="0" smtClean="0"/>
              <a:t>code on left is </a:t>
            </a:r>
            <a:r>
              <a:rPr lang="en-IN" dirty="0"/>
              <a:t>how the </a:t>
            </a:r>
            <a:r>
              <a:rPr lang="en-IN" dirty="0" err="1"/>
              <a:t>callback</a:t>
            </a:r>
            <a:r>
              <a:rPr lang="en-IN" dirty="0"/>
              <a:t> is invoked when we</a:t>
            </a:r>
          </a:p>
          <a:p>
            <a:r>
              <a:rPr lang="en-IN" dirty="0"/>
              <a:t>want to pass a valid result and when we want to propagate an error.</a:t>
            </a:r>
          </a:p>
        </p:txBody>
      </p:sp>
    </p:spTree>
    <p:extLst>
      <p:ext uri="{BB962C8B-B14F-4D97-AF65-F5344CB8AC3E}">
        <p14:creationId xmlns:p14="http://schemas.microsoft.com/office/powerpoint/2010/main" val="36682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4)</a:t>
            </a:r>
            <a:r>
              <a:rPr lang="en-IN" b="1" dirty="0"/>
              <a:t> Uncaught </a:t>
            </a:r>
            <a:r>
              <a:rPr lang="en-IN" b="1" dirty="0" smtClean="0"/>
              <a:t>exceptions</a:t>
            </a:r>
            <a:endParaRPr lang="en-IN" b="1" dirty="0"/>
          </a:p>
          <a:p>
            <a:r>
              <a:rPr lang="en-IN" sz="1800" dirty="0"/>
              <a:t>You might have seen from the </a:t>
            </a:r>
            <a:r>
              <a:rPr lang="en-IN" sz="1800" dirty="0" err="1"/>
              <a:t>readJSON</a:t>
            </a:r>
            <a:r>
              <a:rPr lang="en-IN" sz="1800" dirty="0"/>
              <a:t>() function defined previously that </a:t>
            </a:r>
            <a:r>
              <a:rPr lang="en-IN" sz="1800" dirty="0" smtClean="0"/>
              <a:t>in order </a:t>
            </a:r>
            <a:r>
              <a:rPr lang="en-IN" sz="1800" dirty="0"/>
              <a:t>to avoid any exception to be thrown into the </a:t>
            </a:r>
            <a:r>
              <a:rPr lang="en-IN" sz="1800" dirty="0" err="1"/>
              <a:t>fs.readFile</a:t>
            </a:r>
            <a:r>
              <a:rPr lang="en-IN" sz="1800" dirty="0"/>
              <a:t>() </a:t>
            </a:r>
            <a:r>
              <a:rPr lang="en-IN" sz="1800" dirty="0" err="1"/>
              <a:t>callback</a:t>
            </a:r>
            <a:r>
              <a:rPr lang="en-IN" sz="1800" dirty="0"/>
              <a:t>, </a:t>
            </a:r>
            <a:r>
              <a:rPr lang="en-IN" sz="1800" dirty="0" smtClean="0"/>
              <a:t>we put </a:t>
            </a:r>
            <a:r>
              <a:rPr lang="en-IN" sz="1800" dirty="0"/>
              <a:t>a try-catch block around </a:t>
            </a:r>
            <a:r>
              <a:rPr lang="en-IN" sz="1800" dirty="0" err="1"/>
              <a:t>JSON.parse</a:t>
            </a:r>
            <a:r>
              <a:rPr lang="en-IN" sz="1800" dirty="0"/>
              <a:t>(). Throwing inside an </a:t>
            </a:r>
            <a:r>
              <a:rPr lang="en-IN" sz="1800" dirty="0" smtClean="0"/>
              <a:t>asynchronous </a:t>
            </a:r>
            <a:r>
              <a:rPr lang="en-IN" sz="1800" dirty="0" err="1" smtClean="0"/>
              <a:t>callback</a:t>
            </a:r>
            <a:r>
              <a:rPr lang="en-IN" sz="1800" dirty="0"/>
              <a:t>, in fact, will cause the exception to jump up to the event loop and never </a:t>
            </a:r>
            <a:r>
              <a:rPr lang="en-IN" sz="1800" dirty="0" smtClean="0"/>
              <a:t>be propagated </a:t>
            </a:r>
            <a:r>
              <a:rPr lang="en-IN" sz="1800" dirty="0"/>
              <a:t>to the next </a:t>
            </a:r>
            <a:r>
              <a:rPr lang="en-IN" sz="1800" dirty="0" err="1"/>
              <a:t>callback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In Node.js, this is an unrecoverable state and the application will simply shut </a:t>
            </a:r>
            <a:r>
              <a:rPr lang="en-IN" sz="1800" dirty="0" smtClean="0"/>
              <a:t>down printing </a:t>
            </a:r>
            <a:r>
              <a:rPr lang="en-IN" sz="1800" dirty="0"/>
              <a:t>the error to the </a:t>
            </a:r>
            <a:r>
              <a:rPr lang="en-IN" sz="1800" dirty="0" err="1"/>
              <a:t>stderr</a:t>
            </a:r>
            <a:r>
              <a:rPr lang="en-IN" sz="1800" dirty="0"/>
              <a:t> interface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The </a:t>
            </a:r>
            <a:r>
              <a:rPr lang="en-IN" sz="1800" dirty="0"/>
              <a:t>application is aborted the moment an exception </a:t>
            </a:r>
            <a:r>
              <a:rPr lang="en-IN" sz="1800" dirty="0" smtClean="0"/>
              <a:t>reaches the </a:t>
            </a:r>
            <a:r>
              <a:rPr lang="en-IN" sz="1800" dirty="0"/>
              <a:t>event loop; however, we still have a last chance to perform some </a:t>
            </a:r>
            <a:r>
              <a:rPr lang="en-IN" sz="1800" dirty="0" err="1" smtClean="0"/>
              <a:t>cleanup</a:t>
            </a:r>
            <a:r>
              <a:rPr lang="en-IN" sz="1800" dirty="0" smtClean="0"/>
              <a:t> or </a:t>
            </a:r>
            <a:r>
              <a:rPr lang="en-IN" sz="1800" dirty="0"/>
              <a:t>logging before the application terminates. In fact, when this happens, </a:t>
            </a:r>
            <a:r>
              <a:rPr lang="en-IN" sz="1800" dirty="0" smtClean="0"/>
              <a:t>Node.js emits </a:t>
            </a:r>
            <a:r>
              <a:rPr lang="en-IN" sz="1800" dirty="0"/>
              <a:t>a special event called </a:t>
            </a:r>
            <a:r>
              <a:rPr lang="en-IN" sz="1800" dirty="0" err="1"/>
              <a:t>uncaughtException</a:t>
            </a:r>
            <a:r>
              <a:rPr lang="en-IN" sz="1800" dirty="0"/>
              <a:t> just before exiting the process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It's important to understand that an uncaught exception leaves the application in </a:t>
            </a:r>
            <a:r>
              <a:rPr lang="en-IN" sz="1800" dirty="0" smtClean="0"/>
              <a:t>a state </a:t>
            </a:r>
            <a:r>
              <a:rPr lang="en-IN" sz="1800" dirty="0"/>
              <a:t>that is not guaranteed to be consistent, which can lead to unforeseeable </a:t>
            </a:r>
            <a:r>
              <a:rPr lang="en-IN" sz="1800" dirty="0" err="1" smtClean="0"/>
              <a:t>problems.For</a:t>
            </a:r>
            <a:r>
              <a:rPr lang="en-IN" sz="1800" dirty="0" smtClean="0"/>
              <a:t> </a:t>
            </a:r>
            <a:r>
              <a:rPr lang="en-IN" sz="1800" dirty="0"/>
              <a:t>example, there might still have incomplete I/O requests running, or closures </a:t>
            </a:r>
            <a:r>
              <a:rPr lang="en-IN" sz="1800" dirty="0" smtClean="0"/>
              <a:t>might have </a:t>
            </a:r>
            <a:r>
              <a:rPr lang="en-IN" sz="1800" dirty="0"/>
              <a:t>become inconsistent. That's why it is always advised, especially in production, </a:t>
            </a:r>
            <a:r>
              <a:rPr lang="en-IN" sz="1800" dirty="0" smtClean="0"/>
              <a:t>to exit </a:t>
            </a:r>
            <a:r>
              <a:rPr lang="en-IN" sz="1800" dirty="0"/>
              <a:t>anyway from the application after an uncaught exception is received.</a:t>
            </a:r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/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4" y="5085184"/>
            <a:ext cx="602742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module system and its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r>
              <a:rPr lang="en-IN" sz="1800" dirty="0"/>
              <a:t>Modules are the bricks for structuring non-trivial applications, but also the </a:t>
            </a:r>
            <a:r>
              <a:rPr lang="en-IN" sz="1800" dirty="0" smtClean="0"/>
              <a:t>main mechanism </a:t>
            </a:r>
            <a:r>
              <a:rPr lang="en-IN" sz="1800" dirty="0"/>
              <a:t>to enforce </a:t>
            </a:r>
            <a:r>
              <a:rPr lang="en-IN" sz="1800" i="1" dirty="0"/>
              <a:t>information hiding </a:t>
            </a:r>
            <a:r>
              <a:rPr lang="en-IN" sz="1800" dirty="0"/>
              <a:t>by keeping private all the functions </a:t>
            </a:r>
            <a:r>
              <a:rPr lang="en-IN" sz="1800" dirty="0" smtClean="0"/>
              <a:t>and variables </a:t>
            </a:r>
            <a:r>
              <a:rPr lang="en-IN" sz="1800" dirty="0"/>
              <a:t>that are not explicitly marked to be </a:t>
            </a:r>
            <a:r>
              <a:rPr lang="en-IN" sz="1800" i="1" dirty="0"/>
              <a:t>exported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One </a:t>
            </a:r>
            <a:r>
              <a:rPr lang="en-IN" sz="1800" dirty="0"/>
              <a:t>of the major problems with JavaScript is the absence of </a:t>
            </a:r>
            <a:r>
              <a:rPr lang="en-IN" sz="1800" dirty="0" err="1" smtClean="0"/>
              <a:t>namespacing</a:t>
            </a:r>
            <a:r>
              <a:rPr lang="en-IN" sz="1800" dirty="0" smtClean="0"/>
              <a:t>. A popular technique to solve this problem </a:t>
            </a:r>
            <a:r>
              <a:rPr lang="en-IN" sz="1800" dirty="0"/>
              <a:t>is called </a:t>
            </a:r>
            <a:r>
              <a:rPr lang="en-IN" sz="1800" b="1" dirty="0"/>
              <a:t>revealing module pattern </a:t>
            </a:r>
            <a:r>
              <a:rPr lang="en-IN" sz="1800" dirty="0"/>
              <a:t>and it looks like the following:</a:t>
            </a:r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This </a:t>
            </a:r>
            <a:r>
              <a:rPr lang="en-IN" sz="1800" dirty="0"/>
              <a:t>pattern leverages a self-invoking function to create a private scope, </a:t>
            </a:r>
            <a:r>
              <a:rPr lang="en-IN" sz="1800" dirty="0" smtClean="0"/>
              <a:t>exporting only </a:t>
            </a:r>
            <a:r>
              <a:rPr lang="en-IN" sz="1800" dirty="0"/>
              <a:t>the parts that are meant to be public. In the preceding code, the module </a:t>
            </a:r>
            <a:r>
              <a:rPr lang="en-IN" sz="1800" dirty="0" smtClean="0"/>
              <a:t>variable contains </a:t>
            </a:r>
            <a:r>
              <a:rPr lang="en-IN" sz="1800" dirty="0"/>
              <a:t>only the exported API, while the rest of the module content is </a:t>
            </a:r>
            <a:r>
              <a:rPr lang="en-IN" sz="1800" dirty="0" smtClean="0"/>
              <a:t>practically inaccessible </a:t>
            </a:r>
            <a:r>
              <a:rPr lang="en-IN" sz="1800" dirty="0"/>
              <a:t>from outside. As we will see in a moment, the idea behind this pattern </a:t>
            </a:r>
            <a:r>
              <a:rPr lang="en-IN" sz="1800" dirty="0" smtClean="0"/>
              <a:t>is used </a:t>
            </a:r>
            <a:r>
              <a:rPr lang="en-IN" sz="1800" dirty="0"/>
              <a:t>as a base for the Node.js module system</a:t>
            </a:r>
            <a:r>
              <a:rPr lang="en-IN" sz="1800" dirty="0" smtClean="0"/>
              <a:t>.</a:t>
            </a:r>
          </a:p>
          <a:p>
            <a:r>
              <a:rPr lang="en-IN" sz="1800" dirty="0" smtClean="0">
                <a:hlinkClick r:id="rId2" action="ppaction://hlinkfile"/>
              </a:rPr>
              <a:t>3-moduleSystem.js</a:t>
            </a:r>
            <a:endParaRPr lang="en-IN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4608512" cy="294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9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IN" dirty="0" smtClean="0"/>
              <a:t>require()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arenR"/>
            </a:pPr>
            <a:r>
              <a:rPr lang="en-IN" dirty="0" smtClean="0"/>
              <a:t>A </a:t>
            </a:r>
            <a:r>
              <a:rPr lang="en-IN" dirty="0"/>
              <a:t>module name is accepted as input and the very first thing that we do </a:t>
            </a:r>
            <a:r>
              <a:rPr lang="en-IN" dirty="0" smtClean="0"/>
              <a:t>is resolve </a:t>
            </a:r>
            <a:r>
              <a:rPr lang="en-IN" dirty="0"/>
              <a:t>the full path of the module, which </a:t>
            </a:r>
            <a:r>
              <a:rPr lang="en-IN" dirty="0" smtClean="0"/>
              <a:t>is called </a:t>
            </a:r>
            <a:r>
              <a:rPr lang="en-IN" dirty="0"/>
              <a:t>id. This task is </a:t>
            </a:r>
            <a:r>
              <a:rPr lang="en-IN" dirty="0" smtClean="0"/>
              <a:t>delegated to </a:t>
            </a:r>
            <a:r>
              <a:rPr lang="en-IN" dirty="0" err="1"/>
              <a:t>require.resolve</a:t>
            </a:r>
            <a:r>
              <a:rPr lang="en-IN" dirty="0"/>
              <a:t>(), which implements a specific resolving </a:t>
            </a:r>
            <a:r>
              <a:rPr lang="en-IN" dirty="0" smtClean="0"/>
              <a:t>algorithm(we </a:t>
            </a:r>
            <a:r>
              <a:rPr lang="en-IN" dirty="0"/>
              <a:t>will talk about it later</a:t>
            </a:r>
            <a:r>
              <a:rPr lang="en-IN" dirty="0" smtClean="0"/>
              <a:t>).</a:t>
            </a:r>
          </a:p>
          <a:p>
            <a:pPr marL="514350" indent="-514350">
              <a:buAutoNum type="arabicParenR"/>
            </a:pP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 smtClean="0"/>
              <a:t> </a:t>
            </a:r>
            <a:r>
              <a:rPr lang="en-IN" dirty="0"/>
              <a:t>If the module was already loaded in the past, it should be available in </a:t>
            </a:r>
            <a:r>
              <a:rPr lang="en-IN" dirty="0" smtClean="0"/>
              <a:t>the cache</a:t>
            </a:r>
            <a:r>
              <a:rPr lang="en-IN" dirty="0"/>
              <a:t>. In this case, </a:t>
            </a:r>
            <a:r>
              <a:rPr lang="en-IN" dirty="0" smtClean="0"/>
              <a:t>it is returned immediately.</a:t>
            </a:r>
          </a:p>
          <a:p>
            <a:pPr marL="514350" indent="-514350">
              <a:buAutoNum type="arabicParenR"/>
            </a:pP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 smtClean="0"/>
              <a:t> </a:t>
            </a:r>
            <a:r>
              <a:rPr lang="en-IN" dirty="0"/>
              <a:t>If the module was not yet loaded, </a:t>
            </a:r>
            <a:r>
              <a:rPr lang="en-IN" dirty="0" smtClean="0"/>
              <a:t>an </a:t>
            </a:r>
            <a:r>
              <a:rPr lang="en-IN" dirty="0" smtClean="0"/>
              <a:t>environment is</a:t>
            </a:r>
            <a:r>
              <a:rPr lang="en-IN" dirty="0" smtClean="0"/>
              <a:t> set </a:t>
            </a:r>
            <a:r>
              <a:rPr lang="en-IN" dirty="0"/>
              <a:t>up the </a:t>
            </a:r>
            <a:r>
              <a:rPr lang="en-IN" dirty="0" smtClean="0"/>
              <a:t>for </a:t>
            </a:r>
            <a:r>
              <a:rPr lang="en-IN" dirty="0"/>
              <a:t>the </a:t>
            </a:r>
            <a:r>
              <a:rPr lang="en-IN" dirty="0" smtClean="0"/>
              <a:t>first load</a:t>
            </a:r>
            <a:r>
              <a:rPr lang="en-IN" dirty="0"/>
              <a:t>. In particular, </a:t>
            </a:r>
            <a:r>
              <a:rPr lang="en-IN" dirty="0" smtClean="0"/>
              <a:t>node create </a:t>
            </a:r>
            <a:r>
              <a:rPr lang="en-IN" dirty="0"/>
              <a:t>a module object that contains an </a:t>
            </a:r>
            <a:r>
              <a:rPr lang="en-IN" dirty="0" smtClean="0"/>
              <a:t>exports property </a:t>
            </a:r>
            <a:r>
              <a:rPr lang="en-IN" dirty="0"/>
              <a:t>initialized with an empty object literal. This property will be </a:t>
            </a:r>
            <a:r>
              <a:rPr lang="en-IN" dirty="0" smtClean="0"/>
              <a:t>used by </a:t>
            </a:r>
            <a:r>
              <a:rPr lang="en-IN" dirty="0"/>
              <a:t>the code of the module to export any public </a:t>
            </a:r>
            <a:r>
              <a:rPr lang="en-IN" dirty="0" smtClean="0"/>
              <a:t>API.</a:t>
            </a:r>
          </a:p>
          <a:p>
            <a:pPr marL="514350" indent="-514350">
              <a:buAutoNum type="arabicParenR"/>
            </a:pP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 smtClean="0"/>
              <a:t>The </a:t>
            </a:r>
            <a:r>
              <a:rPr lang="en-IN" dirty="0"/>
              <a:t>module object is </a:t>
            </a:r>
            <a:r>
              <a:rPr lang="en-IN" dirty="0" smtClean="0"/>
              <a:t>cached.</a:t>
            </a:r>
          </a:p>
          <a:p>
            <a:pPr marL="514350" indent="-514350">
              <a:buAutoNum type="arabicParenR"/>
            </a:pP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 smtClean="0"/>
              <a:t>The </a:t>
            </a:r>
            <a:r>
              <a:rPr lang="en-IN" dirty="0"/>
              <a:t>module source code is read from its file and the code is </a:t>
            </a:r>
            <a:r>
              <a:rPr lang="en-IN" dirty="0" smtClean="0"/>
              <a:t>evaluated. We </a:t>
            </a:r>
            <a:r>
              <a:rPr lang="en-IN" dirty="0"/>
              <a:t>provide to the module, the module object that </a:t>
            </a:r>
            <a:r>
              <a:rPr lang="en-IN" dirty="0" smtClean="0"/>
              <a:t>is just created in step 3, </a:t>
            </a:r>
            <a:r>
              <a:rPr lang="en-IN" dirty="0"/>
              <a:t>and a reference to the require() function. </a:t>
            </a:r>
            <a:r>
              <a:rPr lang="en-IN" dirty="0" smtClean="0"/>
              <a:t>The </a:t>
            </a:r>
            <a:r>
              <a:rPr lang="en-IN" dirty="0"/>
              <a:t>module exports </a:t>
            </a:r>
            <a:r>
              <a:rPr lang="en-IN" dirty="0" smtClean="0"/>
              <a:t>its public </a:t>
            </a:r>
            <a:r>
              <a:rPr lang="en-IN" dirty="0"/>
              <a:t>API by manipulating or replacing the </a:t>
            </a:r>
            <a:r>
              <a:rPr lang="en-IN" dirty="0" err="1"/>
              <a:t>module.exports</a:t>
            </a:r>
            <a:r>
              <a:rPr lang="en-IN" dirty="0"/>
              <a:t> </a:t>
            </a:r>
            <a:r>
              <a:rPr lang="en-IN" dirty="0" smtClean="0"/>
              <a:t>object.</a:t>
            </a:r>
          </a:p>
          <a:p>
            <a:pPr marL="514350" indent="-514350">
              <a:buAutoNum type="arabicParenR"/>
            </a:pP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 smtClean="0"/>
              <a:t>Finally</a:t>
            </a:r>
            <a:r>
              <a:rPr lang="en-IN" dirty="0"/>
              <a:t>, the content of </a:t>
            </a:r>
            <a:r>
              <a:rPr lang="en-IN" dirty="0" err="1"/>
              <a:t>module.exports</a:t>
            </a:r>
            <a:r>
              <a:rPr lang="en-IN" dirty="0"/>
              <a:t>, which represents the public API </a:t>
            </a:r>
            <a:r>
              <a:rPr lang="en-IN" dirty="0" smtClean="0"/>
              <a:t>of the </a:t>
            </a:r>
            <a:r>
              <a:rPr lang="en-IN" dirty="0"/>
              <a:t>module, is returned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12092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Defining </a:t>
            </a:r>
            <a:r>
              <a:rPr lang="en-IN" b="1" dirty="0" err="1"/>
              <a:t>globals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Even if all the variables and functions that are declared in a module are </a:t>
            </a:r>
            <a:r>
              <a:rPr lang="en-IN" dirty="0" smtClean="0"/>
              <a:t>defined in </a:t>
            </a:r>
            <a:r>
              <a:rPr lang="en-IN" dirty="0"/>
              <a:t>its local scope, it is still possible to define a global variable. In fact, the </a:t>
            </a:r>
            <a:r>
              <a:rPr lang="en-IN" dirty="0" smtClean="0"/>
              <a:t>module system </a:t>
            </a:r>
            <a:r>
              <a:rPr lang="en-IN" dirty="0"/>
              <a:t>exposes a special variable called </a:t>
            </a:r>
            <a:r>
              <a:rPr lang="en-IN" b="1" u="sng" dirty="0"/>
              <a:t>global</a:t>
            </a:r>
            <a:r>
              <a:rPr lang="en-IN" dirty="0"/>
              <a:t>, which can be used for </a:t>
            </a:r>
            <a:r>
              <a:rPr lang="en-IN" dirty="0" smtClean="0"/>
              <a:t>this purpose</a:t>
            </a:r>
            <a:r>
              <a:rPr lang="en-IN" dirty="0"/>
              <a:t>. Everything that is assigned to this variable will end up </a:t>
            </a:r>
            <a:r>
              <a:rPr lang="en-IN" dirty="0" smtClean="0"/>
              <a:t>automatically in </a:t>
            </a:r>
            <a:r>
              <a:rPr lang="en-IN" dirty="0"/>
              <a:t>the global scope.</a:t>
            </a:r>
          </a:p>
          <a:p>
            <a:endParaRPr lang="en-IN" dirty="0" smtClean="0"/>
          </a:p>
          <a:p>
            <a:r>
              <a:rPr lang="en-IN" dirty="0" smtClean="0"/>
              <a:t>Please </a:t>
            </a:r>
            <a:r>
              <a:rPr lang="en-IN" dirty="0"/>
              <a:t>note that polluting the global scope is considered a bad </a:t>
            </a:r>
            <a:r>
              <a:rPr lang="en-IN" dirty="0" smtClean="0"/>
              <a:t>practice and </a:t>
            </a:r>
            <a:r>
              <a:rPr lang="en-IN" dirty="0"/>
              <a:t>nullifies the advantage of having a module system. So, use it </a:t>
            </a:r>
            <a:r>
              <a:rPr lang="en-IN" dirty="0" smtClean="0"/>
              <a:t>only if </a:t>
            </a:r>
            <a:r>
              <a:rPr lang="en-IN" dirty="0"/>
              <a:t>you really know what you are doing.</a:t>
            </a:r>
          </a:p>
        </p:txBody>
      </p:sp>
    </p:spTree>
    <p:extLst>
      <p:ext uri="{BB962C8B-B14F-4D97-AF65-F5344CB8AC3E}">
        <p14:creationId xmlns:p14="http://schemas.microsoft.com/office/powerpoint/2010/main" val="37885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Node.js philosophy, the "Node way"</a:t>
            </a:r>
          </a:p>
          <a:p>
            <a:r>
              <a:rPr lang="en-IN" dirty="0" smtClean="0"/>
              <a:t>The </a:t>
            </a:r>
            <a:r>
              <a:rPr lang="en-IN" dirty="0"/>
              <a:t>reactor pattern: the mechanism at the heart of the </a:t>
            </a:r>
            <a:r>
              <a:rPr lang="en-IN" dirty="0" smtClean="0"/>
              <a:t>Node.js asynchronous </a:t>
            </a:r>
            <a:r>
              <a:rPr lang="en-IN" dirty="0"/>
              <a:t>architecture</a:t>
            </a:r>
          </a:p>
          <a:p>
            <a:r>
              <a:rPr lang="en-IN" dirty="0" smtClean="0"/>
              <a:t>The </a:t>
            </a:r>
            <a:r>
              <a:rPr lang="en-IN" dirty="0"/>
              <a:t>Node.js </a:t>
            </a:r>
            <a:r>
              <a:rPr lang="en-IN" dirty="0" err="1"/>
              <a:t>callback</a:t>
            </a:r>
            <a:r>
              <a:rPr lang="en-IN" dirty="0"/>
              <a:t> pattern and its set of conventions</a:t>
            </a:r>
          </a:p>
          <a:p>
            <a:r>
              <a:rPr lang="en-IN" dirty="0" smtClean="0"/>
              <a:t>The </a:t>
            </a:r>
            <a:r>
              <a:rPr lang="en-IN" dirty="0"/>
              <a:t>module system and its patterns: the fundamental mechanisms </a:t>
            </a:r>
            <a:r>
              <a:rPr lang="en-IN" dirty="0" smtClean="0"/>
              <a:t>for organizing </a:t>
            </a:r>
            <a:r>
              <a:rPr lang="en-IN" dirty="0"/>
              <a:t>code in </a:t>
            </a:r>
            <a:r>
              <a:rPr lang="en-IN" dirty="0" smtClean="0"/>
              <a:t>Node.js</a:t>
            </a:r>
          </a:p>
          <a:p>
            <a:r>
              <a:rPr lang="en-IN" dirty="0" smtClean="0"/>
              <a:t>The </a:t>
            </a:r>
            <a:r>
              <a:rPr lang="en-IN" dirty="0"/>
              <a:t>observer pattern and its Node.js incarnation</a:t>
            </a:r>
          </a:p>
        </p:txBody>
      </p:sp>
    </p:spTree>
    <p:extLst>
      <p:ext uri="{BB962C8B-B14F-4D97-AF65-F5344CB8AC3E}">
        <p14:creationId xmlns:p14="http://schemas.microsoft.com/office/powerpoint/2010/main" val="21385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b="1" dirty="0" err="1"/>
              <a:t>module.exports</a:t>
            </a:r>
            <a:r>
              <a:rPr lang="en-IN" b="1" dirty="0"/>
              <a:t> vs exports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6120680"/>
          </a:xfrm>
        </p:spPr>
        <p:txBody>
          <a:bodyPr>
            <a:normAutofit/>
          </a:bodyPr>
          <a:lstStyle/>
          <a:p>
            <a:r>
              <a:rPr lang="en-IN" sz="1800" dirty="0"/>
              <a:t>The variable exports is just a reference to the initial value of </a:t>
            </a:r>
            <a:r>
              <a:rPr lang="en-IN" sz="1800" dirty="0" err="1" smtClean="0"/>
              <a:t>module.exports</a:t>
            </a:r>
            <a:r>
              <a:rPr lang="en-IN" sz="1800" dirty="0"/>
              <a:t>; we have seen that such a value is essentially a simple object literal </a:t>
            </a:r>
            <a:r>
              <a:rPr lang="en-IN" sz="1800" dirty="0" smtClean="0"/>
              <a:t>created before </a:t>
            </a:r>
            <a:r>
              <a:rPr lang="en-IN" sz="1800" dirty="0"/>
              <a:t>the module is loaded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This means that we can only attach new properties to the object referenced by </a:t>
            </a:r>
            <a:r>
              <a:rPr lang="en-IN" sz="1800" dirty="0" smtClean="0"/>
              <a:t>the exports variable  </a:t>
            </a:r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Reassigning </a:t>
            </a:r>
            <a:r>
              <a:rPr lang="en-IN" sz="1800" dirty="0"/>
              <a:t>the exports variable doesn't have any effect, because it </a:t>
            </a:r>
            <a:r>
              <a:rPr lang="en-IN" sz="1800" dirty="0" smtClean="0"/>
              <a:t>doesn't change </a:t>
            </a:r>
            <a:r>
              <a:rPr lang="en-IN" sz="1800" dirty="0"/>
              <a:t>the contents of </a:t>
            </a:r>
            <a:r>
              <a:rPr lang="en-IN" sz="1800" dirty="0" err="1"/>
              <a:t>module.exports</a:t>
            </a:r>
            <a:r>
              <a:rPr lang="en-IN" sz="1800" dirty="0"/>
              <a:t>, it will only reassign the variable </a:t>
            </a:r>
            <a:r>
              <a:rPr lang="en-IN" sz="1800" dirty="0" smtClean="0"/>
              <a:t>itself. The </a:t>
            </a:r>
            <a:r>
              <a:rPr lang="en-IN" sz="1800" dirty="0"/>
              <a:t>following code is therefore wrong</a:t>
            </a:r>
            <a:r>
              <a:rPr lang="en-IN" sz="1800" dirty="0" smtClean="0"/>
              <a:t>: </a:t>
            </a:r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/>
              <a:t>If we want to export something other than an object literal, as for example a </a:t>
            </a:r>
            <a:r>
              <a:rPr lang="en-IN" sz="1800" dirty="0" err="1" smtClean="0"/>
              <a:t>function,an</a:t>
            </a:r>
            <a:r>
              <a:rPr lang="en-IN" sz="1800" dirty="0" smtClean="0"/>
              <a:t> </a:t>
            </a:r>
            <a:r>
              <a:rPr lang="en-IN" sz="1800" dirty="0"/>
              <a:t>instance, or even a string, we have to reassign </a:t>
            </a:r>
            <a:r>
              <a:rPr lang="en-IN" sz="1800" dirty="0" err="1"/>
              <a:t>module.exports</a:t>
            </a:r>
            <a:r>
              <a:rPr lang="en-IN" sz="1800" dirty="0"/>
              <a:t> as follows</a:t>
            </a:r>
            <a:r>
              <a:rPr lang="en-IN" sz="1800" dirty="0" smtClean="0"/>
              <a:t>:</a:t>
            </a:r>
          </a:p>
          <a:p>
            <a:pPr marL="0" indent="0">
              <a:buNone/>
            </a:pPr>
            <a:endParaRPr lang="en-IN" sz="1800" dirty="0" smtClean="0"/>
          </a:p>
          <a:p>
            <a:pPr marL="457200" lvl="1" indent="0">
              <a:buNone/>
            </a:pPr>
            <a:endParaRPr lang="en-IN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3384376" cy="8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56992"/>
            <a:ext cx="2736177" cy="78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013176"/>
            <a:ext cx="430738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6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 is synchronous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/>
              <a:t>Another important detail that we should take into account is </a:t>
            </a:r>
            <a:r>
              <a:rPr lang="en-IN" sz="2000" dirty="0" smtClean="0"/>
              <a:t>that require </a:t>
            </a:r>
            <a:r>
              <a:rPr lang="en-IN" sz="2000" dirty="0"/>
              <a:t>function is synchronous. In fact, it returns the module contents using </a:t>
            </a:r>
            <a:r>
              <a:rPr lang="en-IN" sz="2000" dirty="0" smtClean="0"/>
              <a:t>a simple </a:t>
            </a:r>
            <a:r>
              <a:rPr lang="en-IN" sz="2000" dirty="0"/>
              <a:t>direct style, and no </a:t>
            </a:r>
            <a:r>
              <a:rPr lang="en-IN" sz="2000" dirty="0" err="1"/>
              <a:t>callback</a:t>
            </a:r>
            <a:r>
              <a:rPr lang="en-IN" sz="2000" dirty="0"/>
              <a:t> is required. This is true for the original </a:t>
            </a:r>
            <a:r>
              <a:rPr lang="en-IN" sz="2000" dirty="0" smtClean="0"/>
              <a:t>Node.js require</a:t>
            </a:r>
            <a:r>
              <a:rPr lang="en-IN" sz="2000" dirty="0"/>
              <a:t>() function too. As a consequence, any assignment to </a:t>
            </a:r>
            <a:r>
              <a:rPr lang="en-IN" sz="2000" dirty="0" err="1"/>
              <a:t>module.export</a:t>
            </a:r>
            <a:r>
              <a:rPr lang="en-IN" sz="2000" dirty="0"/>
              <a:t> </a:t>
            </a:r>
            <a:r>
              <a:rPr lang="en-IN" sz="2000" dirty="0" smtClean="0"/>
              <a:t>must be </a:t>
            </a:r>
            <a:r>
              <a:rPr lang="en-IN" sz="2000" dirty="0"/>
              <a:t>synchronous as well. For example, the following code is incorrect</a:t>
            </a:r>
            <a:r>
              <a:rPr lang="en-IN" sz="2000" dirty="0" smtClean="0"/>
              <a:t>: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501008"/>
            <a:ext cx="638679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resolving </a:t>
            </a:r>
            <a:r>
              <a:rPr lang="en-IN" b="1" dirty="0" smtClean="0"/>
              <a:t>algorithm[</a:t>
            </a:r>
            <a:r>
              <a:rPr lang="en-IN" b="1" dirty="0" err="1" smtClean="0"/>
              <a:t>require.resolve</a:t>
            </a:r>
            <a:r>
              <a:rPr lang="en-IN" b="1" dirty="0" smtClean="0"/>
              <a:t>()]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309320"/>
          </a:xfrm>
        </p:spPr>
        <p:txBody>
          <a:bodyPr>
            <a:normAutofit fontScale="70000" lnSpcReduction="20000"/>
          </a:bodyPr>
          <a:lstStyle/>
          <a:p>
            <a:endParaRPr lang="en-IN" sz="2000" i="1" dirty="0" smtClean="0"/>
          </a:p>
          <a:p>
            <a:r>
              <a:rPr lang="en-IN" sz="2900" i="1" dirty="0" smtClean="0"/>
              <a:t>dependency hell: </a:t>
            </a:r>
            <a:r>
              <a:rPr lang="en-IN" sz="2900" dirty="0"/>
              <a:t>describes a situation whereby the dependencies of </a:t>
            </a:r>
            <a:r>
              <a:rPr lang="en-IN" sz="2900" dirty="0" smtClean="0"/>
              <a:t>a software</a:t>
            </a:r>
            <a:r>
              <a:rPr lang="en-IN" sz="2900" dirty="0"/>
              <a:t>, in turn depend on a shared dependency, but require different </a:t>
            </a:r>
            <a:r>
              <a:rPr lang="en-IN" sz="2900" dirty="0" smtClean="0"/>
              <a:t>incompatible versions</a:t>
            </a:r>
            <a:r>
              <a:rPr lang="en-IN" sz="2900" dirty="0"/>
              <a:t>. Node.js solves this problem elegantly by loading a different version of </a:t>
            </a:r>
            <a:r>
              <a:rPr lang="en-IN" sz="2900" dirty="0" smtClean="0"/>
              <a:t>a module </a:t>
            </a:r>
            <a:r>
              <a:rPr lang="en-IN" sz="2900" dirty="0"/>
              <a:t>depending on where the module is loaded </a:t>
            </a:r>
            <a:r>
              <a:rPr lang="en-IN" sz="2900" dirty="0" smtClean="0"/>
              <a:t>from</a:t>
            </a:r>
            <a:endParaRPr lang="en-IN" sz="2900" dirty="0"/>
          </a:p>
          <a:p>
            <a:endParaRPr lang="en-IN" sz="2900" dirty="0" smtClean="0"/>
          </a:p>
          <a:p>
            <a:r>
              <a:rPr lang="en-IN" sz="2900" dirty="0"/>
              <a:t>the resolve() </a:t>
            </a:r>
            <a:r>
              <a:rPr lang="en-IN" sz="2900" dirty="0" smtClean="0"/>
              <a:t>function takes </a:t>
            </a:r>
            <a:r>
              <a:rPr lang="en-IN" sz="2900" dirty="0"/>
              <a:t>a module name (which we will call here, </a:t>
            </a:r>
            <a:r>
              <a:rPr lang="en-IN" sz="2900" dirty="0" err="1"/>
              <a:t>moduleName</a:t>
            </a:r>
            <a:r>
              <a:rPr lang="en-IN" sz="2900" dirty="0"/>
              <a:t>) as input and it </a:t>
            </a:r>
            <a:r>
              <a:rPr lang="en-IN" sz="2900" dirty="0" smtClean="0"/>
              <a:t>returns the </a:t>
            </a:r>
            <a:r>
              <a:rPr lang="en-IN" sz="2900" dirty="0"/>
              <a:t>full path of the module. This path is then used to load its code and also to </a:t>
            </a:r>
            <a:r>
              <a:rPr lang="en-IN" sz="2900" dirty="0" smtClean="0"/>
              <a:t>identify the </a:t>
            </a:r>
            <a:r>
              <a:rPr lang="en-IN" sz="2900" dirty="0"/>
              <a:t>module uniquely</a:t>
            </a:r>
            <a:r>
              <a:rPr lang="en-IN" sz="2900" dirty="0" smtClean="0"/>
              <a:t>.</a:t>
            </a:r>
          </a:p>
          <a:p>
            <a:pPr marL="0" indent="0">
              <a:buNone/>
            </a:pPr>
            <a:endParaRPr lang="en-IN" sz="2900" dirty="0" smtClean="0"/>
          </a:p>
          <a:p>
            <a:r>
              <a:rPr lang="en-IN" sz="2900" dirty="0"/>
              <a:t>The resolving algorithm can be divided into the following </a:t>
            </a:r>
            <a:r>
              <a:rPr lang="en-IN" sz="2900" dirty="0" smtClean="0"/>
              <a:t>three major </a:t>
            </a:r>
            <a:r>
              <a:rPr lang="en-IN" sz="2900" dirty="0"/>
              <a:t>branches</a:t>
            </a:r>
            <a:r>
              <a:rPr lang="en-IN" sz="2900" dirty="0" smtClean="0"/>
              <a:t>:</a:t>
            </a:r>
          </a:p>
          <a:p>
            <a:pPr lvl="1"/>
            <a:r>
              <a:rPr lang="en-IN" sz="2500" b="1" dirty="0"/>
              <a:t>File modules</a:t>
            </a:r>
            <a:r>
              <a:rPr lang="en-IN" sz="2500" dirty="0"/>
              <a:t>: </a:t>
            </a:r>
            <a:r>
              <a:rPr lang="en-IN" sz="2500" dirty="0" smtClean="0"/>
              <a:t> If </a:t>
            </a:r>
            <a:r>
              <a:rPr lang="en-IN" sz="2500" dirty="0" err="1"/>
              <a:t>moduleName</a:t>
            </a:r>
            <a:r>
              <a:rPr lang="en-IN" sz="2500" dirty="0"/>
              <a:t> starts with "/" it's considered already </a:t>
            </a:r>
            <a:r>
              <a:rPr lang="en-IN" sz="2500" dirty="0" smtClean="0"/>
              <a:t>an </a:t>
            </a:r>
            <a:r>
              <a:rPr lang="en-IN" sz="2900" dirty="0" smtClean="0"/>
              <a:t>absolute </a:t>
            </a:r>
            <a:r>
              <a:rPr lang="en-IN" sz="2900" dirty="0"/>
              <a:t>path to the module and it's returned as it is. If it starts with </a:t>
            </a:r>
            <a:r>
              <a:rPr lang="en-IN" sz="2900" dirty="0" smtClean="0"/>
              <a:t>"./", then </a:t>
            </a:r>
            <a:r>
              <a:rPr lang="en-IN" sz="2900" dirty="0" err="1"/>
              <a:t>moduleName</a:t>
            </a:r>
            <a:r>
              <a:rPr lang="en-IN" sz="2900" dirty="0"/>
              <a:t> is considered a relative path, which is calculated </a:t>
            </a:r>
            <a:r>
              <a:rPr lang="en-IN" sz="2900" dirty="0" smtClean="0"/>
              <a:t>starting from </a:t>
            </a:r>
            <a:r>
              <a:rPr lang="en-IN" sz="2900" dirty="0"/>
              <a:t>the requiring </a:t>
            </a:r>
            <a:r>
              <a:rPr lang="en-IN" sz="2900" dirty="0" smtClean="0"/>
              <a:t>module.</a:t>
            </a:r>
          </a:p>
          <a:p>
            <a:pPr lvl="1"/>
            <a:r>
              <a:rPr lang="en-IN" sz="2900" b="1" dirty="0" smtClean="0"/>
              <a:t>Core </a:t>
            </a:r>
            <a:r>
              <a:rPr lang="en-IN" sz="2900" b="1" dirty="0"/>
              <a:t>modules</a:t>
            </a:r>
            <a:r>
              <a:rPr lang="en-IN" sz="2900" dirty="0"/>
              <a:t>: If </a:t>
            </a:r>
            <a:r>
              <a:rPr lang="en-IN" sz="2900" dirty="0" err="1"/>
              <a:t>moduleName</a:t>
            </a:r>
            <a:r>
              <a:rPr lang="en-IN" sz="2900" dirty="0"/>
              <a:t> is not prefixed with "/" or "./", the </a:t>
            </a:r>
            <a:r>
              <a:rPr lang="en-IN" sz="2900" dirty="0" smtClean="0"/>
              <a:t>algorithm will </a:t>
            </a:r>
            <a:r>
              <a:rPr lang="en-IN" sz="2900" dirty="0"/>
              <a:t>first try to search within the core Node.js </a:t>
            </a:r>
            <a:r>
              <a:rPr lang="en-IN" sz="2900" dirty="0" smtClean="0"/>
              <a:t>modules.</a:t>
            </a:r>
          </a:p>
          <a:p>
            <a:pPr lvl="1"/>
            <a:r>
              <a:rPr lang="en-IN" sz="2900" b="1" dirty="0" smtClean="0"/>
              <a:t>Package </a:t>
            </a:r>
            <a:r>
              <a:rPr lang="en-IN" sz="2900" b="1" dirty="0"/>
              <a:t>modules</a:t>
            </a:r>
            <a:r>
              <a:rPr lang="en-IN" sz="2900" dirty="0"/>
              <a:t>: If no core module is found matching </a:t>
            </a:r>
            <a:r>
              <a:rPr lang="en-IN" sz="2900" dirty="0" err="1" smtClean="0"/>
              <a:t>moduleName,then</a:t>
            </a:r>
            <a:r>
              <a:rPr lang="en-IN" sz="2900" dirty="0" smtClean="0"/>
              <a:t> </a:t>
            </a:r>
            <a:r>
              <a:rPr lang="en-IN" sz="2900" dirty="0"/>
              <a:t>the search continues by looking for a matching module into the </a:t>
            </a:r>
            <a:r>
              <a:rPr lang="en-IN" sz="2900" dirty="0" smtClean="0"/>
              <a:t>first </a:t>
            </a:r>
            <a:r>
              <a:rPr lang="en-IN" sz="2900" dirty="0" err="1" smtClean="0"/>
              <a:t>node_modules</a:t>
            </a:r>
            <a:r>
              <a:rPr lang="en-IN" sz="2900" dirty="0" smtClean="0"/>
              <a:t> </a:t>
            </a:r>
            <a:r>
              <a:rPr lang="en-IN" sz="2900" dirty="0"/>
              <a:t>directory that is found navigating up in the </a:t>
            </a:r>
            <a:r>
              <a:rPr lang="en-IN" sz="2900" dirty="0" smtClean="0"/>
              <a:t>directory structure </a:t>
            </a:r>
            <a:r>
              <a:rPr lang="en-IN" sz="2900" dirty="0"/>
              <a:t>starting from the requiring module. The algorithm </a:t>
            </a:r>
            <a:r>
              <a:rPr lang="en-IN" sz="2900" dirty="0" smtClean="0"/>
              <a:t>continues to </a:t>
            </a:r>
            <a:r>
              <a:rPr lang="en-IN" sz="2900" dirty="0"/>
              <a:t>search for a match by looking into the next </a:t>
            </a:r>
            <a:r>
              <a:rPr lang="en-IN" sz="2900" dirty="0" err="1"/>
              <a:t>node_modules</a:t>
            </a:r>
            <a:r>
              <a:rPr lang="en-IN" sz="2900" dirty="0"/>
              <a:t> </a:t>
            </a:r>
            <a:r>
              <a:rPr lang="en-IN" sz="2900" dirty="0" smtClean="0"/>
              <a:t>directory up </a:t>
            </a:r>
            <a:r>
              <a:rPr lang="en-IN" sz="2900" dirty="0"/>
              <a:t>in the directory tree, until it reaches the root of the filesystem.</a:t>
            </a:r>
          </a:p>
        </p:txBody>
      </p:sp>
    </p:spTree>
    <p:extLst>
      <p:ext uri="{BB962C8B-B14F-4D97-AF65-F5344CB8AC3E}">
        <p14:creationId xmlns:p14="http://schemas.microsoft.com/office/powerpoint/2010/main" val="33109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en-IN" b="1" dirty="0" smtClean="0"/>
              <a:t>The resolving algorithm(contd..)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92500"/>
          </a:bodyPr>
          <a:lstStyle/>
          <a:p>
            <a:r>
              <a:rPr lang="en-IN" dirty="0"/>
              <a:t>For file and package modules, both the individual files and directories can </a:t>
            </a:r>
            <a:r>
              <a:rPr lang="en-IN" dirty="0" smtClean="0"/>
              <a:t>match </a:t>
            </a:r>
            <a:r>
              <a:rPr lang="en-IN" dirty="0" err="1" smtClean="0"/>
              <a:t>moduleName</a:t>
            </a:r>
            <a:r>
              <a:rPr lang="en-IN" dirty="0"/>
              <a:t>. In particular, the algorithm will try to match the following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&lt;</a:t>
            </a:r>
            <a:r>
              <a:rPr lang="en-IN" dirty="0" err="1"/>
              <a:t>moduleName</a:t>
            </a:r>
            <a:r>
              <a:rPr lang="en-IN" dirty="0"/>
              <a:t>&gt;.</a:t>
            </a:r>
            <a:r>
              <a:rPr lang="en-IN" dirty="0" err="1" smtClean="0"/>
              <a:t>js</a:t>
            </a:r>
            <a:endParaRPr lang="en-IN" dirty="0" smtClean="0"/>
          </a:p>
          <a:p>
            <a:pPr lvl="1"/>
            <a:r>
              <a:rPr lang="en-IN" dirty="0" smtClean="0"/>
              <a:t>&lt;</a:t>
            </a:r>
            <a:r>
              <a:rPr lang="en-IN" dirty="0" err="1"/>
              <a:t>moduleName</a:t>
            </a:r>
            <a:r>
              <a:rPr lang="en-IN" dirty="0"/>
              <a:t>&gt;/</a:t>
            </a:r>
            <a:r>
              <a:rPr lang="en-IN" dirty="0" smtClean="0"/>
              <a:t>index.js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directory/file specified in the main property of &lt;</a:t>
            </a:r>
            <a:r>
              <a:rPr lang="en-IN" dirty="0" err="1"/>
              <a:t>moduleName</a:t>
            </a:r>
            <a:r>
              <a:rPr lang="en-IN" dirty="0" smtClean="0"/>
              <a:t>&gt;/</a:t>
            </a:r>
            <a:r>
              <a:rPr lang="en-IN" dirty="0" err="1" smtClean="0"/>
              <a:t>package.json</a:t>
            </a:r>
            <a:endParaRPr lang="en-IN" dirty="0" smtClean="0"/>
          </a:p>
          <a:p>
            <a:pPr lvl="1"/>
            <a:endParaRPr lang="en-IN" dirty="0"/>
          </a:p>
          <a:p>
            <a:r>
              <a:rPr lang="en-IN" dirty="0"/>
              <a:t>The </a:t>
            </a:r>
            <a:r>
              <a:rPr lang="en-IN" sz="2800" dirty="0" err="1"/>
              <a:t>node_modules</a:t>
            </a:r>
            <a:r>
              <a:rPr lang="en-IN" sz="2800" dirty="0"/>
              <a:t> </a:t>
            </a:r>
            <a:r>
              <a:rPr lang="en-IN" dirty="0"/>
              <a:t>directory is actually where </a:t>
            </a:r>
            <a:r>
              <a:rPr lang="en-IN" sz="2800" dirty="0" err="1"/>
              <a:t>npm</a:t>
            </a:r>
            <a:r>
              <a:rPr lang="en-IN" sz="2800" dirty="0"/>
              <a:t> </a:t>
            </a:r>
            <a:r>
              <a:rPr lang="en-IN" dirty="0"/>
              <a:t>installs the </a:t>
            </a:r>
            <a:r>
              <a:rPr lang="en-IN" dirty="0" smtClean="0"/>
              <a:t>dependencies of </a:t>
            </a:r>
            <a:r>
              <a:rPr lang="en-IN" dirty="0"/>
              <a:t>each package. This means that, based on the algorithm we just </a:t>
            </a:r>
            <a:r>
              <a:rPr lang="en-IN" dirty="0" smtClean="0"/>
              <a:t>described, each </a:t>
            </a:r>
            <a:r>
              <a:rPr lang="en-IN" dirty="0"/>
              <a:t>package can have its own private dependencies.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828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5832648" cy="6048672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In the </a:t>
            </a:r>
            <a:r>
              <a:rPr lang="en-IN" dirty="0" smtClean="0"/>
              <a:t>example</a:t>
            </a:r>
            <a:r>
              <a:rPr lang="en-IN" dirty="0"/>
              <a:t>, </a:t>
            </a:r>
            <a:r>
              <a:rPr lang="en-IN" dirty="0" err="1"/>
              <a:t>myApp</a:t>
            </a:r>
            <a:r>
              <a:rPr lang="en-IN" dirty="0"/>
              <a:t>, </a:t>
            </a:r>
            <a:r>
              <a:rPr lang="en-IN" dirty="0" err="1"/>
              <a:t>depB</a:t>
            </a:r>
            <a:r>
              <a:rPr lang="en-IN" dirty="0"/>
              <a:t>, and </a:t>
            </a:r>
            <a:r>
              <a:rPr lang="en-IN" dirty="0" err="1"/>
              <a:t>depC</a:t>
            </a:r>
            <a:r>
              <a:rPr lang="en-IN" dirty="0"/>
              <a:t> all depend on </a:t>
            </a:r>
            <a:r>
              <a:rPr lang="en-IN" dirty="0" err="1"/>
              <a:t>depA</a:t>
            </a:r>
            <a:r>
              <a:rPr lang="en-IN" dirty="0"/>
              <a:t>; </a:t>
            </a:r>
            <a:r>
              <a:rPr lang="en-IN" dirty="0" smtClean="0"/>
              <a:t>however, they </a:t>
            </a:r>
            <a:r>
              <a:rPr lang="en-IN" dirty="0"/>
              <a:t>all have their own private version of the dependency!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Following </a:t>
            </a:r>
            <a:r>
              <a:rPr lang="en-IN" dirty="0"/>
              <a:t>the rules of </a:t>
            </a:r>
            <a:r>
              <a:rPr lang="en-IN" dirty="0" smtClean="0"/>
              <a:t>the resolving </a:t>
            </a:r>
            <a:r>
              <a:rPr lang="en-IN" dirty="0"/>
              <a:t>algorithm, using require('</a:t>
            </a:r>
            <a:r>
              <a:rPr lang="en-IN" dirty="0" err="1"/>
              <a:t>depA</a:t>
            </a:r>
            <a:r>
              <a:rPr lang="en-IN" dirty="0"/>
              <a:t>') will load a different file depending </a:t>
            </a:r>
            <a:r>
              <a:rPr lang="en-IN" dirty="0" smtClean="0"/>
              <a:t>on the </a:t>
            </a:r>
            <a:r>
              <a:rPr lang="en-IN" dirty="0"/>
              <a:t>module that requires it, for example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Calling require('</a:t>
            </a:r>
            <a:r>
              <a:rPr lang="en-IN" dirty="0" err="1"/>
              <a:t>depA</a:t>
            </a:r>
            <a:r>
              <a:rPr lang="en-IN" dirty="0"/>
              <a:t>') from /</a:t>
            </a:r>
            <a:r>
              <a:rPr lang="en-IN" dirty="0" err="1"/>
              <a:t>myApp</a:t>
            </a:r>
            <a:r>
              <a:rPr lang="en-IN" dirty="0"/>
              <a:t>/foo.js will load /</a:t>
            </a:r>
            <a:r>
              <a:rPr lang="en-IN" dirty="0" err="1" smtClean="0"/>
              <a:t>myApp</a:t>
            </a:r>
            <a:r>
              <a:rPr lang="en-IN" dirty="0" smtClean="0"/>
              <a:t>/</a:t>
            </a:r>
            <a:r>
              <a:rPr lang="en-IN" dirty="0" err="1" smtClean="0"/>
              <a:t>node_modules</a:t>
            </a:r>
            <a:r>
              <a:rPr lang="en-IN" dirty="0" smtClean="0"/>
              <a:t>/</a:t>
            </a:r>
            <a:r>
              <a:rPr lang="en-IN" dirty="0" err="1" smtClean="0"/>
              <a:t>depA</a:t>
            </a:r>
            <a:r>
              <a:rPr lang="en-IN" dirty="0" smtClean="0"/>
              <a:t>/index.js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Calling </a:t>
            </a:r>
            <a:r>
              <a:rPr lang="en-IN" dirty="0"/>
              <a:t>require('</a:t>
            </a:r>
            <a:r>
              <a:rPr lang="en-IN" dirty="0" err="1"/>
              <a:t>depA</a:t>
            </a:r>
            <a:r>
              <a:rPr lang="en-IN" dirty="0"/>
              <a:t>') from /</a:t>
            </a:r>
            <a:r>
              <a:rPr lang="en-IN" dirty="0" err="1"/>
              <a:t>myApp</a:t>
            </a:r>
            <a:r>
              <a:rPr lang="en-IN" dirty="0"/>
              <a:t>/</a:t>
            </a:r>
            <a:r>
              <a:rPr lang="en-IN" dirty="0" err="1"/>
              <a:t>node_modules</a:t>
            </a:r>
            <a:r>
              <a:rPr lang="en-IN" dirty="0"/>
              <a:t>/</a:t>
            </a:r>
            <a:r>
              <a:rPr lang="en-IN" dirty="0" err="1"/>
              <a:t>depB</a:t>
            </a:r>
            <a:r>
              <a:rPr lang="en-IN" dirty="0"/>
              <a:t>/bar.js </a:t>
            </a:r>
            <a:r>
              <a:rPr lang="en-IN" dirty="0" smtClean="0"/>
              <a:t>    will load </a:t>
            </a:r>
            <a:r>
              <a:rPr lang="en-IN" dirty="0"/>
              <a:t>/</a:t>
            </a:r>
            <a:r>
              <a:rPr lang="en-IN" dirty="0" err="1" smtClean="0"/>
              <a:t>myApp</a:t>
            </a:r>
            <a:r>
              <a:rPr lang="en-IN" dirty="0" smtClean="0"/>
              <a:t>/</a:t>
            </a:r>
            <a:r>
              <a:rPr lang="en-IN" dirty="0" err="1" smtClean="0"/>
              <a:t>node_modules</a:t>
            </a:r>
            <a:r>
              <a:rPr lang="en-IN" dirty="0" smtClean="0"/>
              <a:t>/</a:t>
            </a:r>
            <a:r>
              <a:rPr lang="en-IN" dirty="0" err="1" smtClean="0"/>
              <a:t>depB</a:t>
            </a:r>
            <a:r>
              <a:rPr lang="en-IN" dirty="0" smtClean="0"/>
              <a:t>/</a:t>
            </a:r>
            <a:r>
              <a:rPr lang="en-IN" dirty="0" err="1" smtClean="0"/>
              <a:t>node_modules</a:t>
            </a:r>
            <a:r>
              <a:rPr lang="en-IN" dirty="0" smtClean="0"/>
              <a:t>/</a:t>
            </a:r>
            <a:r>
              <a:rPr lang="en-IN" dirty="0" err="1" smtClean="0"/>
              <a:t>depA</a:t>
            </a:r>
            <a:r>
              <a:rPr lang="en-IN" dirty="0" smtClean="0"/>
              <a:t>/index.js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Calling </a:t>
            </a:r>
            <a:r>
              <a:rPr lang="en-IN" dirty="0"/>
              <a:t>require('</a:t>
            </a:r>
            <a:r>
              <a:rPr lang="en-IN" dirty="0" err="1"/>
              <a:t>depA</a:t>
            </a:r>
            <a:r>
              <a:rPr lang="en-IN" dirty="0"/>
              <a:t>') from /</a:t>
            </a:r>
            <a:r>
              <a:rPr lang="en-IN" dirty="0" err="1" smtClean="0"/>
              <a:t>myApp</a:t>
            </a:r>
            <a:r>
              <a:rPr lang="en-IN" dirty="0" smtClean="0"/>
              <a:t>/</a:t>
            </a:r>
            <a:r>
              <a:rPr lang="en-IN" dirty="0" err="1" smtClean="0"/>
              <a:t>node_modules</a:t>
            </a:r>
            <a:r>
              <a:rPr lang="en-IN" dirty="0" smtClean="0"/>
              <a:t>/</a:t>
            </a:r>
            <a:r>
              <a:rPr lang="en-IN" dirty="0" err="1" smtClean="0"/>
              <a:t>depC</a:t>
            </a:r>
            <a:r>
              <a:rPr lang="en-IN" dirty="0" smtClean="0"/>
              <a:t>/foobar.js will </a:t>
            </a:r>
            <a:r>
              <a:rPr lang="en-IN" dirty="0"/>
              <a:t>load /</a:t>
            </a:r>
            <a:r>
              <a:rPr lang="en-IN" dirty="0" err="1" smtClean="0"/>
              <a:t>myApp</a:t>
            </a:r>
            <a:r>
              <a:rPr lang="en-IN" dirty="0" smtClean="0"/>
              <a:t>/</a:t>
            </a:r>
            <a:r>
              <a:rPr lang="en-IN" dirty="0" err="1" smtClean="0"/>
              <a:t>node_modules</a:t>
            </a:r>
            <a:r>
              <a:rPr lang="en-IN" dirty="0" smtClean="0"/>
              <a:t>/</a:t>
            </a:r>
            <a:r>
              <a:rPr lang="en-IN" dirty="0" err="1" smtClean="0"/>
              <a:t>depC</a:t>
            </a:r>
            <a:r>
              <a:rPr lang="en-IN" dirty="0" smtClean="0"/>
              <a:t>/</a:t>
            </a:r>
            <a:r>
              <a:rPr lang="en-IN" dirty="0" err="1" smtClean="0"/>
              <a:t>node_modules</a:t>
            </a:r>
            <a:r>
              <a:rPr lang="en-IN" dirty="0" smtClean="0"/>
              <a:t>/</a:t>
            </a:r>
            <a:r>
              <a:rPr lang="en-IN" dirty="0" err="1" smtClean="0"/>
              <a:t>depA</a:t>
            </a:r>
            <a:r>
              <a:rPr lang="en-IN" dirty="0" smtClean="0"/>
              <a:t>/index.js</a:t>
            </a:r>
          </a:p>
          <a:p>
            <a:endParaRPr lang="en-IN" dirty="0" smtClean="0"/>
          </a:p>
          <a:p>
            <a:r>
              <a:rPr lang="en-IN" dirty="0" smtClean="0"/>
              <a:t>The resolving algorithm is the </a:t>
            </a:r>
            <a:r>
              <a:rPr lang="en-IN" i="1" dirty="0" smtClean="0"/>
              <a:t>magic </a:t>
            </a:r>
            <a:r>
              <a:rPr lang="en-IN" dirty="0" smtClean="0"/>
              <a:t>behind the robustness of the Node.js dependency </a:t>
            </a:r>
            <a:r>
              <a:rPr lang="en-IN" dirty="0"/>
              <a:t>management, and is what makes it possible to have hundreds or </a:t>
            </a:r>
            <a:r>
              <a:rPr lang="en-IN" dirty="0" smtClean="0"/>
              <a:t>even thousands </a:t>
            </a:r>
            <a:r>
              <a:rPr lang="en-IN" dirty="0"/>
              <a:t>of packages in an application without having collisions or problems </a:t>
            </a:r>
            <a:r>
              <a:rPr lang="en-IN" dirty="0" smtClean="0"/>
              <a:t>of version </a:t>
            </a:r>
            <a:r>
              <a:rPr lang="en-IN" dirty="0"/>
              <a:t>compatibility.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2656"/>
            <a:ext cx="2514600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2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Module definition patterns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6048672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module system, besides being a mechanism for loading dependencies, is </a:t>
            </a:r>
            <a:r>
              <a:rPr lang="en-IN" dirty="0" smtClean="0"/>
              <a:t>also a </a:t>
            </a:r>
            <a:r>
              <a:rPr lang="en-IN" dirty="0"/>
              <a:t>tool for defining APIs. As for any other problem related to API design, the </a:t>
            </a:r>
            <a:r>
              <a:rPr lang="en-IN" dirty="0" smtClean="0"/>
              <a:t>main factor </a:t>
            </a:r>
            <a:r>
              <a:rPr lang="en-IN" dirty="0"/>
              <a:t>to consider is the balance between private and public functionality. The </a:t>
            </a:r>
            <a:r>
              <a:rPr lang="en-IN" dirty="0" smtClean="0"/>
              <a:t>aim is </a:t>
            </a:r>
            <a:r>
              <a:rPr lang="en-IN" dirty="0"/>
              <a:t>to maximize </a:t>
            </a:r>
            <a:r>
              <a:rPr lang="en-IN" i="1" dirty="0"/>
              <a:t>information hiding </a:t>
            </a:r>
            <a:r>
              <a:rPr lang="en-IN" dirty="0"/>
              <a:t>and API </a:t>
            </a:r>
            <a:r>
              <a:rPr lang="en-IN" i="1" dirty="0"/>
              <a:t>usability</a:t>
            </a:r>
            <a:r>
              <a:rPr lang="en-IN" dirty="0"/>
              <a:t>, while balancing these with </a:t>
            </a:r>
            <a:r>
              <a:rPr lang="en-IN" dirty="0" smtClean="0"/>
              <a:t>other software </a:t>
            </a:r>
            <a:r>
              <a:rPr lang="en-IN" dirty="0"/>
              <a:t>qualities like </a:t>
            </a:r>
            <a:r>
              <a:rPr lang="en-IN" i="1" dirty="0"/>
              <a:t>extensibility </a:t>
            </a:r>
            <a:r>
              <a:rPr lang="en-IN" dirty="0"/>
              <a:t>and </a:t>
            </a:r>
            <a:r>
              <a:rPr lang="en-IN" i="1" dirty="0"/>
              <a:t>code reuse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7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Module definition patterns(contd..)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IN" sz="1800" b="1" dirty="0" smtClean="0"/>
              <a:t>Named exports</a:t>
            </a:r>
          </a:p>
          <a:p>
            <a:r>
              <a:rPr lang="en-IN" sz="1800" dirty="0"/>
              <a:t>The most basic method for exposing a public API is using </a:t>
            </a:r>
            <a:r>
              <a:rPr lang="en-IN" sz="1800" b="1" dirty="0"/>
              <a:t>named exports</a:t>
            </a:r>
            <a:r>
              <a:rPr lang="en-IN" sz="1800" dirty="0"/>
              <a:t>, </a:t>
            </a:r>
            <a:r>
              <a:rPr lang="en-IN" sz="1800" dirty="0" smtClean="0"/>
              <a:t>which consists </a:t>
            </a:r>
            <a:r>
              <a:rPr lang="en-IN" sz="1800" dirty="0"/>
              <a:t>in assigning all the values we want to make public to properties of the </a:t>
            </a:r>
            <a:r>
              <a:rPr lang="en-IN" sz="1800" dirty="0" smtClean="0"/>
              <a:t>object referenced </a:t>
            </a:r>
            <a:r>
              <a:rPr lang="en-IN" sz="1800" dirty="0"/>
              <a:t>by exports (or </a:t>
            </a:r>
            <a:r>
              <a:rPr lang="en-IN" sz="1800" dirty="0" err="1"/>
              <a:t>module.exports</a:t>
            </a:r>
            <a:r>
              <a:rPr lang="en-IN" sz="1800" dirty="0"/>
              <a:t>). In this way, the resulting </a:t>
            </a:r>
            <a:r>
              <a:rPr lang="en-IN" sz="1800" dirty="0" smtClean="0"/>
              <a:t>exported object </a:t>
            </a:r>
            <a:r>
              <a:rPr lang="en-IN" sz="1800" dirty="0"/>
              <a:t>becomes a container or </a:t>
            </a:r>
            <a:r>
              <a:rPr lang="en-IN" sz="1800" b="1" dirty="0"/>
              <a:t>namespace </a:t>
            </a:r>
            <a:r>
              <a:rPr lang="en-IN" sz="1800" dirty="0"/>
              <a:t>for a set of related functionality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/>
              <a:t>The </a:t>
            </a:r>
            <a:r>
              <a:rPr lang="en-IN" sz="1800" b="1" dirty="0" err="1"/>
              <a:t>CommonJS</a:t>
            </a:r>
            <a:r>
              <a:rPr lang="en-IN" sz="1800" b="1" dirty="0"/>
              <a:t> </a:t>
            </a:r>
            <a:r>
              <a:rPr lang="en-IN" sz="1800" dirty="0"/>
              <a:t>specification only allows the use of the </a:t>
            </a:r>
            <a:r>
              <a:rPr lang="en-IN" sz="1800" dirty="0" smtClean="0"/>
              <a:t>exports variable </a:t>
            </a:r>
            <a:r>
              <a:rPr lang="en-IN" sz="1800" dirty="0"/>
              <a:t>to expose public members. Therefore, the named </a:t>
            </a:r>
            <a:r>
              <a:rPr lang="en-IN" sz="1800" dirty="0" smtClean="0"/>
              <a:t>exports pattern </a:t>
            </a:r>
            <a:r>
              <a:rPr lang="en-IN" sz="1800" dirty="0"/>
              <a:t>is the only one that is really compatible with the </a:t>
            </a:r>
            <a:r>
              <a:rPr lang="en-IN" sz="1800" dirty="0" err="1" smtClean="0"/>
              <a:t>CommonJS</a:t>
            </a:r>
            <a:r>
              <a:rPr lang="en-IN" sz="1800" dirty="0" smtClean="0"/>
              <a:t> specification</a:t>
            </a:r>
            <a:r>
              <a:rPr lang="en-IN" sz="1800" dirty="0"/>
              <a:t>. The use of </a:t>
            </a:r>
            <a:r>
              <a:rPr lang="en-IN" sz="1800" dirty="0" err="1"/>
              <a:t>module.exports</a:t>
            </a:r>
            <a:r>
              <a:rPr lang="en-IN" sz="1800" dirty="0"/>
              <a:t> is an extension </a:t>
            </a:r>
            <a:r>
              <a:rPr lang="en-IN" sz="1800" dirty="0" smtClean="0"/>
              <a:t>provided by </a:t>
            </a:r>
            <a:r>
              <a:rPr lang="en-IN" sz="1800" dirty="0"/>
              <a:t>Node.js to support a broader range of module definition </a:t>
            </a:r>
            <a:r>
              <a:rPr lang="en-IN" sz="1800" dirty="0" err="1" smtClean="0"/>
              <a:t>patterns,as</a:t>
            </a:r>
            <a:r>
              <a:rPr lang="en-IN" sz="1800" dirty="0" smtClean="0"/>
              <a:t> </a:t>
            </a:r>
            <a:r>
              <a:rPr lang="en-IN" sz="1800" dirty="0"/>
              <a:t>those we are going to see next.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08555"/>
            <a:ext cx="3672408" cy="180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54694"/>
            <a:ext cx="4608512" cy="108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0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Module definition patterns(contd..)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2) </a:t>
            </a:r>
            <a:r>
              <a:rPr lang="en-IN" sz="1800" b="1" dirty="0"/>
              <a:t>Exporting a </a:t>
            </a:r>
            <a:r>
              <a:rPr lang="en-IN" sz="1800" b="1" dirty="0" smtClean="0"/>
              <a:t>function</a:t>
            </a:r>
          </a:p>
          <a:p>
            <a:r>
              <a:rPr lang="en-IN" sz="1800" dirty="0"/>
              <a:t>One of the most popular module definition patterns consists in reassigning </a:t>
            </a:r>
            <a:r>
              <a:rPr lang="en-IN" sz="1800" dirty="0" smtClean="0"/>
              <a:t>the whole </a:t>
            </a:r>
            <a:r>
              <a:rPr lang="en-IN" sz="1800" dirty="0" err="1"/>
              <a:t>module.exports</a:t>
            </a:r>
            <a:r>
              <a:rPr lang="en-IN" sz="1800" dirty="0"/>
              <a:t> variable to a function. Its main strength it's the fact </a:t>
            </a:r>
            <a:r>
              <a:rPr lang="en-IN" sz="1800" dirty="0" smtClean="0"/>
              <a:t>that it </a:t>
            </a:r>
            <a:r>
              <a:rPr lang="en-IN" sz="1800" dirty="0"/>
              <a:t>exposes only a single functionality, which provides a clear entry point for </a:t>
            </a:r>
            <a:r>
              <a:rPr lang="en-IN" sz="1800" dirty="0" smtClean="0"/>
              <a:t>the module</a:t>
            </a:r>
            <a:r>
              <a:rPr lang="en-IN" sz="1800" dirty="0"/>
              <a:t>, and makes it simple to understand and use; it also </a:t>
            </a:r>
            <a:r>
              <a:rPr lang="en-IN" sz="1800" dirty="0" err="1"/>
              <a:t>honors</a:t>
            </a:r>
            <a:r>
              <a:rPr lang="en-IN" sz="1800" dirty="0"/>
              <a:t> the </a:t>
            </a:r>
            <a:r>
              <a:rPr lang="en-IN" sz="1800" dirty="0" smtClean="0"/>
              <a:t>principle of </a:t>
            </a:r>
            <a:r>
              <a:rPr lang="en-IN" sz="1800" i="1" dirty="0"/>
              <a:t>small surface area </a:t>
            </a:r>
            <a:r>
              <a:rPr lang="en-IN" sz="1800" dirty="0"/>
              <a:t>very well. This way of defining modules is also known in </a:t>
            </a:r>
            <a:r>
              <a:rPr lang="en-IN" sz="1800" dirty="0" smtClean="0"/>
              <a:t>the community </a:t>
            </a:r>
            <a:r>
              <a:rPr lang="en-IN" sz="1800" dirty="0"/>
              <a:t>as </a:t>
            </a:r>
            <a:r>
              <a:rPr lang="en-IN" sz="1800" i="1" dirty="0" err="1"/>
              <a:t>substack</a:t>
            </a:r>
            <a:r>
              <a:rPr lang="en-IN" sz="1800" i="1" dirty="0"/>
              <a:t> </a:t>
            </a:r>
            <a:r>
              <a:rPr lang="en-IN" sz="1800" i="1" dirty="0" smtClean="0"/>
              <a:t>pattern</a:t>
            </a:r>
          </a:p>
          <a:p>
            <a:endParaRPr lang="en-IN" sz="1800" dirty="0" smtClean="0"/>
          </a:p>
          <a:p>
            <a:r>
              <a:rPr lang="en-IN" sz="1800" dirty="0" smtClean="0"/>
              <a:t>A </a:t>
            </a:r>
            <a:r>
              <a:rPr lang="en-IN" sz="1800" dirty="0"/>
              <a:t>possible extension of this pattern is using the exported function as </a:t>
            </a:r>
            <a:r>
              <a:rPr lang="en-IN" sz="1800" dirty="0" smtClean="0"/>
              <a:t>namespace for </a:t>
            </a:r>
            <a:r>
              <a:rPr lang="en-IN" sz="1800" dirty="0"/>
              <a:t>other public APIs. This is a very powerful combination, because it still gives </a:t>
            </a:r>
            <a:r>
              <a:rPr lang="en-IN" sz="1800" dirty="0" smtClean="0"/>
              <a:t>the module </a:t>
            </a:r>
            <a:r>
              <a:rPr lang="en-IN" sz="1800" dirty="0"/>
              <a:t>the clarity of a single entry point (the main exported function), but it </a:t>
            </a:r>
            <a:r>
              <a:rPr lang="en-IN" sz="1800" dirty="0" smtClean="0"/>
              <a:t>also allows </a:t>
            </a:r>
            <a:r>
              <a:rPr lang="en-IN" sz="1800" dirty="0"/>
              <a:t>us to </a:t>
            </a:r>
            <a:r>
              <a:rPr lang="en-IN" sz="1800" dirty="0" smtClean="0"/>
              <a:t>expose </a:t>
            </a:r>
            <a:r>
              <a:rPr lang="en-IN" sz="1800" dirty="0"/>
              <a:t>other functionalities that have secondary or more </a:t>
            </a:r>
            <a:r>
              <a:rPr lang="en-IN" sz="1800" dirty="0" smtClean="0"/>
              <a:t>advanced use </a:t>
            </a:r>
            <a:r>
              <a:rPr lang="en-IN" sz="1800" dirty="0"/>
              <a:t>cases</a:t>
            </a:r>
            <a:r>
              <a:rPr lang="en-IN" sz="1800" dirty="0" smtClean="0"/>
              <a:t>.</a:t>
            </a:r>
          </a:p>
          <a:p>
            <a:endParaRPr lang="en-IN" sz="1800" b="1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363194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45224"/>
            <a:ext cx="3631947" cy="70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46" y="4392574"/>
            <a:ext cx="4530967" cy="105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8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Module definition patterns(contd..)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3</a:t>
            </a:r>
            <a:r>
              <a:rPr lang="en-IN" sz="1800" b="1" dirty="0" smtClean="0"/>
              <a:t>) </a:t>
            </a:r>
            <a:r>
              <a:rPr lang="en-IN" sz="1800" b="1" dirty="0"/>
              <a:t>Exporting a </a:t>
            </a:r>
            <a:r>
              <a:rPr lang="en-IN" sz="1800" b="1" dirty="0" smtClean="0"/>
              <a:t>constructor</a:t>
            </a:r>
          </a:p>
          <a:p>
            <a:r>
              <a:rPr lang="en-IN" sz="1800" dirty="0"/>
              <a:t>A module that exports a constructor is a specialization of a module that exports </a:t>
            </a:r>
            <a:r>
              <a:rPr lang="en-IN" sz="1800" dirty="0" smtClean="0"/>
              <a:t>a function</a:t>
            </a:r>
            <a:r>
              <a:rPr lang="en-IN" sz="1800" dirty="0"/>
              <a:t>. The difference is that with this new pattern, we allow the user to </a:t>
            </a:r>
            <a:r>
              <a:rPr lang="en-IN" sz="1800" dirty="0" smtClean="0"/>
              <a:t>create new </a:t>
            </a:r>
            <a:r>
              <a:rPr lang="en-IN" sz="1800" dirty="0"/>
              <a:t>instances using the constructor, but we also give them the ability to extend </a:t>
            </a:r>
            <a:r>
              <a:rPr lang="en-IN" sz="1800" dirty="0" smtClean="0"/>
              <a:t>its prototype </a:t>
            </a:r>
            <a:r>
              <a:rPr lang="en-IN" sz="1800" dirty="0"/>
              <a:t>and forge new classes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/>
              <a:t>Exporting a constructor still provides a single entry point for the module, </a:t>
            </a:r>
            <a:r>
              <a:rPr lang="en-IN" sz="1800" dirty="0" smtClean="0"/>
              <a:t>but compared </a:t>
            </a:r>
            <a:r>
              <a:rPr lang="en-IN" sz="1800" dirty="0"/>
              <a:t>to the </a:t>
            </a:r>
            <a:r>
              <a:rPr lang="en-IN" sz="1800" i="1" dirty="0" err="1"/>
              <a:t>substack</a:t>
            </a:r>
            <a:r>
              <a:rPr lang="en-IN" sz="1800" i="1" dirty="0"/>
              <a:t> </a:t>
            </a:r>
            <a:r>
              <a:rPr lang="en-IN" sz="1800" dirty="0"/>
              <a:t>pattern, it exposes a lot more of the module </a:t>
            </a:r>
            <a:r>
              <a:rPr lang="en-IN" sz="1800" dirty="0" smtClean="0"/>
              <a:t>internals; however </a:t>
            </a:r>
            <a:r>
              <a:rPr lang="en-IN" sz="1800" dirty="0"/>
              <a:t>on the other side it allows much more power when it comes to </a:t>
            </a:r>
            <a:r>
              <a:rPr lang="en-IN" sz="1800" dirty="0" smtClean="0"/>
              <a:t>extending its </a:t>
            </a:r>
            <a:r>
              <a:rPr lang="en-IN" sz="1800" dirty="0"/>
              <a:t>functionality.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endParaRPr lang="en-IN" sz="1800" b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64" y="1916832"/>
            <a:ext cx="438133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43053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Module definition patterns(contd..)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3</a:t>
            </a:r>
            <a:r>
              <a:rPr lang="en-IN" sz="1800" b="1" dirty="0" smtClean="0"/>
              <a:t>) </a:t>
            </a:r>
            <a:r>
              <a:rPr lang="en-IN" sz="1800" b="1" dirty="0"/>
              <a:t>Exporting a </a:t>
            </a:r>
            <a:r>
              <a:rPr lang="en-IN" sz="1800" b="1" dirty="0" smtClean="0"/>
              <a:t>constructor(</a:t>
            </a:r>
            <a:r>
              <a:rPr lang="en-IN" sz="1800" b="1" dirty="0" err="1" smtClean="0"/>
              <a:t>contd</a:t>
            </a:r>
            <a:r>
              <a:rPr lang="en-IN" sz="1800" b="1" dirty="0" smtClean="0"/>
              <a:t>…)</a:t>
            </a:r>
          </a:p>
          <a:p>
            <a:r>
              <a:rPr lang="en-IN" sz="1800" dirty="0"/>
              <a:t>A variation of this pattern consists in applying a </a:t>
            </a:r>
            <a:r>
              <a:rPr lang="en-IN" sz="1800" i="1" dirty="0"/>
              <a:t>guard </a:t>
            </a:r>
            <a:r>
              <a:rPr lang="en-IN" sz="1800" dirty="0"/>
              <a:t>against invocations that </a:t>
            </a:r>
            <a:r>
              <a:rPr lang="en-IN" sz="1800" dirty="0" smtClean="0"/>
              <a:t>don't use </a:t>
            </a:r>
            <a:r>
              <a:rPr lang="en-IN" sz="1800" dirty="0"/>
              <a:t>the new instruction. This little trick allows us to use our module as a </a:t>
            </a:r>
            <a:r>
              <a:rPr lang="en-IN" sz="1800" i="1" dirty="0"/>
              <a:t>factory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endParaRPr lang="en-IN" sz="1800" b="1" dirty="0"/>
          </a:p>
          <a:p>
            <a:endParaRPr lang="en-IN" sz="1800" b="1" dirty="0" smtClean="0"/>
          </a:p>
          <a:p>
            <a:endParaRPr lang="en-IN" sz="1800" b="1" dirty="0"/>
          </a:p>
          <a:p>
            <a:endParaRPr lang="en-IN" sz="1800" b="1" dirty="0" smtClean="0"/>
          </a:p>
          <a:p>
            <a:endParaRPr lang="en-IN" sz="1800" b="1" dirty="0"/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trick is simple; we check whether this exists and is an instance of Logger. If </a:t>
            </a:r>
            <a:r>
              <a:rPr lang="en-IN" sz="1800" dirty="0" smtClean="0"/>
              <a:t>any of </a:t>
            </a:r>
            <a:r>
              <a:rPr lang="en-IN" sz="1800" dirty="0"/>
              <a:t>these conditions is false, it means that the Logger() function was invoked </a:t>
            </a:r>
            <a:r>
              <a:rPr lang="en-IN" sz="1800" dirty="0" smtClean="0"/>
              <a:t>without using </a:t>
            </a:r>
            <a:r>
              <a:rPr lang="en-IN" sz="1800" dirty="0"/>
              <a:t>new, so we proceed with creating the new instance properly and returning it </a:t>
            </a:r>
            <a:r>
              <a:rPr lang="en-IN" sz="1800" dirty="0" smtClean="0"/>
              <a:t>to the </a:t>
            </a:r>
            <a:r>
              <a:rPr lang="en-IN" sz="1800" dirty="0"/>
              <a:t>caller. This technique allows us to use the module also as a factory,</a:t>
            </a:r>
            <a:endParaRPr lang="en-IN" sz="1800" b="1" dirty="0"/>
          </a:p>
          <a:p>
            <a:pPr marL="0" indent="0">
              <a:buNone/>
            </a:pPr>
            <a:endParaRPr lang="en-IN" sz="1800" b="1" dirty="0" smtClean="0"/>
          </a:p>
          <a:p>
            <a:pPr marL="0" indent="0">
              <a:buNone/>
            </a:pPr>
            <a:endParaRPr lang="en-IN" sz="1800" dirty="0" smtClean="0"/>
          </a:p>
          <a:p>
            <a:endParaRPr lang="en-IN" sz="1800" b="1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333452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35913"/>
            <a:ext cx="4824536" cy="120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8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Node.js philosophy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Every platform has its own </a:t>
            </a:r>
            <a:r>
              <a:rPr lang="en-IN" dirty="0" smtClean="0"/>
              <a:t>philosophy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set of principles and guidelines that </a:t>
            </a:r>
            <a:r>
              <a:rPr lang="en-IN" dirty="0" smtClean="0"/>
              <a:t>are generally </a:t>
            </a:r>
            <a:r>
              <a:rPr lang="en-IN" dirty="0"/>
              <a:t>accepted by the </a:t>
            </a:r>
            <a:r>
              <a:rPr lang="en-IN" dirty="0" smtClean="0"/>
              <a:t>community. </a:t>
            </a:r>
          </a:p>
          <a:p>
            <a:pPr lvl="1"/>
            <a:r>
              <a:rPr lang="en-IN" dirty="0" smtClean="0"/>
              <a:t>an </a:t>
            </a:r>
            <a:r>
              <a:rPr lang="en-IN" dirty="0"/>
              <a:t>ideology of doing things that </a:t>
            </a:r>
            <a:r>
              <a:rPr lang="en-IN" dirty="0" smtClean="0"/>
              <a:t>influences the </a:t>
            </a:r>
            <a:r>
              <a:rPr lang="en-IN" dirty="0"/>
              <a:t>evolution of a platform, and how applications are developed and </a:t>
            </a:r>
            <a:r>
              <a:rPr lang="en-IN" dirty="0" smtClean="0"/>
              <a:t>designed.</a:t>
            </a:r>
          </a:p>
          <a:p>
            <a:pPr lvl="1"/>
            <a:r>
              <a:rPr lang="en-IN" dirty="0" smtClean="0"/>
              <a:t>Some </a:t>
            </a:r>
            <a:r>
              <a:rPr lang="en-IN" dirty="0"/>
              <a:t>of these principles arise from the technology </a:t>
            </a:r>
            <a:r>
              <a:rPr lang="en-IN" dirty="0" smtClean="0"/>
              <a:t>itself</a:t>
            </a:r>
            <a:r>
              <a:rPr lang="en-IN" dirty="0"/>
              <a:t>.</a:t>
            </a:r>
            <a:endParaRPr lang="en-IN" dirty="0" smtClean="0"/>
          </a:p>
          <a:p>
            <a:pPr lvl="1"/>
            <a:r>
              <a:rPr lang="en-IN" dirty="0"/>
              <a:t>S</a:t>
            </a:r>
            <a:r>
              <a:rPr lang="en-IN" dirty="0" smtClean="0"/>
              <a:t>ome </a:t>
            </a:r>
            <a:r>
              <a:rPr lang="en-IN" dirty="0"/>
              <a:t>of them are </a:t>
            </a:r>
            <a:r>
              <a:rPr lang="en-IN" dirty="0" smtClean="0"/>
              <a:t>enabled by </a:t>
            </a:r>
            <a:r>
              <a:rPr lang="en-IN" dirty="0"/>
              <a:t>its </a:t>
            </a:r>
            <a:r>
              <a:rPr lang="en-IN" dirty="0" smtClean="0"/>
              <a:t>ecosystem.</a:t>
            </a:r>
          </a:p>
          <a:p>
            <a:pPr lvl="1"/>
            <a:r>
              <a:rPr lang="en-IN" dirty="0"/>
              <a:t>S</a:t>
            </a:r>
            <a:r>
              <a:rPr lang="en-IN" dirty="0" smtClean="0"/>
              <a:t>ome </a:t>
            </a:r>
            <a:r>
              <a:rPr lang="en-IN" dirty="0"/>
              <a:t>are just trends in the </a:t>
            </a:r>
            <a:r>
              <a:rPr lang="en-IN" dirty="0" smtClean="0"/>
              <a:t>community.</a:t>
            </a:r>
          </a:p>
          <a:p>
            <a:pPr lvl="1"/>
            <a:r>
              <a:rPr lang="en-IN" dirty="0" smtClean="0"/>
              <a:t>and </a:t>
            </a:r>
            <a:r>
              <a:rPr lang="en-IN" dirty="0"/>
              <a:t>others are </a:t>
            </a:r>
            <a:r>
              <a:rPr lang="en-IN" dirty="0" smtClean="0"/>
              <a:t>evolutions of </a:t>
            </a:r>
            <a:r>
              <a:rPr lang="en-IN" dirty="0"/>
              <a:t>different ideologies. 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In Node.js, some of these principles come directly from its </a:t>
            </a:r>
            <a:r>
              <a:rPr lang="en-IN" dirty="0" smtClean="0"/>
              <a:t>creator</a:t>
            </a:r>
            <a:r>
              <a:rPr lang="en-IN" dirty="0"/>
              <a:t>, Ryan Dahl, from all the people who contributed to the core, from </a:t>
            </a:r>
            <a:r>
              <a:rPr lang="en-IN" dirty="0" smtClean="0"/>
              <a:t>charismatic figures </a:t>
            </a:r>
            <a:r>
              <a:rPr lang="en-IN" dirty="0"/>
              <a:t>in the community, and some of the principles are inherited from </a:t>
            </a:r>
            <a:r>
              <a:rPr lang="en-IN" dirty="0" smtClean="0"/>
              <a:t>the JavaScript </a:t>
            </a:r>
            <a:r>
              <a:rPr lang="en-IN" dirty="0"/>
              <a:t>culture or are influenced by the Unix philosophy.</a:t>
            </a:r>
          </a:p>
        </p:txBody>
      </p:sp>
    </p:spTree>
    <p:extLst>
      <p:ext uri="{BB962C8B-B14F-4D97-AF65-F5344CB8AC3E}">
        <p14:creationId xmlns:p14="http://schemas.microsoft.com/office/powerpoint/2010/main" val="26292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Module definition patterns(contd..)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 smtClean="0"/>
              <a:t>4) </a:t>
            </a:r>
            <a:r>
              <a:rPr lang="en-IN" sz="1800" b="1" dirty="0"/>
              <a:t>Exporting an </a:t>
            </a:r>
            <a:r>
              <a:rPr lang="en-IN" sz="1800" b="1" dirty="0" smtClean="0"/>
              <a:t>instance</a:t>
            </a:r>
          </a:p>
          <a:p>
            <a:r>
              <a:rPr lang="en-IN" sz="1800" dirty="0"/>
              <a:t>We can leverage the caching mechanism of require() to easily define </a:t>
            </a:r>
            <a:r>
              <a:rPr lang="en-IN" sz="1800" dirty="0" err="1" smtClean="0"/>
              <a:t>stateful</a:t>
            </a:r>
            <a:r>
              <a:rPr lang="en-IN" sz="1800" dirty="0" smtClean="0"/>
              <a:t> instances—objects </a:t>
            </a:r>
            <a:r>
              <a:rPr lang="en-IN" sz="1800" dirty="0"/>
              <a:t>with a state created from a constructor or a factory, which can </a:t>
            </a:r>
            <a:r>
              <a:rPr lang="en-IN" sz="1800" dirty="0" smtClean="0"/>
              <a:t>be shared </a:t>
            </a:r>
            <a:r>
              <a:rPr lang="en-IN" sz="1800" dirty="0"/>
              <a:t>across different modules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Because </a:t>
            </a:r>
            <a:r>
              <a:rPr lang="en-IN" sz="1800" dirty="0"/>
              <a:t>the module is cached, every module that requires the logger </a:t>
            </a:r>
            <a:r>
              <a:rPr lang="en-IN" sz="1800" dirty="0" smtClean="0"/>
              <a:t>module will </a:t>
            </a:r>
            <a:r>
              <a:rPr lang="en-IN" sz="1800" dirty="0"/>
              <a:t>actually always retrieve the same instance of the object, thus sharing its state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This pattern is very much like creating a </a:t>
            </a:r>
            <a:r>
              <a:rPr lang="en-IN" sz="1800" b="1" dirty="0"/>
              <a:t>Singleton</a:t>
            </a:r>
            <a:r>
              <a:rPr lang="en-IN" sz="1800" dirty="0"/>
              <a:t>, however, it does not </a:t>
            </a:r>
            <a:r>
              <a:rPr lang="en-IN" sz="1800" dirty="0" smtClean="0"/>
              <a:t>guarantee the </a:t>
            </a:r>
            <a:r>
              <a:rPr lang="en-IN" sz="1800" dirty="0"/>
              <a:t>uniqueness of the instance across the entire application, as it happens in </a:t>
            </a:r>
            <a:r>
              <a:rPr lang="en-IN" sz="1800" dirty="0" smtClean="0"/>
              <a:t>the traditional </a:t>
            </a:r>
            <a:r>
              <a:rPr lang="en-IN" sz="1800" dirty="0"/>
              <a:t>Singleton pattern. </a:t>
            </a:r>
            <a:endParaRPr lang="en-IN" sz="1800" b="1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525113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33" y="1763688"/>
            <a:ext cx="5112568" cy="87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0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Module definition patterns(contd..)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5</a:t>
            </a:r>
            <a:r>
              <a:rPr lang="en-IN" sz="1800" b="1" dirty="0" smtClean="0"/>
              <a:t>) </a:t>
            </a:r>
            <a:r>
              <a:rPr lang="en-IN" sz="1800" b="1" dirty="0"/>
              <a:t>Modifying other modules or the global </a:t>
            </a:r>
            <a:r>
              <a:rPr lang="en-IN" sz="1800" b="1" dirty="0" smtClean="0"/>
              <a:t>scope</a:t>
            </a:r>
            <a:endParaRPr lang="en-IN" sz="1800" dirty="0"/>
          </a:p>
          <a:p>
            <a:r>
              <a:rPr lang="en-IN" sz="1800" dirty="0"/>
              <a:t>A module can even export nothing. This can look a bit out of place, </a:t>
            </a:r>
            <a:r>
              <a:rPr lang="en-IN" sz="1800" dirty="0" smtClean="0"/>
              <a:t>however, we </a:t>
            </a:r>
            <a:r>
              <a:rPr lang="en-IN" sz="1800" dirty="0"/>
              <a:t>should not forget that a module can modify the global scope and any </a:t>
            </a:r>
            <a:r>
              <a:rPr lang="en-IN" sz="1800" dirty="0" smtClean="0"/>
              <a:t>object in </a:t>
            </a:r>
            <a:r>
              <a:rPr lang="en-IN" sz="1800" dirty="0"/>
              <a:t>it, including other modules in the cache. Please note that these are in </a:t>
            </a:r>
            <a:r>
              <a:rPr lang="en-IN" sz="1800" dirty="0" smtClean="0"/>
              <a:t>general considered </a:t>
            </a:r>
            <a:r>
              <a:rPr lang="en-IN" sz="1800" dirty="0"/>
              <a:t>bad practices, but since this pattern can be useful and safe under </a:t>
            </a:r>
            <a:r>
              <a:rPr lang="en-IN" sz="1800" dirty="0" smtClean="0"/>
              <a:t>some circumstances </a:t>
            </a:r>
            <a:r>
              <a:rPr lang="en-IN" sz="1800" dirty="0"/>
              <a:t>(for example, for testing) and is sometimes used in the wild, it </a:t>
            </a:r>
            <a:r>
              <a:rPr lang="en-IN" sz="1800" dirty="0" smtClean="0"/>
              <a:t>is worth </a:t>
            </a:r>
            <a:r>
              <a:rPr lang="en-IN" sz="1800" dirty="0"/>
              <a:t>to know and understand it. So, we said a module can modify other </a:t>
            </a:r>
            <a:r>
              <a:rPr lang="en-IN" sz="1800" dirty="0" smtClean="0"/>
              <a:t>modules or </a:t>
            </a:r>
            <a:r>
              <a:rPr lang="en-IN" sz="1800" dirty="0"/>
              <a:t>objects in the global scope. Well, this is called </a:t>
            </a:r>
            <a:r>
              <a:rPr lang="en-IN" sz="1800" b="1" dirty="0"/>
              <a:t>monkey patching</a:t>
            </a:r>
            <a:r>
              <a:rPr lang="en-IN" sz="1800" dirty="0"/>
              <a:t>, which </a:t>
            </a:r>
            <a:r>
              <a:rPr lang="en-IN" sz="1800" dirty="0" smtClean="0"/>
              <a:t>generally refers </a:t>
            </a:r>
            <a:r>
              <a:rPr lang="en-IN" sz="1800" dirty="0"/>
              <a:t>to the practice of modifying the existing objects at runtime to change or </a:t>
            </a:r>
            <a:r>
              <a:rPr lang="en-IN" sz="1800" dirty="0" smtClean="0"/>
              <a:t>extend their </a:t>
            </a:r>
            <a:r>
              <a:rPr lang="en-IN" sz="1800" dirty="0" err="1"/>
              <a:t>behavior</a:t>
            </a:r>
            <a:r>
              <a:rPr lang="en-IN" sz="1800" dirty="0"/>
              <a:t> or to apply temporary fixes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/>
              <a:t>it affects the state of entities outside </a:t>
            </a:r>
            <a:r>
              <a:rPr lang="en-IN" sz="1800" dirty="0" smtClean="0"/>
              <a:t>their scope</a:t>
            </a:r>
            <a:r>
              <a:rPr lang="en-IN" sz="1800" dirty="0"/>
              <a:t>, which can have consequences that are not always predictable, especially </a:t>
            </a:r>
            <a:r>
              <a:rPr lang="en-IN" sz="1800" dirty="0" smtClean="0"/>
              <a:t>when multiple </a:t>
            </a:r>
            <a:r>
              <a:rPr lang="en-IN" sz="1800" dirty="0"/>
              <a:t>modules interact with the same entities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/>
              <a:t>most importantly it would have repercussions on the entire application.</a:t>
            </a:r>
            <a:endParaRPr lang="en-IN" sz="1800" dirty="0" smtClean="0"/>
          </a:p>
          <a:p>
            <a:endParaRPr lang="en-IN" sz="18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84984"/>
            <a:ext cx="467994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429000"/>
            <a:ext cx="347791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0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smtClean="0"/>
              <a:t>Observer </a:t>
            </a:r>
            <a:r>
              <a:rPr lang="en-IN" b="1" dirty="0"/>
              <a:t>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Another important and fundamental pattern used in Node.js is the </a:t>
            </a:r>
            <a:r>
              <a:rPr lang="en-IN" b="1" dirty="0" smtClean="0"/>
              <a:t>observer pattern</a:t>
            </a:r>
            <a:r>
              <a:rPr lang="en-IN" dirty="0"/>
              <a:t>. Together with reactor, </a:t>
            </a:r>
            <a:r>
              <a:rPr lang="en-IN" dirty="0" err="1"/>
              <a:t>callbacks</a:t>
            </a:r>
            <a:r>
              <a:rPr lang="en-IN" dirty="0"/>
              <a:t>, and modules, this is one of the </a:t>
            </a:r>
            <a:r>
              <a:rPr lang="en-IN" dirty="0" smtClean="0"/>
              <a:t>pillars of </a:t>
            </a:r>
            <a:r>
              <a:rPr lang="en-IN" dirty="0"/>
              <a:t>the platform and an absolute prerequisite for using many node-core </a:t>
            </a:r>
            <a:r>
              <a:rPr lang="en-IN" dirty="0" smtClean="0"/>
              <a:t>and </a:t>
            </a:r>
            <a:r>
              <a:rPr lang="en-IN" dirty="0" err="1" smtClean="0"/>
              <a:t>userland</a:t>
            </a:r>
            <a:r>
              <a:rPr lang="en-IN" dirty="0" smtClean="0"/>
              <a:t> </a:t>
            </a:r>
            <a:r>
              <a:rPr lang="en-IN" dirty="0"/>
              <a:t>modules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Pattern (observer): </a:t>
            </a:r>
            <a:r>
              <a:rPr lang="en-IN" u="sng" dirty="0"/>
              <a:t>defines an object (called subject), which can notify </a:t>
            </a:r>
            <a:r>
              <a:rPr lang="en-IN" u="sng" dirty="0" smtClean="0"/>
              <a:t>a set </a:t>
            </a:r>
            <a:r>
              <a:rPr lang="en-IN" u="sng" dirty="0"/>
              <a:t>of observers (or listeners), when a change in its state happens</a:t>
            </a:r>
            <a:r>
              <a:rPr lang="en-IN" u="sng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The main difference from the </a:t>
            </a:r>
            <a:r>
              <a:rPr lang="en-IN" dirty="0" err="1"/>
              <a:t>callback</a:t>
            </a:r>
            <a:r>
              <a:rPr lang="en-IN" dirty="0"/>
              <a:t> pattern is that the subject can actually </a:t>
            </a:r>
            <a:r>
              <a:rPr lang="en-IN" dirty="0" smtClean="0"/>
              <a:t>notify multiple </a:t>
            </a:r>
            <a:r>
              <a:rPr lang="en-IN" dirty="0"/>
              <a:t>observers, while a traditional continuation-passing style </a:t>
            </a:r>
            <a:r>
              <a:rPr lang="en-IN" dirty="0" err="1"/>
              <a:t>callback</a:t>
            </a:r>
            <a:r>
              <a:rPr lang="en-IN" dirty="0"/>
              <a:t> </a:t>
            </a:r>
            <a:r>
              <a:rPr lang="en-IN" dirty="0" smtClean="0"/>
              <a:t>will usually </a:t>
            </a:r>
            <a:r>
              <a:rPr lang="en-IN" dirty="0"/>
              <a:t>propagate its result to only one listener, the </a:t>
            </a:r>
            <a:r>
              <a:rPr lang="en-IN" dirty="0" err="1"/>
              <a:t>callback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6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EventEmitter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904656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observer pattern </a:t>
            </a:r>
            <a:r>
              <a:rPr lang="en-IN" dirty="0"/>
              <a:t>is already built into the core and is available through the </a:t>
            </a:r>
            <a:r>
              <a:rPr lang="en-IN" b="1" dirty="0" err="1"/>
              <a:t>EventEmitter</a:t>
            </a:r>
            <a:r>
              <a:rPr lang="en-IN" b="1" dirty="0"/>
              <a:t> </a:t>
            </a:r>
            <a:r>
              <a:rPr lang="en-IN" dirty="0" smtClean="0"/>
              <a:t>class. The </a:t>
            </a:r>
            <a:r>
              <a:rPr lang="en-IN" dirty="0" err="1"/>
              <a:t>EventEmitter</a:t>
            </a:r>
            <a:r>
              <a:rPr lang="en-IN" dirty="0"/>
              <a:t> class allows us to register one or more functions as </a:t>
            </a:r>
            <a:r>
              <a:rPr lang="en-IN" dirty="0" smtClean="0"/>
              <a:t>listeners, which </a:t>
            </a:r>
            <a:r>
              <a:rPr lang="en-IN" dirty="0"/>
              <a:t>will be invoked when a particular event type is fired.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686823"/>
            <a:ext cx="5400600" cy="129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" y="3428999"/>
            <a:ext cx="3830542" cy="310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3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712968" cy="64087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essential methods of the </a:t>
            </a:r>
            <a:r>
              <a:rPr lang="en-IN" dirty="0" err="1"/>
              <a:t>EventEmitter</a:t>
            </a:r>
            <a:r>
              <a:rPr lang="en-IN" dirty="0"/>
              <a:t> are given as follows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on(event, listener): This method allows you to register a new </a:t>
            </a:r>
            <a:r>
              <a:rPr lang="en-IN" dirty="0" smtClean="0"/>
              <a:t>listener (a </a:t>
            </a:r>
            <a:r>
              <a:rPr lang="en-IN" dirty="0"/>
              <a:t>function) for the given event type (a </a:t>
            </a:r>
            <a:r>
              <a:rPr lang="en-IN" dirty="0" smtClean="0"/>
              <a:t>string)</a:t>
            </a:r>
          </a:p>
          <a:p>
            <a:pPr lvl="1"/>
            <a:r>
              <a:rPr lang="en-IN" dirty="0" smtClean="0"/>
              <a:t>once(event</a:t>
            </a:r>
            <a:r>
              <a:rPr lang="en-IN" dirty="0"/>
              <a:t>, listener): This method registers a new listener, which </a:t>
            </a:r>
            <a:r>
              <a:rPr lang="en-IN" dirty="0" smtClean="0"/>
              <a:t>is then </a:t>
            </a:r>
            <a:r>
              <a:rPr lang="en-IN" dirty="0"/>
              <a:t>removed after the event is emitted for the first </a:t>
            </a:r>
            <a:r>
              <a:rPr lang="en-IN" dirty="0" smtClean="0"/>
              <a:t>time</a:t>
            </a:r>
          </a:p>
          <a:p>
            <a:pPr lvl="1"/>
            <a:r>
              <a:rPr lang="en-IN" dirty="0" smtClean="0"/>
              <a:t>emit(event</a:t>
            </a:r>
            <a:r>
              <a:rPr lang="en-IN" dirty="0"/>
              <a:t>, [arg1], […]): This method produces a new event </a:t>
            </a:r>
            <a:r>
              <a:rPr lang="en-IN" dirty="0" smtClean="0"/>
              <a:t>and provides </a:t>
            </a:r>
            <a:r>
              <a:rPr lang="en-IN" dirty="0"/>
              <a:t>additional arguments to be passed to the </a:t>
            </a:r>
            <a:r>
              <a:rPr lang="en-IN" dirty="0" smtClean="0"/>
              <a:t>listeners</a:t>
            </a:r>
          </a:p>
          <a:p>
            <a:pPr lvl="1"/>
            <a:r>
              <a:rPr lang="en-IN" dirty="0" err="1" smtClean="0"/>
              <a:t>removeListener</a:t>
            </a:r>
            <a:r>
              <a:rPr lang="en-IN" dirty="0" smtClean="0"/>
              <a:t>(event</a:t>
            </a:r>
            <a:r>
              <a:rPr lang="en-IN" dirty="0"/>
              <a:t>, listener): This method removes a listener </a:t>
            </a:r>
            <a:r>
              <a:rPr lang="en-IN" dirty="0" smtClean="0"/>
              <a:t>for the </a:t>
            </a:r>
            <a:r>
              <a:rPr lang="en-IN" dirty="0"/>
              <a:t>specified event </a:t>
            </a:r>
            <a:r>
              <a:rPr lang="en-IN" dirty="0" smtClean="0"/>
              <a:t>type</a:t>
            </a:r>
          </a:p>
          <a:p>
            <a:pPr lvl="1"/>
            <a:r>
              <a:rPr lang="en-IN" dirty="0" smtClean="0">
                <a:hlinkClick r:id="rId2" action="ppaction://hlinkfile"/>
              </a:rPr>
              <a:t>Create and Use Event emitter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2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Make any object observable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Sometimes, creating a new observable object directly from the </a:t>
            </a:r>
            <a:r>
              <a:rPr lang="en-IN" dirty="0" err="1" smtClean="0"/>
              <a:t>EventEmitter</a:t>
            </a:r>
            <a:r>
              <a:rPr lang="en-IN" dirty="0" smtClean="0"/>
              <a:t> class </a:t>
            </a:r>
            <a:r>
              <a:rPr lang="en-IN" dirty="0"/>
              <a:t>is not enough, as this makes it impractical to provide functionality </a:t>
            </a:r>
            <a:r>
              <a:rPr lang="en-IN" dirty="0" smtClean="0"/>
              <a:t>that goes </a:t>
            </a:r>
            <a:r>
              <a:rPr lang="en-IN" dirty="0"/>
              <a:t>beyond the mere production of new events. It is more common, in fact, </a:t>
            </a:r>
            <a:r>
              <a:rPr lang="en-IN" dirty="0" smtClean="0"/>
              <a:t>to have </a:t>
            </a:r>
            <a:r>
              <a:rPr lang="en-IN" dirty="0"/>
              <a:t>the need to make a generic object observable; this is possible by </a:t>
            </a:r>
            <a:r>
              <a:rPr lang="en-IN" dirty="0" smtClean="0"/>
              <a:t>extending the </a:t>
            </a:r>
            <a:r>
              <a:rPr lang="en-IN" dirty="0" err="1"/>
              <a:t>EventEmitter</a:t>
            </a:r>
            <a:r>
              <a:rPr lang="en-IN" dirty="0"/>
              <a:t> class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>
                <a:hlinkClick r:id="rId2" action="ppaction://hlinkfile"/>
              </a:rPr>
              <a:t>Example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This is a pretty common pattern in the Node.js ecosystem, for example, </a:t>
            </a:r>
            <a:r>
              <a:rPr lang="en-IN" dirty="0" smtClean="0"/>
              <a:t>the Server </a:t>
            </a:r>
            <a:r>
              <a:rPr lang="en-IN" dirty="0"/>
              <a:t>object of the core http module defines methods such as listen(), close</a:t>
            </a:r>
            <a:r>
              <a:rPr lang="en-IN" dirty="0" smtClean="0"/>
              <a:t>(), </a:t>
            </a:r>
            <a:r>
              <a:rPr lang="en-IN" dirty="0" err="1" smtClean="0"/>
              <a:t>setTimeout</a:t>
            </a:r>
            <a:r>
              <a:rPr lang="en-IN" dirty="0"/>
              <a:t>(), and internally it also inherits from the </a:t>
            </a:r>
            <a:r>
              <a:rPr lang="en-IN" dirty="0" err="1"/>
              <a:t>EventEmitter</a:t>
            </a:r>
            <a:r>
              <a:rPr lang="en-IN" dirty="0"/>
              <a:t> </a:t>
            </a:r>
            <a:r>
              <a:rPr lang="en-IN" dirty="0" smtClean="0"/>
              <a:t>function, thus </a:t>
            </a:r>
            <a:r>
              <a:rPr lang="en-IN" dirty="0"/>
              <a:t>allowing it to produce events, such as request, when a new request is </a:t>
            </a:r>
            <a:r>
              <a:rPr lang="en-IN" dirty="0" smtClean="0"/>
              <a:t>received, or </a:t>
            </a:r>
            <a:r>
              <a:rPr lang="en-IN" dirty="0"/>
              <a:t>connection, when a new connection is established, or closed, when </a:t>
            </a:r>
            <a:r>
              <a:rPr lang="en-IN" dirty="0" smtClean="0"/>
              <a:t>the server </a:t>
            </a:r>
            <a:r>
              <a:rPr lang="en-IN" dirty="0"/>
              <a:t>is closed.</a:t>
            </a:r>
          </a:p>
        </p:txBody>
      </p:sp>
    </p:spTree>
    <p:extLst>
      <p:ext uri="{BB962C8B-B14F-4D97-AF65-F5344CB8AC3E}">
        <p14:creationId xmlns:p14="http://schemas.microsoft.com/office/powerpoint/2010/main" val="17055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IN" b="1" dirty="0" err="1"/>
              <a:t>EventEmitter</a:t>
            </a:r>
            <a:r>
              <a:rPr lang="en-IN" b="1" dirty="0"/>
              <a:t> vs </a:t>
            </a:r>
            <a:r>
              <a:rPr lang="en-IN" b="1" dirty="0" err="1"/>
              <a:t>Callbacks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r>
              <a:rPr lang="en-IN" sz="1800" dirty="0"/>
              <a:t>The general </a:t>
            </a:r>
            <a:r>
              <a:rPr lang="en-IN" sz="1800" dirty="0" smtClean="0"/>
              <a:t>differentiating rule </a:t>
            </a:r>
            <a:r>
              <a:rPr lang="en-IN" sz="1800" dirty="0"/>
              <a:t>is semantic: </a:t>
            </a:r>
            <a:r>
              <a:rPr lang="en-IN" sz="1800" dirty="0" err="1"/>
              <a:t>callbacks</a:t>
            </a:r>
            <a:r>
              <a:rPr lang="en-IN" sz="1800" dirty="0"/>
              <a:t> should be used when a result must be returned </a:t>
            </a:r>
            <a:r>
              <a:rPr lang="en-IN" sz="1800" dirty="0" smtClean="0"/>
              <a:t>in an </a:t>
            </a:r>
            <a:r>
              <a:rPr lang="en-IN" sz="1800" dirty="0"/>
              <a:t>asynchronous way; events should instead be used when there is a need </a:t>
            </a:r>
            <a:r>
              <a:rPr lang="en-IN" sz="1800" dirty="0" smtClean="0"/>
              <a:t>to communicate </a:t>
            </a:r>
            <a:r>
              <a:rPr lang="en-IN" sz="1800" dirty="0"/>
              <a:t>that something has just happened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/>
              <a:t>a lot of confusion is generated from the fact that </a:t>
            </a:r>
            <a:r>
              <a:rPr lang="en-IN" sz="1800" dirty="0" smtClean="0"/>
              <a:t>the two </a:t>
            </a:r>
            <a:r>
              <a:rPr lang="en-IN" sz="1800" dirty="0"/>
              <a:t>paradigms are most of the time equivalent and allow you to achieve the </a:t>
            </a:r>
            <a:r>
              <a:rPr lang="en-IN" sz="1800" dirty="0" smtClean="0"/>
              <a:t>same results.</a:t>
            </a:r>
          </a:p>
          <a:p>
            <a:endParaRPr lang="en-IN" sz="1800" dirty="0"/>
          </a:p>
          <a:p>
            <a:r>
              <a:rPr lang="en-IN" sz="1800" dirty="0" smtClean="0"/>
              <a:t>Example</a:t>
            </a: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32" y="3282346"/>
            <a:ext cx="4573588" cy="303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4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IN" dirty="0" err="1" smtClean="0"/>
              <a:t>Descion</a:t>
            </a:r>
            <a:r>
              <a:rPr lang="en-IN" dirty="0" smtClean="0"/>
              <a:t> Factors…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As a first observation, we can say that </a:t>
            </a:r>
            <a:r>
              <a:rPr lang="en-IN" dirty="0" err="1"/>
              <a:t>callbacks</a:t>
            </a:r>
            <a:r>
              <a:rPr lang="en-IN" dirty="0"/>
              <a:t> have some limitations when it </a:t>
            </a:r>
            <a:r>
              <a:rPr lang="en-IN" dirty="0" smtClean="0"/>
              <a:t>comes to </a:t>
            </a:r>
            <a:r>
              <a:rPr lang="en-IN" dirty="0"/>
              <a:t>supporting different types of events. In fact, we can still differentiate </a:t>
            </a:r>
            <a:r>
              <a:rPr lang="en-IN" dirty="0" smtClean="0"/>
              <a:t>between multiple </a:t>
            </a:r>
            <a:r>
              <a:rPr lang="en-IN" dirty="0"/>
              <a:t>events by passing the type as an argument of the </a:t>
            </a:r>
            <a:r>
              <a:rPr lang="en-IN" dirty="0" err="1"/>
              <a:t>callback</a:t>
            </a:r>
            <a:r>
              <a:rPr lang="en-IN" dirty="0"/>
              <a:t>, or by </a:t>
            </a:r>
            <a:r>
              <a:rPr lang="en-IN" dirty="0" smtClean="0"/>
              <a:t>accepting several </a:t>
            </a:r>
            <a:r>
              <a:rPr lang="en-IN" dirty="0" err="1"/>
              <a:t>callbacks</a:t>
            </a:r>
            <a:r>
              <a:rPr lang="en-IN" dirty="0"/>
              <a:t>, one for each supported event. However, this cannot exactly </a:t>
            </a:r>
            <a:r>
              <a:rPr lang="en-IN" dirty="0" smtClean="0"/>
              <a:t>be considered </a:t>
            </a:r>
            <a:r>
              <a:rPr lang="en-IN" dirty="0"/>
              <a:t>an elegant API. In this situation, an </a:t>
            </a:r>
            <a:r>
              <a:rPr lang="en-IN" dirty="0" err="1"/>
              <a:t>EventEmitter</a:t>
            </a:r>
            <a:r>
              <a:rPr lang="en-IN" dirty="0"/>
              <a:t> can give a </a:t>
            </a:r>
            <a:r>
              <a:rPr lang="en-IN" dirty="0" smtClean="0"/>
              <a:t>better interface </a:t>
            </a:r>
            <a:r>
              <a:rPr lang="en-IN" dirty="0"/>
              <a:t>and leaner code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Another case where the </a:t>
            </a:r>
            <a:r>
              <a:rPr lang="en-IN" dirty="0" err="1"/>
              <a:t>EventEmitter</a:t>
            </a:r>
            <a:r>
              <a:rPr lang="en-IN" dirty="0"/>
              <a:t> might be preferable is when the same </a:t>
            </a:r>
            <a:r>
              <a:rPr lang="en-IN" dirty="0" smtClean="0"/>
              <a:t>event can </a:t>
            </a:r>
            <a:r>
              <a:rPr lang="en-IN" dirty="0"/>
              <a:t>occur multiple times, or not occur at all. A </a:t>
            </a:r>
            <a:r>
              <a:rPr lang="en-IN" dirty="0" err="1"/>
              <a:t>callback</a:t>
            </a:r>
            <a:r>
              <a:rPr lang="en-IN" dirty="0"/>
              <a:t>, in fact, is expected to </a:t>
            </a:r>
            <a:r>
              <a:rPr lang="en-IN" dirty="0" smtClean="0"/>
              <a:t>be invoked </a:t>
            </a:r>
            <a:r>
              <a:rPr lang="en-IN" dirty="0"/>
              <a:t>exactly once, whether the operation is successful or not. The fact that we </a:t>
            </a:r>
            <a:r>
              <a:rPr lang="en-IN" dirty="0" smtClean="0"/>
              <a:t>have a </a:t>
            </a:r>
            <a:r>
              <a:rPr lang="en-IN" dirty="0"/>
              <a:t>possibly repeating circumstance should let us think again about the semantic </a:t>
            </a:r>
            <a:r>
              <a:rPr lang="en-IN" dirty="0" smtClean="0"/>
              <a:t>nature of </a:t>
            </a:r>
            <a:r>
              <a:rPr lang="en-IN" dirty="0"/>
              <a:t>the occurrence, which is more similar to an event that has to be </a:t>
            </a:r>
            <a:r>
              <a:rPr lang="en-IN" dirty="0" smtClean="0"/>
              <a:t>communicated rather </a:t>
            </a:r>
            <a:r>
              <a:rPr lang="en-IN" dirty="0"/>
              <a:t>than a result; in this case an </a:t>
            </a:r>
            <a:r>
              <a:rPr lang="en-IN" dirty="0" err="1"/>
              <a:t>EventEmitter</a:t>
            </a:r>
            <a:r>
              <a:rPr lang="en-IN" dirty="0"/>
              <a:t> is the preferred choice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Lastly, an API using </a:t>
            </a:r>
            <a:r>
              <a:rPr lang="en-IN" dirty="0" err="1"/>
              <a:t>callbacks</a:t>
            </a:r>
            <a:r>
              <a:rPr lang="en-IN" dirty="0"/>
              <a:t> can notify only that particular </a:t>
            </a:r>
            <a:r>
              <a:rPr lang="en-IN" dirty="0" err="1"/>
              <a:t>callback</a:t>
            </a:r>
            <a:r>
              <a:rPr lang="en-IN" dirty="0"/>
              <a:t>, </a:t>
            </a:r>
            <a:r>
              <a:rPr lang="en-IN" dirty="0" smtClean="0"/>
              <a:t>while using </a:t>
            </a:r>
            <a:r>
              <a:rPr lang="en-IN" dirty="0"/>
              <a:t>an </a:t>
            </a:r>
            <a:r>
              <a:rPr lang="en-IN" dirty="0" err="1"/>
              <a:t>EventEmitter</a:t>
            </a:r>
            <a:r>
              <a:rPr lang="en-IN" dirty="0"/>
              <a:t> function it's possible for multiple listeners to </a:t>
            </a:r>
            <a:r>
              <a:rPr lang="en-IN" dirty="0" smtClean="0"/>
              <a:t>receive the </a:t>
            </a:r>
            <a:r>
              <a:rPr lang="en-IN" dirty="0"/>
              <a:t>same notification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the practice of exposing a simple, clean, and minimal entry </a:t>
            </a:r>
            <a:r>
              <a:rPr lang="en-IN" dirty="0" smtClean="0"/>
              <a:t>point while </a:t>
            </a:r>
            <a:r>
              <a:rPr lang="en-IN" dirty="0"/>
              <a:t>still providing more advanced or less important features with </a:t>
            </a:r>
            <a:r>
              <a:rPr lang="en-IN" dirty="0" smtClean="0"/>
              <a:t>secondary means </a:t>
            </a:r>
            <a:r>
              <a:rPr lang="en-IN" dirty="0"/>
              <a:t>is quite common in Node.js, and combining </a:t>
            </a:r>
            <a:r>
              <a:rPr lang="en-IN" dirty="0" err="1"/>
              <a:t>EventEmitter</a:t>
            </a:r>
            <a:r>
              <a:rPr lang="en-IN" dirty="0"/>
              <a:t> with </a:t>
            </a:r>
            <a:r>
              <a:rPr lang="en-IN" dirty="0" smtClean="0"/>
              <a:t>traditional </a:t>
            </a:r>
            <a:r>
              <a:rPr lang="en-IN" dirty="0" err="1" smtClean="0"/>
              <a:t>callbacks</a:t>
            </a:r>
            <a:r>
              <a:rPr lang="en-IN" dirty="0" smtClean="0"/>
              <a:t> </a:t>
            </a:r>
            <a:r>
              <a:rPr lang="en-IN" dirty="0"/>
              <a:t>is one of the ways to achieve that.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5"/>
            <a:ext cx="6192688" cy="147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7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IN" dirty="0" smtClean="0"/>
              <a:t>Conclusion…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328592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We </a:t>
            </a:r>
            <a:r>
              <a:rPr lang="en-IN" dirty="0"/>
              <a:t>have seen how the Node.js platform is based on a few </a:t>
            </a:r>
            <a:r>
              <a:rPr lang="en-IN" dirty="0" smtClean="0"/>
              <a:t>important principles </a:t>
            </a:r>
            <a:r>
              <a:rPr lang="en-IN" dirty="0"/>
              <a:t>that provide the foundation to build efficient and reusable code. </a:t>
            </a:r>
            <a:r>
              <a:rPr lang="en-IN" dirty="0" smtClean="0"/>
              <a:t>The philosophy </a:t>
            </a:r>
            <a:r>
              <a:rPr lang="en-IN" dirty="0"/>
              <a:t>and the design choices behind the platform have, in fact, a </a:t>
            </a:r>
            <a:r>
              <a:rPr lang="en-IN" dirty="0" smtClean="0"/>
              <a:t>strong influence </a:t>
            </a:r>
            <a:r>
              <a:rPr lang="en-IN" dirty="0"/>
              <a:t>on the structure and </a:t>
            </a:r>
            <a:r>
              <a:rPr lang="en-IN" dirty="0" err="1"/>
              <a:t>behavior</a:t>
            </a:r>
            <a:r>
              <a:rPr lang="en-IN" dirty="0"/>
              <a:t> of every application and module we create.</a:t>
            </a:r>
          </a:p>
          <a:p>
            <a:endParaRPr lang="en-IN" dirty="0" smtClean="0"/>
          </a:p>
          <a:p>
            <a:r>
              <a:rPr lang="en-IN" dirty="0" smtClean="0"/>
              <a:t>Often</a:t>
            </a:r>
            <a:r>
              <a:rPr lang="en-IN" dirty="0"/>
              <a:t>, for a developer moving from another technology, these principles </a:t>
            </a:r>
            <a:r>
              <a:rPr lang="en-IN" dirty="0" smtClean="0"/>
              <a:t>might seem </a:t>
            </a:r>
            <a:r>
              <a:rPr lang="en-IN" dirty="0"/>
              <a:t>unfamiliar and the usual instinctive reaction is to fight the change by </a:t>
            </a:r>
            <a:r>
              <a:rPr lang="en-IN" dirty="0" smtClean="0"/>
              <a:t>trying to </a:t>
            </a:r>
            <a:r>
              <a:rPr lang="en-IN" dirty="0"/>
              <a:t>find more familiar patterns inside a world which in reality requires a real shift </a:t>
            </a:r>
            <a:r>
              <a:rPr lang="en-IN" dirty="0" smtClean="0"/>
              <a:t>in the </a:t>
            </a:r>
            <a:r>
              <a:rPr lang="en-IN" dirty="0" err="1"/>
              <a:t>mindset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On </a:t>
            </a:r>
            <a:r>
              <a:rPr lang="en-IN" dirty="0"/>
              <a:t>one hand, the asynchronous nature of the reactor pattern </a:t>
            </a:r>
            <a:r>
              <a:rPr lang="en-IN" dirty="0" smtClean="0"/>
              <a:t>requires a </a:t>
            </a:r>
            <a:r>
              <a:rPr lang="en-IN" dirty="0"/>
              <a:t>different programming style made of </a:t>
            </a:r>
            <a:r>
              <a:rPr lang="en-IN" dirty="0" err="1"/>
              <a:t>callbacks</a:t>
            </a:r>
            <a:r>
              <a:rPr lang="en-IN" dirty="0"/>
              <a:t> and things that happen </a:t>
            </a:r>
            <a:r>
              <a:rPr lang="en-IN" i="1" dirty="0"/>
              <a:t>at a </a:t>
            </a:r>
            <a:r>
              <a:rPr lang="en-IN" i="1" dirty="0" smtClean="0"/>
              <a:t>later time</a:t>
            </a:r>
            <a:r>
              <a:rPr lang="en-IN" dirty="0"/>
              <a:t>, without worrying too much about threads and race conditions.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On </a:t>
            </a:r>
            <a:r>
              <a:rPr lang="en-IN" dirty="0"/>
              <a:t>the </a:t>
            </a:r>
            <a:r>
              <a:rPr lang="en-IN" dirty="0" smtClean="0"/>
              <a:t>other hand</a:t>
            </a:r>
            <a:r>
              <a:rPr lang="en-IN" dirty="0"/>
              <a:t>, the module pattern and its principles of simplicity and minimalism </a:t>
            </a:r>
            <a:r>
              <a:rPr lang="en-IN" dirty="0" smtClean="0"/>
              <a:t>creates interesting </a:t>
            </a:r>
            <a:r>
              <a:rPr lang="en-IN" dirty="0"/>
              <a:t>new scenarios in terms of reusability, maintenance, and usability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Finally, besides the obvious technical advantages of being fast, efficient, and </a:t>
            </a:r>
            <a:r>
              <a:rPr lang="en-IN" dirty="0" smtClean="0"/>
              <a:t>based on </a:t>
            </a:r>
            <a:r>
              <a:rPr lang="en-IN" dirty="0"/>
              <a:t>JavaScript, Node.js is attracting so much interest because of the </a:t>
            </a:r>
            <a:r>
              <a:rPr lang="en-IN" dirty="0" smtClean="0"/>
              <a:t>principles we </a:t>
            </a:r>
            <a:r>
              <a:rPr lang="en-IN" dirty="0"/>
              <a:t>have just discovered. For many, grasping the essence of this world feels </a:t>
            </a:r>
            <a:r>
              <a:rPr lang="en-IN" dirty="0" smtClean="0"/>
              <a:t>like returning </a:t>
            </a:r>
            <a:r>
              <a:rPr lang="en-IN" dirty="0"/>
              <a:t>to the origins, to a more humane way of programming for both </a:t>
            </a:r>
            <a:r>
              <a:rPr lang="en-IN" dirty="0" smtClean="0"/>
              <a:t>size and </a:t>
            </a:r>
            <a:r>
              <a:rPr lang="en-IN" dirty="0"/>
              <a:t>complexity and that's why developers end up falling in love with Node.js.</a:t>
            </a:r>
          </a:p>
        </p:txBody>
      </p:sp>
    </p:spTree>
    <p:extLst>
      <p:ext uri="{BB962C8B-B14F-4D97-AF65-F5344CB8AC3E}">
        <p14:creationId xmlns:p14="http://schemas.microsoft.com/office/powerpoint/2010/main" val="12605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IN" b="1" dirty="0" smtClean="0"/>
              <a:t>Small core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/>
              <a:t>The Node.js core itself has its foundations built on a few principles; one </a:t>
            </a:r>
            <a:r>
              <a:rPr lang="en-IN" dirty="0" smtClean="0"/>
              <a:t>of these </a:t>
            </a:r>
            <a:r>
              <a:rPr lang="en-IN" dirty="0"/>
              <a:t>is, having the smallest set of functionality, leaving the rest to the </a:t>
            </a:r>
            <a:r>
              <a:rPr lang="en-IN" dirty="0" smtClean="0"/>
              <a:t>so-called </a:t>
            </a:r>
            <a:r>
              <a:rPr lang="en-IN" b="1" dirty="0" err="1" smtClean="0"/>
              <a:t>userland</a:t>
            </a:r>
            <a:r>
              <a:rPr lang="en-IN" b="1" dirty="0" smtClean="0"/>
              <a:t> </a:t>
            </a:r>
            <a:r>
              <a:rPr lang="en-IN" dirty="0"/>
              <a:t>(or </a:t>
            </a:r>
            <a:r>
              <a:rPr lang="en-IN" i="1" dirty="0" err="1"/>
              <a:t>userspace</a:t>
            </a:r>
            <a:r>
              <a:rPr lang="en-IN" dirty="0"/>
              <a:t>), the ecosystem of modules living outside the core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principle </a:t>
            </a:r>
            <a:r>
              <a:rPr lang="en-IN" dirty="0"/>
              <a:t>has an enormous impact on the Node.js culture, as it gives freedom to </a:t>
            </a:r>
            <a:r>
              <a:rPr lang="en-IN" dirty="0" smtClean="0"/>
              <a:t>the community </a:t>
            </a:r>
            <a:r>
              <a:rPr lang="en-IN" dirty="0"/>
              <a:t>to experiment and iterate fast on a broader set of solutions within </a:t>
            </a:r>
            <a:r>
              <a:rPr lang="en-IN" dirty="0" smtClean="0"/>
              <a:t>the scope </a:t>
            </a:r>
            <a:r>
              <a:rPr lang="en-IN" dirty="0"/>
              <a:t>of the </a:t>
            </a:r>
            <a:r>
              <a:rPr lang="en-IN" dirty="0" err="1"/>
              <a:t>userland</a:t>
            </a:r>
            <a:r>
              <a:rPr lang="en-IN" dirty="0"/>
              <a:t> modules, instead of being imposed with one slowly </a:t>
            </a:r>
            <a:r>
              <a:rPr lang="en-IN" dirty="0" smtClean="0"/>
              <a:t>evolving solution </a:t>
            </a:r>
            <a:r>
              <a:rPr lang="en-IN" dirty="0"/>
              <a:t>that is built into the more tightly controlled and stable core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Keeping </a:t>
            </a:r>
            <a:r>
              <a:rPr lang="en-IN" dirty="0" smtClean="0"/>
              <a:t>the core </a:t>
            </a:r>
            <a:r>
              <a:rPr lang="en-IN" dirty="0"/>
              <a:t>set of functionality to the bare minimum then, not only becomes </a:t>
            </a:r>
            <a:r>
              <a:rPr lang="en-IN" dirty="0" smtClean="0"/>
              <a:t>convenient in </a:t>
            </a:r>
            <a:r>
              <a:rPr lang="en-IN" dirty="0"/>
              <a:t>terms of </a:t>
            </a:r>
            <a:r>
              <a:rPr lang="en-IN" dirty="0" smtClean="0"/>
              <a:t>maintainability</a:t>
            </a:r>
            <a:r>
              <a:rPr lang="en-IN" dirty="0"/>
              <a:t>, but also in terms of the positive cultural impact that </a:t>
            </a:r>
            <a:r>
              <a:rPr lang="en-IN" dirty="0" smtClean="0"/>
              <a:t>it brings </a:t>
            </a:r>
            <a:r>
              <a:rPr lang="en-IN" dirty="0"/>
              <a:t>on the evolution of the entire ecosystem.</a:t>
            </a:r>
          </a:p>
        </p:txBody>
      </p:sp>
    </p:spTree>
    <p:extLst>
      <p:ext uri="{BB962C8B-B14F-4D97-AF65-F5344CB8AC3E}">
        <p14:creationId xmlns:p14="http://schemas.microsoft.com/office/powerpoint/2010/main" val="3306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2) </a:t>
            </a:r>
            <a:r>
              <a:rPr lang="en-IN" b="1" dirty="0"/>
              <a:t>Small </a:t>
            </a:r>
            <a:r>
              <a:rPr lang="en-IN" b="1" dirty="0" smtClean="0"/>
              <a:t>modules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/>
              <a:t>Node.js uses the concept of </a:t>
            </a:r>
            <a:r>
              <a:rPr lang="en-IN" i="1" dirty="0"/>
              <a:t>module </a:t>
            </a:r>
            <a:r>
              <a:rPr lang="en-IN" dirty="0"/>
              <a:t>as a fundamental mean to structure the code of </a:t>
            </a:r>
            <a:r>
              <a:rPr lang="en-IN" dirty="0" smtClean="0"/>
              <a:t>a program</a:t>
            </a:r>
            <a:r>
              <a:rPr lang="en-IN" dirty="0"/>
              <a:t>. It is the brick for creating applications and reusable libraries called </a:t>
            </a:r>
            <a:r>
              <a:rPr lang="en-IN" i="1" dirty="0" smtClean="0"/>
              <a:t>packages </a:t>
            </a:r>
            <a:r>
              <a:rPr lang="en-IN" dirty="0" smtClean="0"/>
              <a:t>(a </a:t>
            </a:r>
            <a:r>
              <a:rPr lang="en-IN" dirty="0"/>
              <a:t>package is also frequently referred to as just module; since, usually it has </a:t>
            </a:r>
            <a:r>
              <a:rPr lang="en-IN" dirty="0" smtClean="0"/>
              <a:t>one single </a:t>
            </a:r>
            <a:r>
              <a:rPr lang="en-IN" dirty="0"/>
              <a:t>module as an entry point).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Node.js, one of the most evangelized </a:t>
            </a:r>
            <a:r>
              <a:rPr lang="en-IN" dirty="0" smtClean="0"/>
              <a:t>principles is </a:t>
            </a:r>
            <a:r>
              <a:rPr lang="en-IN" dirty="0"/>
              <a:t>to design small modules, not only in terms of code size, </a:t>
            </a:r>
            <a:r>
              <a:rPr lang="en-IN" u="sng" dirty="0"/>
              <a:t>but most importantly </a:t>
            </a:r>
            <a:r>
              <a:rPr lang="en-IN" u="sng" dirty="0" smtClean="0"/>
              <a:t>in terms </a:t>
            </a:r>
            <a:r>
              <a:rPr lang="en-IN" u="sng" dirty="0"/>
              <a:t>of scope.</a:t>
            </a:r>
          </a:p>
        </p:txBody>
      </p:sp>
    </p:spTree>
    <p:extLst>
      <p:ext uri="{BB962C8B-B14F-4D97-AF65-F5344CB8AC3E}">
        <p14:creationId xmlns:p14="http://schemas.microsoft.com/office/powerpoint/2010/main" val="23059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2) </a:t>
            </a:r>
            <a:r>
              <a:rPr lang="en-IN" b="1" dirty="0" smtClean="0"/>
              <a:t>Small modules(contd..)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/>
              <a:t>Along with the help of </a:t>
            </a:r>
            <a:r>
              <a:rPr lang="en-IN" dirty="0" err="1" smtClean="0"/>
              <a:t>npm</a:t>
            </a:r>
            <a:r>
              <a:rPr lang="en-IN" dirty="0" smtClean="0"/>
              <a:t>, the </a:t>
            </a:r>
            <a:r>
              <a:rPr lang="en-IN" dirty="0"/>
              <a:t>official package manager, Node.js helps solving the </a:t>
            </a:r>
            <a:r>
              <a:rPr lang="en-IN" i="1" dirty="0"/>
              <a:t>dependency hell </a:t>
            </a:r>
            <a:r>
              <a:rPr lang="en-IN" dirty="0" smtClean="0"/>
              <a:t>problem by </a:t>
            </a:r>
            <a:r>
              <a:rPr lang="en-IN" dirty="0"/>
              <a:t>making sure that each installed package will have its own separate set </a:t>
            </a:r>
            <a:r>
              <a:rPr lang="en-IN" dirty="0" smtClean="0"/>
              <a:t>of dependencies</a:t>
            </a:r>
            <a:r>
              <a:rPr lang="en-IN" dirty="0"/>
              <a:t>, thus enabling a program to depend on a lot of packages </a:t>
            </a:r>
            <a:r>
              <a:rPr lang="en-IN" dirty="0" smtClean="0"/>
              <a:t>without incurring </a:t>
            </a:r>
            <a:r>
              <a:rPr lang="en-IN" dirty="0"/>
              <a:t>in conflicts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Node way, in fact, involves extreme levels of </a:t>
            </a:r>
            <a:r>
              <a:rPr lang="en-IN" dirty="0" smtClean="0"/>
              <a:t>reusability, whereby </a:t>
            </a:r>
            <a:r>
              <a:rPr lang="en-IN" dirty="0"/>
              <a:t>applications are composed of a high number of small, </a:t>
            </a:r>
            <a:r>
              <a:rPr lang="en-IN" dirty="0" smtClean="0"/>
              <a:t>well-focused dependencies.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While this can be considered unpractical or even totally </a:t>
            </a:r>
            <a:r>
              <a:rPr lang="en-IN" dirty="0" smtClean="0"/>
              <a:t>unfeasible in </a:t>
            </a:r>
            <a:r>
              <a:rPr lang="en-IN" dirty="0"/>
              <a:t>other platforms, in Node.js this practice is encouraged. As a consequence, it </a:t>
            </a:r>
            <a:r>
              <a:rPr lang="en-IN" dirty="0" smtClean="0"/>
              <a:t>is not </a:t>
            </a:r>
            <a:r>
              <a:rPr lang="en-IN" dirty="0"/>
              <a:t>rare to find </a:t>
            </a:r>
            <a:r>
              <a:rPr lang="en-IN" dirty="0" err="1"/>
              <a:t>npm</a:t>
            </a:r>
            <a:r>
              <a:rPr lang="en-IN" dirty="0"/>
              <a:t> packages containing less than 100 lines of code or </a:t>
            </a:r>
            <a:r>
              <a:rPr lang="en-IN" dirty="0" smtClean="0"/>
              <a:t>exposing only </a:t>
            </a:r>
            <a:r>
              <a:rPr lang="en-IN" dirty="0"/>
              <a:t>one single function.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2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2) Small modules(contd..)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Besides the clear advantage in terms of reusability, a small module is also </a:t>
            </a:r>
            <a:r>
              <a:rPr lang="en-IN" dirty="0" smtClean="0"/>
              <a:t>considered to </a:t>
            </a:r>
            <a:r>
              <a:rPr lang="en-IN" dirty="0"/>
              <a:t>be the </a:t>
            </a:r>
            <a:r>
              <a:rPr lang="en-IN" dirty="0" smtClean="0"/>
              <a:t>following: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Easier </a:t>
            </a:r>
            <a:r>
              <a:rPr lang="en-IN" dirty="0"/>
              <a:t>to understand and </a:t>
            </a:r>
            <a:r>
              <a:rPr lang="en-IN" dirty="0" smtClean="0"/>
              <a:t>use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Simpler </a:t>
            </a:r>
            <a:r>
              <a:rPr lang="en-IN" dirty="0"/>
              <a:t>to test and </a:t>
            </a:r>
            <a:r>
              <a:rPr lang="en-IN" dirty="0" smtClean="0"/>
              <a:t>maintain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Perfect </a:t>
            </a:r>
            <a:r>
              <a:rPr lang="en-IN" dirty="0"/>
              <a:t>to share with the </a:t>
            </a:r>
            <a:r>
              <a:rPr lang="en-IN" dirty="0" smtClean="0"/>
              <a:t>browser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Having smaller and more focused modules empowers everyone to share or </a:t>
            </a:r>
            <a:r>
              <a:rPr lang="en-IN" dirty="0" smtClean="0"/>
              <a:t>reuse even </a:t>
            </a:r>
            <a:r>
              <a:rPr lang="en-IN" dirty="0"/>
              <a:t>the smallest piece of code; it's the </a:t>
            </a:r>
            <a:r>
              <a:rPr lang="en-IN" b="1" dirty="0"/>
              <a:t>Don't Repeat Yourself </a:t>
            </a:r>
            <a:r>
              <a:rPr lang="en-IN" dirty="0"/>
              <a:t>(</a:t>
            </a:r>
            <a:r>
              <a:rPr lang="en-IN" b="1" dirty="0"/>
              <a:t>DRY</a:t>
            </a:r>
            <a:r>
              <a:rPr lang="en-IN" dirty="0"/>
              <a:t>) </a:t>
            </a:r>
            <a:r>
              <a:rPr lang="en-IN" dirty="0" smtClean="0"/>
              <a:t>principle applied </a:t>
            </a:r>
            <a:r>
              <a:rPr lang="en-IN" dirty="0"/>
              <a:t>at a whole new level.</a:t>
            </a:r>
          </a:p>
        </p:txBody>
      </p:sp>
    </p:spTree>
    <p:extLst>
      <p:ext uri="{BB962C8B-B14F-4D97-AF65-F5344CB8AC3E}">
        <p14:creationId xmlns:p14="http://schemas.microsoft.com/office/powerpoint/2010/main" val="11015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453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3) </a:t>
            </a:r>
            <a:r>
              <a:rPr lang="en-IN" b="1" dirty="0"/>
              <a:t>Small surface area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361459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In addition to being small in size and scope, Node.js modules usually also have </a:t>
            </a:r>
            <a:r>
              <a:rPr lang="en-IN" dirty="0" smtClean="0"/>
              <a:t>the characteristic </a:t>
            </a:r>
            <a:r>
              <a:rPr lang="en-IN" dirty="0"/>
              <a:t>of exposing only a minimal set of functionality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main </a:t>
            </a:r>
            <a:r>
              <a:rPr lang="en-IN" dirty="0" smtClean="0"/>
              <a:t>advantage here </a:t>
            </a:r>
            <a:r>
              <a:rPr lang="en-IN" dirty="0"/>
              <a:t>is an increased usability of the API, which means that the API becomes </a:t>
            </a:r>
            <a:r>
              <a:rPr lang="en-IN" dirty="0" smtClean="0"/>
              <a:t>clearer to </a:t>
            </a:r>
            <a:r>
              <a:rPr lang="en-IN" dirty="0"/>
              <a:t>use and is less exposed to erroneous usage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Most of the time, in fact, the user of </a:t>
            </a:r>
            <a:r>
              <a:rPr lang="en-IN" dirty="0" smtClean="0"/>
              <a:t>a component </a:t>
            </a:r>
            <a:r>
              <a:rPr lang="en-IN" dirty="0"/>
              <a:t>is interested only in a very limited and focused set of features, </a:t>
            </a:r>
            <a:r>
              <a:rPr lang="en-IN" dirty="0" smtClean="0"/>
              <a:t>without the </a:t>
            </a:r>
            <a:r>
              <a:rPr lang="en-IN" dirty="0"/>
              <a:t>need to extend its functionality or tap into more advanced aspects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In Node.js, a very common pattern for defining modules is to expose only one </a:t>
            </a:r>
            <a:r>
              <a:rPr lang="en-IN" dirty="0" smtClean="0"/>
              <a:t>piece of </a:t>
            </a:r>
            <a:r>
              <a:rPr lang="en-IN" dirty="0"/>
              <a:t>functionality, such as a function or a constructor, while letting more </a:t>
            </a:r>
            <a:r>
              <a:rPr lang="en-IN" dirty="0" smtClean="0"/>
              <a:t>advanced aspects </a:t>
            </a:r>
            <a:r>
              <a:rPr lang="en-IN" dirty="0"/>
              <a:t>or secondary features become properties of the exported function </a:t>
            </a:r>
            <a:r>
              <a:rPr lang="en-IN" dirty="0" smtClean="0"/>
              <a:t>or constructor.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This helps the user to identify what is important and what is </a:t>
            </a:r>
            <a:r>
              <a:rPr lang="en-IN" dirty="0" smtClean="0"/>
              <a:t>secondary. It </a:t>
            </a:r>
            <a:r>
              <a:rPr lang="en-IN" dirty="0"/>
              <a:t>is not rare to find modules that expose only one function and nothing else, for </a:t>
            </a:r>
            <a:r>
              <a:rPr lang="en-IN" dirty="0" smtClean="0"/>
              <a:t>the simple </a:t>
            </a:r>
            <a:r>
              <a:rPr lang="en-IN" dirty="0"/>
              <a:t>fact that it provides a single, unmistakably clear entry point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Another characteristic of many Node.js modules is the fact that they are created </a:t>
            </a:r>
            <a:r>
              <a:rPr lang="en-IN" dirty="0" smtClean="0"/>
              <a:t>to be </a:t>
            </a:r>
            <a:r>
              <a:rPr lang="en-IN" dirty="0"/>
              <a:t>used rather than extended. Locking down the internals of a module by </a:t>
            </a:r>
            <a:r>
              <a:rPr lang="en-IN" dirty="0" smtClean="0"/>
              <a:t>forbidding any </a:t>
            </a:r>
            <a:r>
              <a:rPr lang="en-IN" dirty="0"/>
              <a:t>possibility of an extension might sound inflexible, but it actually has </a:t>
            </a:r>
            <a:r>
              <a:rPr lang="en-IN" dirty="0" smtClean="0"/>
              <a:t>the advantage </a:t>
            </a:r>
            <a:r>
              <a:rPr lang="en-IN" dirty="0"/>
              <a:t>of reducing the use cases, simplifying its implementation, facilitating </a:t>
            </a:r>
            <a:r>
              <a:rPr lang="en-IN" dirty="0" smtClean="0"/>
              <a:t>its maintenance</a:t>
            </a:r>
            <a:r>
              <a:rPr lang="en-IN" dirty="0"/>
              <a:t>, and increasing its usability.</a:t>
            </a:r>
          </a:p>
        </p:txBody>
      </p:sp>
    </p:spTree>
    <p:extLst>
      <p:ext uri="{BB962C8B-B14F-4D97-AF65-F5344CB8AC3E}">
        <p14:creationId xmlns:p14="http://schemas.microsoft.com/office/powerpoint/2010/main" val="18322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6133</Words>
  <Application>Microsoft Office PowerPoint</Application>
  <PresentationFormat>On-screen Show (4:3)</PresentationFormat>
  <Paragraphs>429</Paragraphs>
  <Slides>48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Node.js</vt:lpstr>
      <vt:lpstr>Need?</vt:lpstr>
      <vt:lpstr>Agenda</vt:lpstr>
      <vt:lpstr>The Node.js philosophy</vt:lpstr>
      <vt:lpstr>PowerPoint Presentation</vt:lpstr>
      <vt:lpstr>PowerPoint Presentation</vt:lpstr>
      <vt:lpstr>PowerPoint Presentation</vt:lpstr>
      <vt:lpstr>PowerPoint Presentation</vt:lpstr>
      <vt:lpstr>3) Small surface area</vt:lpstr>
      <vt:lpstr>The reactor pattern</vt:lpstr>
      <vt:lpstr>The non-blocking I/O engine of Node.js – libuv</vt:lpstr>
      <vt:lpstr>PowerPoint Presentation</vt:lpstr>
      <vt:lpstr>The callback pattern</vt:lpstr>
      <vt:lpstr>The continuation-passing style</vt:lpstr>
      <vt:lpstr>Synchronous continuation-passing style</vt:lpstr>
      <vt:lpstr>Asynchronous continuation-passing style</vt:lpstr>
      <vt:lpstr>Non continuation-passing style callbacks</vt:lpstr>
      <vt:lpstr>Synchronous or asynchronous?</vt:lpstr>
      <vt:lpstr>PowerPoint Presentation</vt:lpstr>
      <vt:lpstr>Using synchronous APIs</vt:lpstr>
      <vt:lpstr>PowerPoint Presentation</vt:lpstr>
      <vt:lpstr>Deferred execution</vt:lpstr>
      <vt:lpstr>Node.js callback conventions</vt:lpstr>
      <vt:lpstr>PowerPoint Presentation</vt:lpstr>
      <vt:lpstr>PowerPoint Presentation</vt:lpstr>
      <vt:lpstr>PowerPoint Presentation</vt:lpstr>
      <vt:lpstr>The module system and its patterns</vt:lpstr>
      <vt:lpstr>require()</vt:lpstr>
      <vt:lpstr>Defining globals</vt:lpstr>
      <vt:lpstr>module.exports vs exports</vt:lpstr>
      <vt:lpstr>require is synchronous</vt:lpstr>
      <vt:lpstr>The resolving algorithm[require.resolve()]</vt:lpstr>
      <vt:lpstr>The resolving algorithm(contd..)</vt:lpstr>
      <vt:lpstr>Example</vt:lpstr>
      <vt:lpstr>Module definition patterns </vt:lpstr>
      <vt:lpstr>Module definition patterns(contd..)</vt:lpstr>
      <vt:lpstr>Module definition patterns(contd..)</vt:lpstr>
      <vt:lpstr>Module definition patterns(contd..)</vt:lpstr>
      <vt:lpstr>Module definition patterns(contd..)</vt:lpstr>
      <vt:lpstr>Module definition patterns(contd..)</vt:lpstr>
      <vt:lpstr>Module definition patterns(contd..)</vt:lpstr>
      <vt:lpstr>The Observer pattern</vt:lpstr>
      <vt:lpstr>The EventEmitter</vt:lpstr>
      <vt:lpstr>PowerPoint Presentation</vt:lpstr>
      <vt:lpstr>Make any object observable</vt:lpstr>
      <vt:lpstr>EventEmitter vs Callbacks</vt:lpstr>
      <vt:lpstr>Descion Factors…</vt:lpstr>
      <vt:lpstr>Conclusion…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Rohan Vidhan</dc:creator>
  <cp:lastModifiedBy>Rohan Vidhan</cp:lastModifiedBy>
  <cp:revision>49</cp:revision>
  <dcterms:created xsi:type="dcterms:W3CDTF">2016-08-15T06:52:47Z</dcterms:created>
  <dcterms:modified xsi:type="dcterms:W3CDTF">2016-08-16T11:20:33Z</dcterms:modified>
</cp:coreProperties>
</file>