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9" autoAdjust="0"/>
  </p:normalViewPr>
  <p:slideViewPr>
    <p:cSldViewPr>
      <p:cViewPr varScale="1">
        <p:scale>
          <a:sx n="81" d="100"/>
          <a:sy n="81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package/q" TargetMode="External"/><Relationship Id="rId2" Type="http://schemas.openxmlformats.org/officeDocument/2006/relationships/hyperlink" Target="https://npmjs.org/package/bluebi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pmjs.org/package/when" TargetMode="External"/><Relationship Id="rId5" Type="http://schemas.openxmlformats.org/officeDocument/2006/relationships/hyperlink" Target="https://npmjs.org/package/vow" TargetMode="External"/><Relationship Id="rId4" Type="http://schemas.openxmlformats.org/officeDocument/2006/relationships/hyperlink" Target="https://npmjs.org/package/rsv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3-q-request-with-processing.js" TargetMode="External"/><Relationship Id="rId2" Type="http://schemas.openxmlformats.org/officeDocument/2006/relationships/hyperlink" Target="3-q-mimicked-delay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3-q-wait-for-multiple-promises.j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1-simple-web-spider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2-refactored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Advanced Node.js</a:t>
            </a:r>
            <a:br>
              <a:rPr lang="en-IN" dirty="0" smtClean="0"/>
            </a:br>
            <a:r>
              <a:rPr lang="en-IN" dirty="0" smtClean="0"/>
              <a:t>(Day2)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Asynchronous Control</a:t>
            </a:r>
          </a:p>
          <a:p>
            <a:r>
              <a:rPr lang="en-IN" dirty="0"/>
              <a:t>Flow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9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async</a:t>
            </a:r>
            <a:r>
              <a:rPr lang="en-IN" b="1" dirty="0"/>
              <a:t>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The </a:t>
            </a:r>
            <a:r>
              <a:rPr lang="en-IN" sz="1800" dirty="0" err="1"/>
              <a:t>async</a:t>
            </a:r>
            <a:r>
              <a:rPr lang="en-IN" sz="1800" dirty="0"/>
              <a:t> library is a </a:t>
            </a:r>
            <a:r>
              <a:rPr lang="en-IN" sz="1800" dirty="0" smtClean="0"/>
              <a:t>very popular </a:t>
            </a:r>
            <a:r>
              <a:rPr lang="en-IN" sz="1800" dirty="0"/>
              <a:t>solution, in Node.js and JavaScript in general, to deal with </a:t>
            </a:r>
            <a:r>
              <a:rPr lang="en-IN" sz="1800" dirty="0" smtClean="0"/>
              <a:t>asynchronous code</a:t>
            </a:r>
            <a:r>
              <a:rPr lang="en-IN" sz="1800" dirty="0"/>
              <a:t>. It offers a set of functions that greatly simplify the execution of a set of </a:t>
            </a:r>
            <a:r>
              <a:rPr lang="en-IN" sz="1800" dirty="0" smtClean="0"/>
              <a:t>tasks in </a:t>
            </a:r>
            <a:r>
              <a:rPr lang="en-IN" sz="1800" dirty="0"/>
              <a:t>different configurations and it also provides useful helpers for dealing </a:t>
            </a:r>
            <a:r>
              <a:rPr lang="en-IN" sz="1800" dirty="0" smtClean="0"/>
              <a:t>with collections </a:t>
            </a:r>
            <a:r>
              <a:rPr lang="en-IN" sz="1800" dirty="0"/>
              <a:t>asynchronously. Even though there are several other libraries with </a:t>
            </a:r>
            <a:r>
              <a:rPr lang="en-IN" sz="1800" dirty="0" smtClean="0"/>
              <a:t>a similar </a:t>
            </a:r>
            <a:r>
              <a:rPr lang="en-IN" sz="1800" dirty="0"/>
              <a:t>goal, </a:t>
            </a:r>
            <a:r>
              <a:rPr lang="en-IN" sz="1800" dirty="0" err="1"/>
              <a:t>async</a:t>
            </a:r>
            <a:r>
              <a:rPr lang="en-IN" sz="1800" dirty="0"/>
              <a:t> is a de facto standard in Node.js due to its popularity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b="1" dirty="0"/>
              <a:t>Sequential </a:t>
            </a:r>
            <a:r>
              <a:rPr lang="en-IN" sz="1800" b="1" dirty="0" smtClean="0"/>
              <a:t>execution</a:t>
            </a:r>
          </a:p>
          <a:p>
            <a:pPr lvl="1"/>
            <a:r>
              <a:rPr lang="en-IN" sz="1400" dirty="0" smtClean="0"/>
              <a:t>there </a:t>
            </a:r>
            <a:r>
              <a:rPr lang="en-IN" sz="1400" dirty="0"/>
              <a:t>are around 20 different functions to choose from, including: </a:t>
            </a:r>
            <a:r>
              <a:rPr lang="en-IN" sz="1400" dirty="0" err="1"/>
              <a:t>eachSeries</a:t>
            </a:r>
            <a:r>
              <a:rPr lang="en-IN" sz="1400" dirty="0" smtClean="0"/>
              <a:t>(),</a:t>
            </a:r>
            <a:r>
              <a:rPr lang="en-IN" sz="1400" dirty="0" err="1" smtClean="0"/>
              <a:t>mapSeries</a:t>
            </a:r>
            <a:r>
              <a:rPr lang="en-IN" sz="1400" dirty="0"/>
              <a:t>(), </a:t>
            </a:r>
            <a:r>
              <a:rPr lang="en-IN" sz="1400" dirty="0" err="1"/>
              <a:t>filterSeries</a:t>
            </a:r>
            <a:r>
              <a:rPr lang="en-IN" sz="1400" dirty="0"/>
              <a:t>(), </a:t>
            </a:r>
            <a:r>
              <a:rPr lang="en-IN" sz="1400" dirty="0" err="1"/>
              <a:t>rejectSeries</a:t>
            </a:r>
            <a:r>
              <a:rPr lang="en-IN" sz="1400" dirty="0"/>
              <a:t>(), reduce(), </a:t>
            </a:r>
            <a:r>
              <a:rPr lang="en-IN" sz="1400" dirty="0" err="1"/>
              <a:t>reduceRight</a:t>
            </a:r>
            <a:r>
              <a:rPr lang="en-IN" sz="1400" dirty="0" smtClean="0"/>
              <a:t>(),</a:t>
            </a:r>
            <a:r>
              <a:rPr lang="en-IN" sz="1400" dirty="0" err="1" smtClean="0"/>
              <a:t>detectSeries</a:t>
            </a:r>
            <a:r>
              <a:rPr lang="en-IN" sz="1400" dirty="0"/>
              <a:t>(), </a:t>
            </a:r>
            <a:r>
              <a:rPr lang="en-IN" sz="1400" dirty="0" err="1"/>
              <a:t>concatSeries</a:t>
            </a:r>
            <a:r>
              <a:rPr lang="en-IN" sz="1400" dirty="0"/>
              <a:t>(), series(), whilst(), </a:t>
            </a:r>
            <a:r>
              <a:rPr lang="en-IN" sz="1400" dirty="0" err="1"/>
              <a:t>doWhilst</a:t>
            </a:r>
            <a:r>
              <a:rPr lang="en-IN" sz="1400" dirty="0"/>
              <a:t>(), until</a:t>
            </a:r>
            <a:r>
              <a:rPr lang="en-IN" sz="1400" dirty="0" smtClean="0"/>
              <a:t>(),</a:t>
            </a:r>
            <a:r>
              <a:rPr lang="en-IN" sz="1400" dirty="0" err="1" smtClean="0"/>
              <a:t>doUntil</a:t>
            </a:r>
            <a:r>
              <a:rPr lang="en-IN" sz="1400" dirty="0"/>
              <a:t>(), forever(), waterfall(), compose(), </a:t>
            </a:r>
            <a:r>
              <a:rPr lang="en-IN" sz="1400" dirty="0" err="1" smtClean="0"/>
              <a:t>seq</a:t>
            </a:r>
            <a:r>
              <a:rPr lang="en-IN" sz="1400" dirty="0"/>
              <a:t>(), </a:t>
            </a:r>
            <a:r>
              <a:rPr lang="en-IN" sz="1400" dirty="0" err="1"/>
              <a:t>applyEachSeries</a:t>
            </a:r>
            <a:r>
              <a:rPr lang="en-IN" sz="1400" dirty="0" smtClean="0"/>
              <a:t>(),iterator</a:t>
            </a:r>
            <a:r>
              <a:rPr lang="en-IN" sz="1400" dirty="0"/>
              <a:t>(), and </a:t>
            </a:r>
            <a:r>
              <a:rPr lang="en-IN" sz="1400" dirty="0" err="1"/>
              <a:t>timesSeries</a:t>
            </a:r>
            <a:r>
              <a:rPr lang="en-IN" sz="1400" dirty="0" smtClean="0"/>
              <a:t>().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N" sz="18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1800" b="1" dirty="0" smtClean="0"/>
              <a:t>Parallel execution</a:t>
            </a:r>
          </a:p>
          <a:p>
            <a:pPr marL="742950" lvl="1" indent="-342900"/>
            <a:r>
              <a:rPr lang="en-IN" sz="1400" dirty="0"/>
              <a:t>The </a:t>
            </a:r>
            <a:r>
              <a:rPr lang="en-IN" sz="1400" dirty="0" err="1"/>
              <a:t>async</a:t>
            </a:r>
            <a:r>
              <a:rPr lang="en-IN" sz="1400" dirty="0"/>
              <a:t> library doesn't lack functions to handle parallel flows, among </a:t>
            </a:r>
            <a:r>
              <a:rPr lang="en-IN" sz="1400" dirty="0"/>
              <a:t>them we </a:t>
            </a:r>
            <a:r>
              <a:rPr lang="en-IN" sz="1400" dirty="0"/>
              <a:t>can find each(), map(), filter(), reject(), detect(), some(), every</a:t>
            </a:r>
            <a:r>
              <a:rPr lang="en-IN" sz="1400" dirty="0"/>
              <a:t>(), </a:t>
            </a:r>
            <a:r>
              <a:rPr lang="en-IN" sz="1400" dirty="0" err="1"/>
              <a:t>concat</a:t>
            </a:r>
            <a:r>
              <a:rPr lang="en-IN" sz="1400" dirty="0"/>
              <a:t>(), parallel(), </a:t>
            </a:r>
            <a:r>
              <a:rPr lang="en-IN" sz="1400" dirty="0" err="1"/>
              <a:t>applyEach</a:t>
            </a:r>
            <a:r>
              <a:rPr lang="en-IN" sz="1400" dirty="0"/>
              <a:t>(), and times(). </a:t>
            </a:r>
            <a:endParaRPr lang="en-IN" sz="1400" dirty="0"/>
          </a:p>
          <a:p>
            <a:pPr marL="342900" lvl="1" indent="-342900">
              <a:buFont typeface="Arial" pitchFamily="34" charset="0"/>
              <a:buChar char="•"/>
            </a:pPr>
            <a:endParaRPr lang="en-IN" sz="1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1800" b="1" dirty="0" smtClean="0"/>
              <a:t>Limited </a:t>
            </a:r>
            <a:r>
              <a:rPr lang="en-IN" sz="1800" b="1" dirty="0"/>
              <a:t>parallel </a:t>
            </a:r>
            <a:r>
              <a:rPr lang="en-IN" sz="1800" b="1" dirty="0" smtClean="0"/>
              <a:t>execution</a:t>
            </a:r>
          </a:p>
          <a:p>
            <a:pPr lvl="1" indent="-342900"/>
            <a:r>
              <a:rPr lang="en-IN" sz="1400" dirty="0"/>
              <a:t>If you are wondering if </a:t>
            </a:r>
            <a:r>
              <a:rPr lang="en-IN" sz="1400" dirty="0" err="1"/>
              <a:t>async</a:t>
            </a:r>
            <a:r>
              <a:rPr lang="en-IN" sz="1400" dirty="0"/>
              <a:t> can also be used to limit the concurrency of </a:t>
            </a:r>
            <a:r>
              <a:rPr lang="en-IN" sz="1400" dirty="0"/>
              <a:t>parallel tasks</a:t>
            </a:r>
            <a:r>
              <a:rPr lang="en-IN" sz="1400" dirty="0"/>
              <a:t>, the answer is yes, it can! We have a few functions we can use for that, </a:t>
            </a:r>
            <a:r>
              <a:rPr lang="en-IN" sz="1400" dirty="0"/>
              <a:t>namely, </a:t>
            </a:r>
            <a:r>
              <a:rPr lang="en-IN" sz="1400" dirty="0" err="1"/>
              <a:t>eachLimit</a:t>
            </a:r>
            <a:r>
              <a:rPr lang="en-IN" sz="1400" dirty="0"/>
              <a:t>(), </a:t>
            </a:r>
            <a:r>
              <a:rPr lang="en-IN" sz="1400" dirty="0" err="1"/>
              <a:t>mapLimit</a:t>
            </a:r>
            <a:r>
              <a:rPr lang="en-IN" sz="1400" dirty="0"/>
              <a:t>(), </a:t>
            </a:r>
            <a:r>
              <a:rPr lang="en-IN" sz="1400" dirty="0" err="1"/>
              <a:t>parallelLimit</a:t>
            </a:r>
            <a:r>
              <a:rPr lang="en-IN" sz="1400" dirty="0"/>
              <a:t>(), queue(), and cargo().</a:t>
            </a:r>
          </a:p>
          <a:p>
            <a:pPr lvl="1" indent="-342900"/>
            <a:endParaRPr lang="en-IN" sz="1400" dirty="0"/>
          </a:p>
          <a:p>
            <a:pPr marL="742950" lvl="2" indent="-342900"/>
            <a:r>
              <a:rPr lang="en-IN" sz="1400" b="1" dirty="0" smtClean="0"/>
              <a:t>Homework-Read and implement these methods.</a:t>
            </a:r>
          </a:p>
          <a:p>
            <a:pPr marL="742950" lvl="2" indent="-342900"/>
            <a:r>
              <a:rPr lang="en-IN" sz="1800" dirty="0"/>
              <a:t>http://</a:t>
            </a:r>
            <a:r>
              <a:rPr lang="en-IN" sz="1400" dirty="0"/>
              <a:t>caolan.github.io/async</a:t>
            </a:r>
            <a:r>
              <a:rPr lang="en-IN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10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IN" sz="1800" dirty="0"/>
              <a:t>CPS is not the only way </a:t>
            </a:r>
            <a:r>
              <a:rPr lang="en-IN" sz="1800" dirty="0" err="1" smtClean="0"/>
              <a:t>towrite</a:t>
            </a:r>
            <a:r>
              <a:rPr lang="en-IN" sz="1800" dirty="0" smtClean="0"/>
              <a:t> </a:t>
            </a:r>
            <a:r>
              <a:rPr lang="en-IN" sz="1800" dirty="0"/>
              <a:t>asynchronous code. In fact, the JavaScript ecosystem provides alternatives to </a:t>
            </a:r>
            <a:r>
              <a:rPr lang="en-IN" sz="1800" dirty="0" smtClean="0"/>
              <a:t>the traditional </a:t>
            </a:r>
            <a:r>
              <a:rPr lang="en-IN" sz="1800" dirty="0" err="1"/>
              <a:t>callback</a:t>
            </a:r>
            <a:r>
              <a:rPr lang="en-IN" sz="1800" dirty="0"/>
              <a:t> pattern. One of these in particular is receiving a lot of </a:t>
            </a:r>
            <a:r>
              <a:rPr lang="en-IN" sz="1800" dirty="0" err="1" smtClean="0"/>
              <a:t>momentum,especially</a:t>
            </a:r>
            <a:r>
              <a:rPr lang="en-IN" sz="1800" dirty="0" smtClean="0"/>
              <a:t> </a:t>
            </a:r>
            <a:r>
              <a:rPr lang="en-IN" sz="1800" dirty="0"/>
              <a:t>now that it is going to be part of the ECMAScript 6 specification (also </a:t>
            </a:r>
            <a:r>
              <a:rPr lang="en-IN" sz="1800" dirty="0" smtClean="0"/>
              <a:t>known as </a:t>
            </a:r>
            <a:r>
              <a:rPr lang="en-IN" sz="1800" b="1" dirty="0"/>
              <a:t>ES6 </a:t>
            </a:r>
            <a:r>
              <a:rPr lang="en-IN" sz="1800" dirty="0"/>
              <a:t>or </a:t>
            </a:r>
            <a:r>
              <a:rPr lang="en-IN" sz="1800" b="1" dirty="0"/>
              <a:t>Harmony</a:t>
            </a:r>
            <a:r>
              <a:rPr lang="en-IN" sz="1800" dirty="0"/>
              <a:t>), the upcoming version of the JavaScript language. We are </a:t>
            </a:r>
            <a:r>
              <a:rPr lang="en-IN" sz="1800" dirty="0" smtClean="0"/>
              <a:t>talking, of </a:t>
            </a:r>
            <a:r>
              <a:rPr lang="en-IN" sz="1800" dirty="0"/>
              <a:t>course, about </a:t>
            </a:r>
            <a:r>
              <a:rPr lang="en-IN" sz="1800" b="1" dirty="0"/>
              <a:t>promises</a:t>
            </a:r>
            <a:r>
              <a:rPr lang="en-IN" sz="1800" dirty="0"/>
              <a:t>, and in particular about those implementations that </a:t>
            </a:r>
            <a:r>
              <a:rPr lang="en-IN" sz="1800" dirty="0" smtClean="0"/>
              <a:t>follow the </a:t>
            </a:r>
            <a:r>
              <a:rPr lang="en-IN" sz="1800" i="1" dirty="0"/>
              <a:t>Promises/A+ </a:t>
            </a:r>
            <a:r>
              <a:rPr lang="en-IN" sz="1800" dirty="0"/>
              <a:t>specification (</a:t>
            </a:r>
            <a:r>
              <a:rPr lang="en-IN" sz="1800" dirty="0">
                <a:hlinkClick r:id="rId2"/>
              </a:rPr>
              <a:t>https://promisesaplus.com</a:t>
            </a:r>
            <a:r>
              <a:rPr lang="en-IN" sz="1800" dirty="0" smtClean="0"/>
              <a:t>).</a:t>
            </a:r>
          </a:p>
          <a:p>
            <a:endParaRPr lang="en-IN" sz="1800" dirty="0"/>
          </a:p>
          <a:p>
            <a:r>
              <a:rPr lang="en-IN" sz="1800" b="1" dirty="0"/>
              <a:t>What is a promise</a:t>
            </a:r>
            <a:r>
              <a:rPr lang="en-IN" sz="1800" b="1" dirty="0" smtClean="0"/>
              <a:t>?</a:t>
            </a:r>
          </a:p>
          <a:p>
            <a:pPr lvl="1"/>
            <a:r>
              <a:rPr lang="en-IN" sz="1400" dirty="0" smtClean="0"/>
              <a:t>Promises </a:t>
            </a:r>
            <a:r>
              <a:rPr lang="en-IN" sz="1400" dirty="0"/>
              <a:t>are an abstraction that allow an </a:t>
            </a:r>
            <a:r>
              <a:rPr lang="en-IN" sz="1400" dirty="0" smtClean="0"/>
              <a:t>asynchronous function </a:t>
            </a:r>
            <a:r>
              <a:rPr lang="en-IN" sz="1400" dirty="0"/>
              <a:t>to return an object called a promise, which represents the eventual </a:t>
            </a:r>
            <a:r>
              <a:rPr lang="en-IN" sz="1400" dirty="0" smtClean="0"/>
              <a:t>result of </a:t>
            </a:r>
            <a:r>
              <a:rPr lang="en-IN" sz="1400" dirty="0"/>
              <a:t>the operation</a:t>
            </a:r>
            <a:r>
              <a:rPr lang="en-IN" sz="1400" dirty="0" smtClean="0"/>
              <a:t>.</a:t>
            </a:r>
          </a:p>
          <a:p>
            <a:pPr lvl="1"/>
            <a:r>
              <a:rPr lang="en-IN" sz="1400" dirty="0"/>
              <a:t>we say that a promise is </a:t>
            </a:r>
            <a:r>
              <a:rPr lang="en-IN" sz="1400" b="1" dirty="0"/>
              <a:t>pending</a:t>
            </a:r>
            <a:r>
              <a:rPr lang="en-IN" sz="1400" dirty="0"/>
              <a:t> </a:t>
            </a:r>
            <a:r>
              <a:rPr lang="en-IN" sz="1400" dirty="0" smtClean="0"/>
              <a:t>when the asynchronous </a:t>
            </a:r>
            <a:r>
              <a:rPr lang="en-IN" sz="1400" dirty="0"/>
              <a:t>operation is not yet </a:t>
            </a:r>
            <a:r>
              <a:rPr lang="en-IN" sz="1400" dirty="0" smtClean="0"/>
              <a:t>complete</a:t>
            </a:r>
          </a:p>
          <a:p>
            <a:pPr lvl="1"/>
            <a:r>
              <a:rPr lang="en-IN" sz="1400" dirty="0"/>
              <a:t>it's </a:t>
            </a:r>
            <a:r>
              <a:rPr lang="en-IN" sz="1400" b="1" dirty="0"/>
              <a:t>fulfilled</a:t>
            </a:r>
            <a:r>
              <a:rPr lang="en-IN" sz="1400" dirty="0"/>
              <a:t> when the </a:t>
            </a:r>
            <a:r>
              <a:rPr lang="en-IN" sz="1400" dirty="0" smtClean="0"/>
              <a:t>operation successfully completes</a:t>
            </a:r>
          </a:p>
          <a:p>
            <a:pPr lvl="1"/>
            <a:r>
              <a:rPr lang="en-IN" sz="1400" dirty="0"/>
              <a:t>and </a:t>
            </a:r>
            <a:r>
              <a:rPr lang="en-IN" sz="1400" b="1" dirty="0"/>
              <a:t>rejected </a:t>
            </a:r>
            <a:r>
              <a:rPr lang="en-IN" sz="1400" dirty="0"/>
              <a:t>when the operation terminates with an </a:t>
            </a:r>
            <a:r>
              <a:rPr lang="en-IN" sz="1400" dirty="0" smtClean="0"/>
              <a:t>error.</a:t>
            </a:r>
          </a:p>
          <a:p>
            <a:pPr lvl="1"/>
            <a:r>
              <a:rPr lang="en-IN" sz="1400" dirty="0"/>
              <a:t>Once a promise is either fulfilled or rejected, it's considered </a:t>
            </a:r>
            <a:r>
              <a:rPr lang="en-IN" sz="1400" b="1" dirty="0"/>
              <a:t>settled</a:t>
            </a:r>
            <a:r>
              <a:rPr lang="en-IN" sz="1400" b="1" dirty="0" smtClean="0"/>
              <a:t>.</a:t>
            </a:r>
          </a:p>
          <a:p>
            <a:pPr lvl="1"/>
            <a:endParaRPr lang="en-IN" sz="1400" b="1" dirty="0"/>
          </a:p>
          <a:p>
            <a:r>
              <a:rPr lang="en-IN" sz="1700" dirty="0"/>
              <a:t>To receive the </a:t>
            </a:r>
            <a:r>
              <a:rPr lang="en-IN" sz="1700" dirty="0" err="1"/>
              <a:t>fulfillment</a:t>
            </a:r>
            <a:r>
              <a:rPr lang="en-IN" sz="1700" dirty="0"/>
              <a:t> value or the error (</a:t>
            </a:r>
            <a:r>
              <a:rPr lang="en-IN" sz="1700" i="1" dirty="0"/>
              <a:t>reason</a:t>
            </a:r>
            <a:r>
              <a:rPr lang="en-IN" sz="1700" dirty="0"/>
              <a:t>) associated with the </a:t>
            </a:r>
            <a:r>
              <a:rPr lang="en-IN" sz="1700" dirty="0" err="1" smtClean="0"/>
              <a:t>rejection,we</a:t>
            </a:r>
            <a:r>
              <a:rPr lang="en-IN" sz="1700" dirty="0" smtClean="0"/>
              <a:t> </a:t>
            </a:r>
            <a:r>
              <a:rPr lang="en-IN" sz="1700" dirty="0"/>
              <a:t>can use the then() method of the promise. The following is its signature:</a:t>
            </a:r>
          </a:p>
          <a:p>
            <a:pPr lvl="1"/>
            <a:r>
              <a:rPr lang="en-IN" sz="1300" dirty="0" err="1"/>
              <a:t>promise.then</a:t>
            </a:r>
            <a:r>
              <a:rPr lang="en-IN" sz="1300" dirty="0"/>
              <a:t>([</a:t>
            </a:r>
            <a:r>
              <a:rPr lang="en-IN" sz="1300" dirty="0" err="1"/>
              <a:t>onFulfilled</a:t>
            </a:r>
            <a:r>
              <a:rPr lang="en-IN" sz="1300" dirty="0"/>
              <a:t>], [</a:t>
            </a:r>
            <a:r>
              <a:rPr lang="en-IN" sz="1300" dirty="0" err="1"/>
              <a:t>onRejected</a:t>
            </a:r>
            <a:r>
              <a:rPr lang="en-IN" sz="1300" dirty="0"/>
              <a:t>])</a:t>
            </a:r>
          </a:p>
          <a:p>
            <a:r>
              <a:rPr lang="en-IN" sz="1700" dirty="0"/>
              <a:t>Where </a:t>
            </a:r>
            <a:r>
              <a:rPr lang="en-IN" sz="1700" dirty="0" err="1"/>
              <a:t>onFulfilled</a:t>
            </a:r>
            <a:r>
              <a:rPr lang="en-IN" sz="1700" dirty="0"/>
              <a:t>() is a function that will eventually receive the </a:t>
            </a:r>
            <a:r>
              <a:rPr lang="en-IN" sz="1700" dirty="0" err="1"/>
              <a:t>fulfillment</a:t>
            </a:r>
            <a:r>
              <a:rPr lang="en-IN" sz="1700" dirty="0"/>
              <a:t> </a:t>
            </a:r>
            <a:r>
              <a:rPr lang="en-IN" sz="1700" dirty="0" smtClean="0"/>
              <a:t>value of </a:t>
            </a:r>
            <a:r>
              <a:rPr lang="en-IN" sz="1700" dirty="0"/>
              <a:t>the promise, and </a:t>
            </a:r>
            <a:r>
              <a:rPr lang="en-IN" sz="1700" dirty="0" err="1"/>
              <a:t>onRejected</a:t>
            </a:r>
            <a:r>
              <a:rPr lang="en-IN" sz="1700" dirty="0"/>
              <a:t>() is another function that will receive the reason </a:t>
            </a:r>
            <a:r>
              <a:rPr lang="en-IN" sz="1700" dirty="0" smtClean="0"/>
              <a:t>of the </a:t>
            </a:r>
            <a:r>
              <a:rPr lang="en-IN" sz="1700" dirty="0"/>
              <a:t>rejection (if any). Both functions are optional.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748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To have an idea of how Promises can </a:t>
            </a:r>
            <a:r>
              <a:rPr lang="en-IN" sz="1800" dirty="0" smtClean="0"/>
              <a:t>transform </a:t>
            </a:r>
            <a:r>
              <a:rPr lang="en-IN" sz="1800" dirty="0"/>
              <a:t>our code, let's consider the </a:t>
            </a:r>
            <a:r>
              <a:rPr lang="en-IN" sz="1800" dirty="0" smtClean="0"/>
              <a:t>following :-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One crucial property of the then() method is that it synchronously returns </a:t>
            </a:r>
            <a:r>
              <a:rPr lang="en-IN" sz="1800" dirty="0" smtClean="0"/>
              <a:t>another promise</a:t>
            </a:r>
            <a:r>
              <a:rPr lang="en-IN" sz="1800" dirty="0"/>
              <a:t>. </a:t>
            </a:r>
            <a:endParaRPr lang="en-IN" sz="1800" dirty="0" smtClean="0"/>
          </a:p>
          <a:p>
            <a:r>
              <a:rPr lang="en-IN" sz="1800" dirty="0" smtClean="0"/>
              <a:t>If </a:t>
            </a:r>
            <a:r>
              <a:rPr lang="en-IN" sz="1800" dirty="0"/>
              <a:t>any of the </a:t>
            </a:r>
            <a:r>
              <a:rPr lang="en-IN" sz="1800" dirty="0" err="1"/>
              <a:t>onFulfilled</a:t>
            </a:r>
            <a:r>
              <a:rPr lang="en-IN" sz="1800" dirty="0"/>
              <a:t>() or </a:t>
            </a:r>
            <a:r>
              <a:rPr lang="en-IN" sz="1800" dirty="0" err="1"/>
              <a:t>onRejected</a:t>
            </a:r>
            <a:r>
              <a:rPr lang="en-IN" sz="1800" dirty="0"/>
              <a:t>() functions return a value </a:t>
            </a:r>
            <a:r>
              <a:rPr lang="en-IN" sz="1800" dirty="0" smtClean="0"/>
              <a:t>x, the </a:t>
            </a:r>
            <a:r>
              <a:rPr lang="en-IN" sz="1800" dirty="0"/>
              <a:t>promise returned by the then() method will be as </a:t>
            </a:r>
            <a:r>
              <a:rPr lang="en-IN" sz="1800" dirty="0" smtClean="0"/>
              <a:t>follows:</a:t>
            </a:r>
          </a:p>
          <a:p>
            <a:pPr lvl="1"/>
            <a:r>
              <a:rPr lang="en-IN" sz="1400" dirty="0" err="1" smtClean="0"/>
              <a:t>Fulfill</a:t>
            </a:r>
            <a:r>
              <a:rPr lang="en-IN" sz="1400" dirty="0" smtClean="0"/>
              <a:t> </a:t>
            </a:r>
            <a:r>
              <a:rPr lang="en-IN" sz="1400" dirty="0"/>
              <a:t>with x if x is a </a:t>
            </a:r>
            <a:r>
              <a:rPr lang="en-IN" sz="1400" dirty="0" smtClean="0"/>
              <a:t>value</a:t>
            </a:r>
          </a:p>
          <a:p>
            <a:pPr lvl="1"/>
            <a:r>
              <a:rPr lang="en-IN" sz="1400" dirty="0" err="1"/>
              <a:t>Fulfill</a:t>
            </a:r>
            <a:r>
              <a:rPr lang="en-IN" sz="1400" dirty="0"/>
              <a:t> </a:t>
            </a:r>
            <a:r>
              <a:rPr lang="en-IN" sz="1400" dirty="0"/>
              <a:t>with the </a:t>
            </a:r>
            <a:r>
              <a:rPr lang="en-IN" sz="1400" dirty="0" err="1"/>
              <a:t>fulfillment</a:t>
            </a:r>
            <a:r>
              <a:rPr lang="en-IN" sz="1400" dirty="0"/>
              <a:t> value of x if x is a promise or a </a:t>
            </a:r>
            <a:r>
              <a:rPr lang="en-IN" sz="1400" b="1" dirty="0" err="1"/>
              <a:t>thenable</a:t>
            </a:r>
            <a:endParaRPr lang="en-IN" sz="1400" b="1" dirty="0"/>
          </a:p>
          <a:p>
            <a:pPr lvl="1"/>
            <a:r>
              <a:rPr lang="en-IN" sz="1400" dirty="0"/>
              <a:t>Reject </a:t>
            </a:r>
            <a:r>
              <a:rPr lang="en-IN" sz="1400" dirty="0"/>
              <a:t>with the eventual rejection reason of x if x is a promise or a </a:t>
            </a:r>
            <a:r>
              <a:rPr lang="en-IN" sz="1400" b="1" dirty="0" err="1" smtClean="0"/>
              <a:t>thenable</a:t>
            </a:r>
            <a:endParaRPr lang="en-IN" sz="1400" b="1" dirty="0" smtClean="0"/>
          </a:p>
          <a:p>
            <a:pPr marL="457200" lvl="1" indent="0">
              <a:buNone/>
            </a:pPr>
            <a:endParaRPr lang="en-IN" sz="1400" i="1" dirty="0" smtClean="0"/>
          </a:p>
          <a:p>
            <a:pPr marL="457200" lvl="1" indent="0">
              <a:buNone/>
            </a:pPr>
            <a:r>
              <a:rPr lang="en-IN" sz="1400" i="1" dirty="0" smtClean="0"/>
              <a:t>A </a:t>
            </a:r>
            <a:r>
              <a:rPr lang="en-IN" sz="1400" b="1" i="1" dirty="0" err="1"/>
              <a:t>thenable</a:t>
            </a:r>
            <a:r>
              <a:rPr lang="en-IN" sz="1400" i="1" dirty="0"/>
              <a:t> is a promise-like object with a then() method. This </a:t>
            </a:r>
            <a:r>
              <a:rPr lang="en-IN" sz="1400" i="1" dirty="0" smtClean="0"/>
              <a:t>term is </a:t>
            </a:r>
            <a:r>
              <a:rPr lang="en-IN" sz="1400" i="1" dirty="0"/>
              <a:t>used to indicate a promise that is foreign to the particular </a:t>
            </a:r>
            <a:r>
              <a:rPr lang="en-IN" sz="1400" i="1" dirty="0" smtClean="0"/>
              <a:t>promise implementation </a:t>
            </a:r>
            <a:r>
              <a:rPr lang="en-IN" sz="1400" i="1" dirty="0"/>
              <a:t>in use</a:t>
            </a:r>
            <a:r>
              <a:rPr lang="en-IN" sz="1400" i="1" dirty="0" smtClean="0"/>
              <a:t>.</a:t>
            </a:r>
          </a:p>
          <a:p>
            <a:pPr marL="457200" lvl="1" indent="0">
              <a:buNone/>
            </a:pPr>
            <a:endParaRPr lang="en-IN" sz="1400" i="1" dirty="0"/>
          </a:p>
          <a:p>
            <a:pPr marL="457200" lvl="1" indent="0">
              <a:buNone/>
            </a:pPr>
            <a:endParaRPr lang="en-IN" sz="1400" i="1" dirty="0" smtClean="0"/>
          </a:p>
          <a:p>
            <a:pPr marL="457200" lvl="1" indent="0">
              <a:buNone/>
            </a:pPr>
            <a:r>
              <a:rPr lang="en-IN" sz="1400" dirty="0"/>
              <a:t>This feature allows us to build chains of promises, allowing easy aggregation </a:t>
            </a:r>
            <a:r>
              <a:rPr lang="en-IN" sz="1400" dirty="0" smtClean="0"/>
              <a:t>and arrangement </a:t>
            </a:r>
            <a:r>
              <a:rPr lang="en-IN" sz="1400" dirty="0"/>
              <a:t>of asynchronous operations in several configurations. Also, if </a:t>
            </a:r>
            <a:r>
              <a:rPr lang="en-IN" sz="1400" dirty="0" smtClean="0"/>
              <a:t>we don't </a:t>
            </a:r>
            <a:r>
              <a:rPr lang="en-IN" sz="1400" dirty="0"/>
              <a:t>specify an </a:t>
            </a:r>
            <a:r>
              <a:rPr lang="en-IN" sz="1400" dirty="0" err="1"/>
              <a:t>onFulfilled</a:t>
            </a:r>
            <a:r>
              <a:rPr lang="en-IN" sz="1400" dirty="0"/>
              <a:t>() or </a:t>
            </a:r>
            <a:r>
              <a:rPr lang="en-IN" sz="1400" dirty="0" err="1"/>
              <a:t>onRejected</a:t>
            </a:r>
            <a:r>
              <a:rPr lang="en-IN" sz="1400" dirty="0"/>
              <a:t>() handler, the </a:t>
            </a:r>
            <a:r>
              <a:rPr lang="en-IN" sz="1400" dirty="0" err="1"/>
              <a:t>fulfillment</a:t>
            </a:r>
            <a:r>
              <a:rPr lang="en-IN" sz="1400" dirty="0"/>
              <a:t> </a:t>
            </a:r>
            <a:r>
              <a:rPr lang="en-IN" sz="1400" dirty="0" smtClean="0"/>
              <a:t>value or </a:t>
            </a:r>
            <a:r>
              <a:rPr lang="en-IN" sz="1400" dirty="0"/>
              <a:t>rejection reasons are automatically forwarded to the next promise in the </a:t>
            </a:r>
            <a:r>
              <a:rPr lang="en-IN" sz="1400" dirty="0" smtClean="0"/>
              <a:t>chain. This </a:t>
            </a:r>
            <a:r>
              <a:rPr lang="en-IN" sz="1400" dirty="0"/>
              <a:t>allows us, for example, to automatically propagate errors across the </a:t>
            </a:r>
            <a:r>
              <a:rPr lang="en-IN" sz="1400" dirty="0" smtClean="0"/>
              <a:t>whole chain </a:t>
            </a:r>
            <a:r>
              <a:rPr lang="en-IN" sz="1400" dirty="0"/>
              <a:t>until caught by an </a:t>
            </a:r>
            <a:r>
              <a:rPr lang="en-IN" sz="1400" dirty="0" err="1"/>
              <a:t>onRejected</a:t>
            </a:r>
            <a:r>
              <a:rPr lang="en-IN" sz="1400" dirty="0"/>
              <a:t>() handler. With a promise chain, </a:t>
            </a:r>
            <a:r>
              <a:rPr lang="en-IN" sz="1400" dirty="0" smtClean="0"/>
              <a:t>sequential execution </a:t>
            </a:r>
            <a:r>
              <a:rPr lang="en-IN" sz="1400" dirty="0"/>
              <a:t>of tasks suddenly becomes a trivial </a:t>
            </a:r>
            <a:r>
              <a:rPr lang="en-IN" sz="1400" dirty="0" smtClean="0"/>
              <a:t>operation</a:t>
            </a:r>
            <a:endParaRPr lang="en-IN" sz="1400" dirty="0"/>
          </a:p>
          <a:p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000"/>
            <a:ext cx="370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0525"/>
            <a:ext cx="2238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43400" y="76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following diagram provides another perspective on how a promise chain works:</a:t>
            </a:r>
            <a:endParaRPr lang="en-IN" sz="18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52400"/>
            <a:ext cx="36957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65569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0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705600"/>
          </a:xfrm>
        </p:spPr>
        <p:txBody>
          <a:bodyPr>
            <a:normAutofit/>
          </a:bodyPr>
          <a:lstStyle/>
          <a:p>
            <a:r>
              <a:rPr lang="en-IN" sz="1800" dirty="0"/>
              <a:t>Another important property of promises is that the </a:t>
            </a:r>
            <a:r>
              <a:rPr lang="en-IN" sz="1800" dirty="0" err="1"/>
              <a:t>onFulfilled</a:t>
            </a:r>
            <a:r>
              <a:rPr lang="en-IN" sz="1800" dirty="0"/>
              <a:t>() and </a:t>
            </a:r>
            <a:r>
              <a:rPr lang="en-IN" sz="1800" dirty="0" err="1"/>
              <a:t>onRejected</a:t>
            </a:r>
            <a:r>
              <a:rPr lang="en-IN" sz="1800" dirty="0" smtClean="0"/>
              <a:t>() functions </a:t>
            </a:r>
            <a:r>
              <a:rPr lang="en-IN" sz="1800" dirty="0"/>
              <a:t>are guaranteed to be invoked asynchronously, even if we resolve the </a:t>
            </a:r>
            <a:r>
              <a:rPr lang="en-IN" sz="1800" dirty="0" smtClean="0"/>
              <a:t>promise synchronously </a:t>
            </a:r>
            <a:r>
              <a:rPr lang="en-IN" sz="1800" dirty="0"/>
              <a:t>with a value, as we did in the preceding example, where we </a:t>
            </a:r>
            <a:r>
              <a:rPr lang="en-IN" sz="1800" dirty="0" smtClean="0"/>
              <a:t>returned the </a:t>
            </a:r>
            <a:r>
              <a:rPr lang="en-IN" sz="1800" dirty="0"/>
              <a:t>string done in the last then() function of the chain. This </a:t>
            </a:r>
            <a:r>
              <a:rPr lang="en-IN" sz="1800" dirty="0" err="1"/>
              <a:t>behavior</a:t>
            </a:r>
            <a:r>
              <a:rPr lang="en-IN" sz="1800" dirty="0"/>
              <a:t> shields our </a:t>
            </a:r>
            <a:r>
              <a:rPr lang="en-IN" sz="1800" dirty="0" smtClean="0"/>
              <a:t>code against </a:t>
            </a:r>
            <a:r>
              <a:rPr lang="en-IN" sz="1800" dirty="0"/>
              <a:t>all those situations where we could unintentionally release </a:t>
            </a:r>
            <a:r>
              <a:rPr lang="en-IN" sz="1800" dirty="0" err="1"/>
              <a:t>Zalgo</a:t>
            </a:r>
            <a:r>
              <a:rPr lang="en-IN" sz="1800" dirty="0"/>
              <a:t>, making </a:t>
            </a:r>
            <a:r>
              <a:rPr lang="en-IN" sz="1800" dirty="0" smtClean="0"/>
              <a:t>our asynchronous </a:t>
            </a:r>
            <a:r>
              <a:rPr lang="en-IN" sz="1800" dirty="0"/>
              <a:t>code more consistent and </a:t>
            </a:r>
            <a:r>
              <a:rPr lang="en-IN" sz="1800" dirty="0" smtClean="0"/>
              <a:t>robust </a:t>
            </a:r>
            <a:r>
              <a:rPr lang="en-IN" sz="1800" dirty="0"/>
              <a:t>with no effort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Now comes the best part. If an exception is thrown (using the throw statement) </a:t>
            </a:r>
            <a:r>
              <a:rPr lang="en-IN" sz="1800" dirty="0" smtClean="0"/>
              <a:t>from the </a:t>
            </a:r>
            <a:r>
              <a:rPr lang="en-IN" sz="1800" dirty="0" err="1"/>
              <a:t>onFulfilled</a:t>
            </a:r>
            <a:r>
              <a:rPr lang="en-IN" sz="1800" dirty="0"/>
              <a:t>() or </a:t>
            </a:r>
            <a:r>
              <a:rPr lang="en-IN" sz="1800" dirty="0" err="1"/>
              <a:t>onRejected</a:t>
            </a:r>
            <a:r>
              <a:rPr lang="en-IN" sz="1800" dirty="0"/>
              <a:t>() handler, the promise returned by the then</a:t>
            </a:r>
            <a:r>
              <a:rPr lang="en-IN" sz="1800" dirty="0" smtClean="0"/>
              <a:t>() method </a:t>
            </a:r>
            <a:r>
              <a:rPr lang="en-IN" sz="1800" dirty="0"/>
              <a:t>will automatically reject with the exception as the rejection reason. This </a:t>
            </a:r>
            <a:r>
              <a:rPr lang="en-IN" sz="1800" dirty="0" smtClean="0"/>
              <a:t>is a </a:t>
            </a:r>
            <a:r>
              <a:rPr lang="en-IN" sz="1800" dirty="0"/>
              <a:t>tremendous advantage over CPS, as it means that with promises, exceptions </a:t>
            </a:r>
            <a:r>
              <a:rPr lang="en-IN" sz="1800" dirty="0" smtClean="0"/>
              <a:t>will propagate </a:t>
            </a:r>
            <a:r>
              <a:rPr lang="en-IN" sz="1800" dirty="0"/>
              <a:t>automatically across the chain, and that the throw statement is not </a:t>
            </a:r>
            <a:r>
              <a:rPr lang="en-IN" sz="1800" dirty="0" smtClean="0"/>
              <a:t>an enemy </a:t>
            </a:r>
            <a:r>
              <a:rPr lang="en-IN" sz="1800" dirty="0"/>
              <a:t>anymore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b="1" dirty="0"/>
              <a:t>Promises/A+ implementations</a:t>
            </a:r>
          </a:p>
          <a:p>
            <a:pPr marL="0" indent="0">
              <a:buNone/>
            </a:pPr>
            <a:r>
              <a:rPr lang="en-IN" sz="1800" dirty="0"/>
              <a:t>In Node.js, and in general in JavaScript, there are several libraries implementing </a:t>
            </a:r>
            <a:r>
              <a:rPr lang="en-IN" sz="1800" dirty="0" smtClean="0"/>
              <a:t>the </a:t>
            </a:r>
            <a:r>
              <a:rPr lang="en-IN" sz="1800" i="1" dirty="0" smtClean="0"/>
              <a:t>Promises/A</a:t>
            </a:r>
            <a:r>
              <a:rPr lang="en-IN" sz="1800" i="1" dirty="0"/>
              <a:t>+ </a:t>
            </a:r>
            <a:r>
              <a:rPr lang="en-IN" sz="1800" dirty="0"/>
              <a:t>specifications. The following are the most </a:t>
            </a:r>
            <a:r>
              <a:rPr lang="en-IN" sz="1800" dirty="0" smtClean="0"/>
              <a:t>popular:</a:t>
            </a:r>
          </a:p>
          <a:p>
            <a:pPr lvl="1"/>
            <a:r>
              <a:rPr lang="en-IN" sz="1400" dirty="0" smtClean="0"/>
              <a:t>Bluebird </a:t>
            </a:r>
            <a:r>
              <a:rPr lang="en-IN" sz="1400" dirty="0"/>
              <a:t>(</a:t>
            </a:r>
            <a:r>
              <a:rPr lang="en-IN" sz="1400" dirty="0">
                <a:hlinkClick r:id="rId2"/>
              </a:rPr>
              <a:t>https://</a:t>
            </a:r>
            <a:r>
              <a:rPr lang="en-IN" sz="1400" dirty="0" smtClean="0">
                <a:hlinkClick r:id="rId2"/>
              </a:rPr>
              <a:t>npmjs.org/package/bluebird</a:t>
            </a:r>
            <a:r>
              <a:rPr lang="en-IN" sz="1400" dirty="0" smtClean="0"/>
              <a:t>)</a:t>
            </a:r>
          </a:p>
          <a:p>
            <a:pPr lvl="1"/>
            <a:r>
              <a:rPr lang="en-IN" sz="1800" dirty="0" smtClean="0"/>
              <a:t>Q </a:t>
            </a:r>
            <a:r>
              <a:rPr lang="en-IN" sz="1800" dirty="0"/>
              <a:t>(</a:t>
            </a:r>
            <a:r>
              <a:rPr lang="en-IN" sz="1800" dirty="0">
                <a:hlinkClick r:id="rId3"/>
              </a:rPr>
              <a:t>https://</a:t>
            </a:r>
            <a:r>
              <a:rPr lang="en-IN" sz="1800" dirty="0" smtClean="0">
                <a:hlinkClick r:id="rId3"/>
              </a:rPr>
              <a:t>npmjs.org/package/q</a:t>
            </a:r>
            <a:r>
              <a:rPr lang="en-IN" sz="1800" dirty="0" smtClean="0"/>
              <a:t>)</a:t>
            </a:r>
          </a:p>
          <a:p>
            <a:pPr lvl="1"/>
            <a:r>
              <a:rPr lang="en-IN" sz="1800" dirty="0" smtClean="0"/>
              <a:t>RSVP </a:t>
            </a:r>
            <a:r>
              <a:rPr lang="en-IN" sz="1800" dirty="0"/>
              <a:t>(</a:t>
            </a:r>
            <a:r>
              <a:rPr lang="en-IN" sz="1800" dirty="0">
                <a:hlinkClick r:id="rId4"/>
              </a:rPr>
              <a:t>https://</a:t>
            </a:r>
            <a:r>
              <a:rPr lang="en-IN" sz="1800" dirty="0" smtClean="0">
                <a:hlinkClick r:id="rId4"/>
              </a:rPr>
              <a:t>npmjs.org/package/rsvp</a:t>
            </a:r>
            <a:r>
              <a:rPr lang="en-IN" sz="1800" dirty="0" smtClean="0"/>
              <a:t>)</a:t>
            </a:r>
          </a:p>
          <a:p>
            <a:pPr lvl="1"/>
            <a:r>
              <a:rPr lang="en-IN" sz="1800" dirty="0" smtClean="0"/>
              <a:t>Vow </a:t>
            </a:r>
            <a:r>
              <a:rPr lang="en-IN" sz="1800" dirty="0"/>
              <a:t>(</a:t>
            </a:r>
            <a:r>
              <a:rPr lang="en-IN" sz="1800" dirty="0">
                <a:hlinkClick r:id="rId5"/>
              </a:rPr>
              <a:t>https://</a:t>
            </a:r>
            <a:r>
              <a:rPr lang="en-IN" sz="1800" dirty="0" smtClean="0">
                <a:hlinkClick r:id="rId5"/>
              </a:rPr>
              <a:t>npmjs.org/package/vow</a:t>
            </a:r>
            <a:r>
              <a:rPr lang="en-IN" sz="1800" dirty="0" smtClean="0"/>
              <a:t>)</a:t>
            </a:r>
          </a:p>
          <a:p>
            <a:pPr lvl="1"/>
            <a:r>
              <a:rPr lang="en-IN" sz="1800" dirty="0" smtClean="0"/>
              <a:t>When.js </a:t>
            </a:r>
            <a:r>
              <a:rPr lang="en-IN" sz="1800" dirty="0"/>
              <a:t>(</a:t>
            </a:r>
            <a:r>
              <a:rPr lang="en-IN" sz="1800" dirty="0">
                <a:hlinkClick r:id="rId6"/>
              </a:rPr>
              <a:t>https://</a:t>
            </a:r>
            <a:r>
              <a:rPr lang="en-IN" sz="1800" dirty="0" smtClean="0">
                <a:hlinkClick r:id="rId6"/>
              </a:rPr>
              <a:t>npmjs.org/package/when</a:t>
            </a:r>
            <a:r>
              <a:rPr lang="en-IN" sz="1800" dirty="0" smtClean="0"/>
              <a:t>)</a:t>
            </a:r>
          </a:p>
          <a:p>
            <a:pPr lvl="1"/>
            <a:r>
              <a:rPr lang="en-IN" sz="1800" dirty="0" smtClean="0"/>
              <a:t>ES6 </a:t>
            </a:r>
            <a:r>
              <a:rPr lang="en-IN" sz="1800" dirty="0"/>
              <a:t>Promises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629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IN" dirty="0"/>
              <a:t>q</a:t>
            </a:r>
            <a:r>
              <a:rPr lang="en-IN" dirty="0" smtClean="0"/>
              <a:t>-library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r>
              <a:rPr lang="en-IN" dirty="0" smtClean="0"/>
              <a:t>Standard implementation with A+ standards.</a:t>
            </a:r>
          </a:p>
          <a:p>
            <a:r>
              <a:rPr lang="en-IN" dirty="0" smtClean="0"/>
              <a:t>Similar to Angular.js $q implementation.</a:t>
            </a:r>
          </a:p>
          <a:p>
            <a:r>
              <a:rPr lang="en-IN" dirty="0" smtClean="0"/>
              <a:t>Examples</a:t>
            </a:r>
          </a:p>
          <a:p>
            <a:pPr lvl="1"/>
            <a:r>
              <a:rPr lang="en-IN" sz="1800" dirty="0">
                <a:hlinkClick r:id="rId2" action="ppaction://hlinkfile"/>
              </a:rPr>
              <a:t>a </a:t>
            </a:r>
            <a:r>
              <a:rPr lang="en-IN" sz="1800" dirty="0" smtClean="0">
                <a:hlinkClick r:id="rId2" action="ppaction://hlinkfile"/>
              </a:rPr>
              <a:t>really </a:t>
            </a:r>
            <a:r>
              <a:rPr lang="en-IN" sz="1800" dirty="0">
                <a:hlinkClick r:id="rId2" action="ppaction://hlinkfile"/>
              </a:rPr>
              <a:t>basic chaining </a:t>
            </a:r>
            <a:r>
              <a:rPr lang="en-IN" sz="1800" dirty="0" smtClean="0">
                <a:hlinkClick r:id="rId2" action="ppaction://hlinkfile"/>
              </a:rPr>
              <a:t>example</a:t>
            </a:r>
            <a:endParaRPr lang="en-IN" sz="1800" dirty="0" smtClean="0"/>
          </a:p>
          <a:p>
            <a:pPr lvl="1"/>
            <a:r>
              <a:rPr lang="en-IN" sz="1800" dirty="0">
                <a:hlinkClick r:id="rId3" action="ppaction://hlinkfile"/>
              </a:rPr>
              <a:t>an example of how to make an HTTP Request, then process the Response, and then do something with the </a:t>
            </a:r>
            <a:r>
              <a:rPr lang="en-IN" sz="1800" dirty="0" smtClean="0">
                <a:hlinkClick r:id="rId3" action="ppaction://hlinkfile"/>
              </a:rPr>
              <a:t>processed response</a:t>
            </a:r>
            <a:endParaRPr lang="en-IN" sz="1800" dirty="0" smtClean="0"/>
          </a:p>
          <a:p>
            <a:pPr lvl="1"/>
            <a:r>
              <a:rPr lang="en-IN" sz="1800" dirty="0">
                <a:hlinkClick r:id="rId4" action="ppaction://hlinkfile"/>
              </a:rPr>
              <a:t>I have some functions that can happen simultaneously, and others which must happen in a certain order - how do I do that?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b="1" dirty="0"/>
              <a:t>Generators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IN" sz="1800" dirty="0"/>
              <a:t>The ES6 specification introduces another mechanism that, besides other things, </a:t>
            </a:r>
            <a:r>
              <a:rPr lang="en-IN" sz="1800" dirty="0" smtClean="0"/>
              <a:t>can be </a:t>
            </a:r>
            <a:r>
              <a:rPr lang="en-IN" sz="1800" dirty="0"/>
              <a:t>used to simplify the asynchronous control flow of our Node.js applications.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We are </a:t>
            </a:r>
            <a:r>
              <a:rPr lang="en-IN" sz="1800" dirty="0"/>
              <a:t>talking about generators, also known as </a:t>
            </a:r>
            <a:r>
              <a:rPr lang="en-IN" sz="1800" i="1" u="sng" dirty="0"/>
              <a:t>semi-</a:t>
            </a:r>
            <a:r>
              <a:rPr lang="en-IN" sz="1800" i="1" u="sng" dirty="0" err="1"/>
              <a:t>coroutines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They </a:t>
            </a:r>
            <a:r>
              <a:rPr lang="en-IN" sz="1800" dirty="0"/>
              <a:t>are a </a:t>
            </a:r>
            <a:r>
              <a:rPr lang="en-IN" sz="1800" dirty="0" smtClean="0"/>
              <a:t>generalization of </a:t>
            </a:r>
            <a:r>
              <a:rPr lang="en-IN" sz="1800" dirty="0"/>
              <a:t>subroutines, where there can be different entry points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 smtClean="0"/>
              <a:t>In </a:t>
            </a:r>
            <a:r>
              <a:rPr lang="en-IN" sz="1800" dirty="0"/>
              <a:t>a normal function, </a:t>
            </a:r>
            <a:r>
              <a:rPr lang="en-IN" sz="1800" dirty="0" smtClean="0"/>
              <a:t>in fact</a:t>
            </a:r>
            <a:r>
              <a:rPr lang="en-IN" sz="1800" dirty="0"/>
              <a:t>, we can have only one entry point, which corresponds to the invocation </a:t>
            </a:r>
            <a:r>
              <a:rPr lang="en-IN" sz="1800" dirty="0" smtClean="0"/>
              <a:t>of the </a:t>
            </a:r>
            <a:r>
              <a:rPr lang="en-IN" sz="1800" dirty="0"/>
              <a:t>function itself.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A </a:t>
            </a:r>
            <a:r>
              <a:rPr lang="en-IN" sz="1800" dirty="0"/>
              <a:t>generator is similar to a function, but in addition, it can </a:t>
            </a:r>
            <a:r>
              <a:rPr lang="en-IN" sz="1800" dirty="0" smtClean="0"/>
              <a:t>be suspended </a:t>
            </a:r>
            <a:r>
              <a:rPr lang="en-IN" sz="1800" dirty="0"/>
              <a:t>(using the yield statement) and then resumed at a later time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/>
              <a:t>In Node.js, generators are available starting from Version 0.11, but </a:t>
            </a:r>
            <a:r>
              <a:rPr lang="en-IN" sz="1800" dirty="0" smtClean="0"/>
              <a:t>this </a:t>
            </a:r>
            <a:r>
              <a:rPr lang="en-IN" sz="1800" dirty="0"/>
              <a:t>feature is still not enabled by default </a:t>
            </a:r>
            <a:r>
              <a:rPr lang="en-IN" sz="1800" dirty="0" smtClean="0"/>
              <a:t>and it's </a:t>
            </a:r>
            <a:r>
              <a:rPr lang="en-IN" sz="1800" dirty="0"/>
              <a:t>necessary to invoke Node.js with the --harmony </a:t>
            </a:r>
            <a:r>
              <a:rPr lang="en-IN" sz="1800" dirty="0" smtClean="0"/>
              <a:t>                     or --harmony-generators flags </a:t>
            </a:r>
            <a:r>
              <a:rPr lang="en-IN" sz="1800" dirty="0"/>
              <a:t>to get generators working.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786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b="1" dirty="0"/>
              <a:t>The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IN" sz="1800" dirty="0"/>
              <a:t>a generator function can </a:t>
            </a:r>
            <a:r>
              <a:rPr lang="en-IN" sz="1800" dirty="0" smtClean="0"/>
              <a:t>be declared </a:t>
            </a:r>
            <a:r>
              <a:rPr lang="en-IN" sz="1800" dirty="0"/>
              <a:t>by appending the * (asterisk) operator after the function </a:t>
            </a:r>
            <a:r>
              <a:rPr lang="en-IN" sz="1800" dirty="0" smtClean="0"/>
              <a:t>keyword:</a:t>
            </a:r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Inside </a:t>
            </a:r>
            <a:r>
              <a:rPr lang="en-IN" sz="1800" dirty="0"/>
              <a:t>the </a:t>
            </a:r>
            <a:r>
              <a:rPr lang="en-IN" sz="1800" dirty="0" err="1"/>
              <a:t>makeGenerator</a:t>
            </a:r>
            <a:r>
              <a:rPr lang="en-IN" sz="1800" dirty="0"/>
              <a:t>() function, we can pause the execution using </a:t>
            </a:r>
            <a:r>
              <a:rPr lang="en-IN" sz="1800" dirty="0" smtClean="0"/>
              <a:t>the keyword </a:t>
            </a:r>
            <a:r>
              <a:rPr lang="en-IN" sz="1800" dirty="0"/>
              <a:t>yield and return to the caller the value passed to it</a:t>
            </a:r>
            <a:r>
              <a:rPr lang="en-IN" sz="1800" dirty="0" smtClean="0"/>
              <a:t>: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 err="1"/>
              <a:t>makeGenerator</a:t>
            </a:r>
            <a:r>
              <a:rPr lang="en-IN" sz="1800" dirty="0"/>
              <a:t>() function is essentially a factory that, when invoked, returns </a:t>
            </a:r>
            <a:r>
              <a:rPr lang="en-IN" sz="1800" dirty="0" smtClean="0"/>
              <a:t>a new </a:t>
            </a:r>
            <a:r>
              <a:rPr lang="en-IN" sz="1800" dirty="0"/>
              <a:t>generator object</a:t>
            </a:r>
            <a:r>
              <a:rPr lang="en-IN" sz="1800" dirty="0" smtClean="0"/>
              <a:t>:</a:t>
            </a:r>
          </a:p>
          <a:p>
            <a:r>
              <a:rPr lang="en-IN" sz="1800" dirty="0"/>
              <a:t>The most important method of the generator object is next(), which is </a:t>
            </a:r>
            <a:r>
              <a:rPr lang="en-IN" sz="1800" dirty="0" smtClean="0"/>
              <a:t>used to </a:t>
            </a:r>
            <a:r>
              <a:rPr lang="en-IN" sz="1800" dirty="0"/>
              <a:t>start/resume the execution of the generator and returns an object in </a:t>
            </a:r>
            <a:r>
              <a:rPr lang="en-IN" sz="1800" dirty="0" smtClean="0"/>
              <a:t>the following </a:t>
            </a:r>
            <a:r>
              <a:rPr lang="en-IN" sz="1800" dirty="0"/>
              <a:t>form:</a:t>
            </a: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55" y="1056073"/>
            <a:ext cx="2457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2466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25146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 the preceding code, the generator yields a string, Hello World, by </a:t>
            </a:r>
            <a:r>
              <a:rPr lang="en-IN" sz="1400" dirty="0" smtClean="0"/>
              <a:t>putting the execution </a:t>
            </a:r>
            <a:r>
              <a:rPr lang="en-IN" sz="1400" dirty="0"/>
              <a:t>of the function on pause. When the generator is resumed, the </a:t>
            </a:r>
            <a:r>
              <a:rPr lang="en-IN" sz="1400" dirty="0" smtClean="0"/>
              <a:t>execution will </a:t>
            </a:r>
            <a:r>
              <a:rPr lang="en-IN" sz="1400" dirty="0"/>
              <a:t>start from console.log('Re-entered').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38650"/>
            <a:ext cx="22669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8447"/>
            <a:ext cx="4029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5528447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This object contains the value yielded by the generator (value) and a flag to </a:t>
            </a:r>
            <a:r>
              <a:rPr lang="en-IN" sz="1400" dirty="0" smtClean="0"/>
              <a:t>indicate if </a:t>
            </a:r>
            <a:r>
              <a:rPr lang="en-IN" sz="1400" dirty="0"/>
              <a:t>the generator has completed its execution (done).</a:t>
            </a:r>
          </a:p>
        </p:txBody>
      </p:sp>
    </p:spTree>
    <p:extLst>
      <p:ext uri="{BB962C8B-B14F-4D97-AF65-F5344CB8AC3E}">
        <p14:creationId xmlns:p14="http://schemas.microsoft.com/office/powerpoint/2010/main" val="23647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b="1" dirty="0"/>
              <a:t>A 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>
            <a:normAutofit/>
          </a:bodyPr>
          <a:lstStyle/>
          <a:p>
            <a:r>
              <a:rPr lang="en-IN" sz="1800" dirty="0"/>
              <a:t>To demonstrate generators, let's create a new module. We can call </a:t>
            </a:r>
            <a:r>
              <a:rPr lang="en-IN" sz="1800" dirty="0" smtClean="0"/>
              <a:t>it fruitGenerator.js </a:t>
            </a:r>
            <a:r>
              <a:rPr lang="en-IN" sz="1800" dirty="0"/>
              <a:t>and include the following code:</a:t>
            </a:r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200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1219200"/>
            <a:ext cx="4512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We can run the new module with the following command:</a:t>
            </a:r>
          </a:p>
          <a:p>
            <a:r>
              <a:rPr lang="en-IN" sz="1600" b="1" dirty="0"/>
              <a:t>node --harmony-generators </a:t>
            </a:r>
            <a:r>
              <a:rPr lang="en-IN" sz="1600" b="1" dirty="0" err="1" smtClean="0"/>
              <a:t>fruitGenerator</a:t>
            </a:r>
            <a:endParaRPr lang="en-IN" sz="1600" b="1" dirty="0" smtClean="0"/>
          </a:p>
          <a:p>
            <a:endParaRPr lang="en-IN" sz="1600" b="1" dirty="0"/>
          </a:p>
          <a:p>
            <a:r>
              <a:rPr lang="en-IN" sz="1600" dirty="0"/>
              <a:t>The preceding code should print the following output:</a:t>
            </a:r>
          </a:p>
          <a:p>
            <a:r>
              <a:rPr lang="en-IN" sz="1600" b="1" dirty="0"/>
              <a:t>{ value: 'apple', done: false }</a:t>
            </a:r>
          </a:p>
          <a:p>
            <a:r>
              <a:rPr lang="en-IN" sz="1600" b="1" dirty="0"/>
              <a:t>{ value: 'orange', done: false }</a:t>
            </a:r>
          </a:p>
          <a:p>
            <a:r>
              <a:rPr lang="en-IN" sz="1600" b="1" dirty="0"/>
              <a:t>{ value: 'watermelon', done: true }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152400" y="3657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This is a short explanation of what happened in the preceding code: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first time </a:t>
            </a:r>
            <a:r>
              <a:rPr lang="en-IN" dirty="0" err="1"/>
              <a:t>newFruitGenerator.next</a:t>
            </a:r>
            <a:r>
              <a:rPr lang="en-IN" dirty="0"/>
              <a:t>() was invoked, the </a:t>
            </a:r>
            <a:r>
              <a:rPr lang="en-IN" dirty="0" smtClean="0"/>
              <a:t>generator started </a:t>
            </a:r>
            <a:r>
              <a:rPr lang="en-IN" dirty="0"/>
              <a:t>its execution until it reached the first yield command, which </a:t>
            </a:r>
            <a:r>
              <a:rPr lang="en-IN" dirty="0" smtClean="0"/>
              <a:t>put the </a:t>
            </a:r>
            <a:r>
              <a:rPr lang="en-IN" dirty="0"/>
              <a:t>generator on pause and returned the value apple, to the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At </a:t>
            </a:r>
            <a:r>
              <a:rPr lang="en-IN" dirty="0"/>
              <a:t>the second invocation of </a:t>
            </a:r>
            <a:r>
              <a:rPr lang="en-IN" dirty="0" err="1"/>
              <a:t>newFruitGenerator.next</a:t>
            </a:r>
            <a:r>
              <a:rPr lang="en-IN" dirty="0"/>
              <a:t>(), the </a:t>
            </a:r>
            <a:r>
              <a:rPr lang="en-IN" dirty="0" smtClean="0"/>
              <a:t>generator resumed</a:t>
            </a:r>
            <a:r>
              <a:rPr lang="en-IN" dirty="0"/>
              <a:t>, starting </a:t>
            </a:r>
            <a:r>
              <a:rPr lang="en-IN" dirty="0" smtClean="0"/>
              <a:t>from </a:t>
            </a:r>
            <a:r>
              <a:rPr lang="en-IN" dirty="0"/>
              <a:t>the second yield command, which in turn put </a:t>
            </a:r>
            <a:r>
              <a:rPr lang="en-IN" dirty="0" smtClean="0"/>
              <a:t>on pause </a:t>
            </a:r>
            <a:r>
              <a:rPr lang="en-IN" dirty="0"/>
              <a:t>the execution again, while returning the value orange to the caller.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last invocation of </a:t>
            </a:r>
            <a:r>
              <a:rPr lang="en-IN" dirty="0" err="1"/>
              <a:t>newFruitGenerator.next</a:t>
            </a:r>
            <a:r>
              <a:rPr lang="en-IN" dirty="0"/>
              <a:t>() caused the execution </a:t>
            </a:r>
            <a:r>
              <a:rPr lang="en-IN" dirty="0" smtClean="0"/>
              <a:t>of the </a:t>
            </a:r>
            <a:r>
              <a:rPr lang="en-IN" dirty="0"/>
              <a:t>generator to resume from its last instruction, a return statement, </a:t>
            </a:r>
            <a:r>
              <a:rPr lang="en-IN" dirty="0" smtClean="0"/>
              <a:t>which terminates </a:t>
            </a:r>
            <a:r>
              <a:rPr lang="en-IN" dirty="0"/>
              <a:t>the generator, returns the value, watermelon, and sets the </a:t>
            </a:r>
            <a:r>
              <a:rPr lang="en-IN" dirty="0" smtClean="0"/>
              <a:t>done property </a:t>
            </a:r>
            <a:r>
              <a:rPr lang="en-IN" dirty="0"/>
              <a:t>to true in the result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5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b="1" dirty="0"/>
              <a:t>Generators as iterators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84" y="762000"/>
            <a:ext cx="8991600" cy="57912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To better understand why generators are so useful for the implementation of </a:t>
            </a:r>
            <a:r>
              <a:rPr lang="en-IN" dirty="0" smtClean="0"/>
              <a:t>iterators, let's </a:t>
            </a:r>
            <a:r>
              <a:rPr lang="en-IN" dirty="0"/>
              <a:t>build one. In a new module, which we will call </a:t>
            </a:r>
            <a:r>
              <a:rPr lang="en-IN" dirty="0" smtClean="0"/>
              <a:t>iteratorGenerator.js, let's </a:t>
            </a:r>
            <a:r>
              <a:rPr lang="en-IN" dirty="0"/>
              <a:t>write the following code: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execute this code using the following </a:t>
            </a:r>
            <a:r>
              <a:rPr lang="en-IN" dirty="0" smtClean="0"/>
              <a:t>command:  </a:t>
            </a:r>
            <a:r>
              <a:rPr lang="en-IN" b="1" dirty="0" smtClean="0"/>
              <a:t>node </a:t>
            </a:r>
            <a:r>
              <a:rPr lang="en-IN" b="1" dirty="0"/>
              <a:t>--harmony-generators </a:t>
            </a:r>
            <a:r>
              <a:rPr lang="en-IN" b="1" dirty="0" err="1"/>
              <a:t>iteratorGenerator</a:t>
            </a:r>
            <a:endParaRPr lang="en-IN" b="1" dirty="0"/>
          </a:p>
          <a:p>
            <a:r>
              <a:rPr lang="en-IN" dirty="0"/>
              <a:t>The preceding simple program should print the list of the items in the </a:t>
            </a:r>
            <a:r>
              <a:rPr lang="en-IN" dirty="0" smtClean="0"/>
              <a:t>array as </a:t>
            </a:r>
            <a:r>
              <a:rPr lang="en-IN" dirty="0"/>
              <a:t>follows: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this example, each time we call </a:t>
            </a:r>
            <a:r>
              <a:rPr lang="en-IN" dirty="0" err="1"/>
              <a:t>iterator.next</a:t>
            </a:r>
            <a:r>
              <a:rPr lang="en-IN" dirty="0"/>
              <a:t>(), we resume the for loop </a:t>
            </a:r>
            <a:r>
              <a:rPr lang="en-IN" dirty="0" smtClean="0"/>
              <a:t>of the </a:t>
            </a:r>
            <a:r>
              <a:rPr lang="en-IN" dirty="0"/>
              <a:t>generator, which runs another cycle by yielding the next item in the array.</a:t>
            </a:r>
          </a:p>
          <a:p>
            <a:r>
              <a:rPr lang="en-IN" dirty="0"/>
              <a:t>This demonstrates how the state of the generator is maintained across invocations.</a:t>
            </a:r>
          </a:p>
          <a:p>
            <a:r>
              <a:rPr lang="en-IN" dirty="0"/>
              <a:t>When resumed, the loop and all the variables are exactly the same as when </a:t>
            </a:r>
            <a:r>
              <a:rPr lang="en-IN" dirty="0" smtClean="0"/>
              <a:t>the execution </a:t>
            </a:r>
            <a:r>
              <a:rPr lang="en-IN" dirty="0"/>
              <a:t>was put </a:t>
            </a:r>
            <a:r>
              <a:rPr lang="en-IN" dirty="0" smtClean="0"/>
              <a:t>on pause.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60483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123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2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difficulties of asynchronous</a:t>
            </a:r>
            <a:br>
              <a:rPr lang="en-IN" b="1" dirty="0"/>
            </a:br>
            <a:r>
              <a:rPr lang="en-IN" b="1" dirty="0"/>
              <a:t>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Losing control of asynchronous code in JavaScript is undoubtedly easy. </a:t>
            </a:r>
            <a:endParaRPr lang="en-IN" dirty="0" smtClean="0"/>
          </a:p>
          <a:p>
            <a:r>
              <a:rPr lang="en-IN" dirty="0" smtClean="0"/>
              <a:t>Closures and </a:t>
            </a:r>
            <a:r>
              <a:rPr lang="en-IN" dirty="0"/>
              <a:t>in-place definition of anonymous functions allow a smooth </a:t>
            </a:r>
            <a:r>
              <a:rPr lang="en-IN" dirty="0" smtClean="0"/>
              <a:t>programming experience </a:t>
            </a:r>
            <a:r>
              <a:rPr lang="en-IN" dirty="0"/>
              <a:t>that doesn't require the developer to jump to other points in the </a:t>
            </a:r>
            <a:r>
              <a:rPr lang="en-IN" dirty="0" smtClean="0"/>
              <a:t>code base</a:t>
            </a:r>
            <a:r>
              <a:rPr lang="en-IN" dirty="0"/>
              <a:t>. This is perfectly in line with the </a:t>
            </a:r>
            <a:r>
              <a:rPr lang="en-IN" b="1" dirty="0"/>
              <a:t>KISS </a:t>
            </a:r>
            <a:r>
              <a:rPr lang="en-IN" dirty="0"/>
              <a:t>principle; it's simple, it keeps the </a:t>
            </a:r>
            <a:r>
              <a:rPr lang="en-IN" dirty="0" smtClean="0"/>
              <a:t>code flowing</a:t>
            </a:r>
            <a:r>
              <a:rPr lang="en-IN" dirty="0"/>
              <a:t>, and we get it working in less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Unfortunately, sacrificing </a:t>
            </a:r>
            <a:r>
              <a:rPr lang="en-IN" dirty="0" smtClean="0"/>
              <a:t>qualities such </a:t>
            </a:r>
            <a:r>
              <a:rPr lang="en-IN" dirty="0"/>
              <a:t>as modularity, reusability, and maintainability will sooner or later lead to </a:t>
            </a:r>
            <a:r>
              <a:rPr lang="en-IN" dirty="0" smtClean="0"/>
              <a:t>the uncontrolled </a:t>
            </a:r>
            <a:r>
              <a:rPr lang="en-IN" dirty="0"/>
              <a:t>proliferation of </a:t>
            </a:r>
            <a:r>
              <a:rPr lang="en-IN" dirty="0" err="1"/>
              <a:t>callback</a:t>
            </a:r>
            <a:r>
              <a:rPr lang="en-IN" dirty="0"/>
              <a:t> nesting, the growth in the size of </a:t>
            </a:r>
            <a:r>
              <a:rPr lang="en-IN" dirty="0" smtClean="0"/>
              <a:t>functions, and </a:t>
            </a:r>
            <a:r>
              <a:rPr lang="en-IN" dirty="0"/>
              <a:t>will lead to poor code organization.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of the time, creating closures is </a:t>
            </a:r>
            <a:r>
              <a:rPr lang="en-IN" dirty="0" smtClean="0"/>
              <a:t>not functionally </a:t>
            </a:r>
            <a:r>
              <a:rPr lang="en-IN" dirty="0"/>
              <a:t>needed, so it's more a matter of discipline than a problem related </a:t>
            </a:r>
            <a:r>
              <a:rPr lang="en-IN" dirty="0" smtClean="0"/>
              <a:t>to asynchronous </a:t>
            </a:r>
            <a:r>
              <a:rPr lang="en-IN" dirty="0"/>
              <a:t>programming. </a:t>
            </a:r>
            <a:endParaRPr lang="en-IN" dirty="0" smtClean="0"/>
          </a:p>
          <a:p>
            <a:r>
              <a:rPr lang="en-IN" dirty="0" smtClean="0"/>
              <a:t>Recognizing </a:t>
            </a:r>
            <a:r>
              <a:rPr lang="en-IN" dirty="0"/>
              <a:t>that our code is becoming </a:t>
            </a:r>
            <a:r>
              <a:rPr lang="en-IN" dirty="0" smtClean="0"/>
              <a:t>unwieldy—or even </a:t>
            </a:r>
            <a:r>
              <a:rPr lang="en-IN" dirty="0"/>
              <a:t>better, knowing in advance that it might become unwieldy—and then </a:t>
            </a:r>
            <a:r>
              <a:rPr lang="en-IN" dirty="0" smtClean="0"/>
              <a:t>acting accordingly </a:t>
            </a:r>
            <a:r>
              <a:rPr lang="en-IN" dirty="0"/>
              <a:t>with the most adequate solution is what differentiates a novice </a:t>
            </a:r>
            <a:r>
              <a:rPr lang="en-IN" dirty="0" smtClean="0"/>
              <a:t>from an </a:t>
            </a:r>
            <a:r>
              <a:rPr lang="en-IN" dirty="0"/>
              <a:t>expert.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2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/>
              <a:t>Passing values back to a 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/>
              <a:t>what </a:t>
            </a:r>
            <a:r>
              <a:rPr lang="en-IN" sz="1800" dirty="0" smtClean="0"/>
              <a:t>we need </a:t>
            </a:r>
            <a:r>
              <a:rPr lang="en-IN" sz="1800" dirty="0"/>
              <a:t>to do is just providing an argument to the next() method, and that value </a:t>
            </a:r>
            <a:r>
              <a:rPr lang="en-IN" sz="1800" dirty="0" smtClean="0"/>
              <a:t>will be </a:t>
            </a:r>
            <a:r>
              <a:rPr lang="en-IN" sz="1800" dirty="0"/>
              <a:t>provided as the return value of the yield statement inside the generator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When </a:t>
            </a:r>
            <a:r>
              <a:rPr lang="en-IN" sz="1800" dirty="0"/>
              <a:t>executed, the preceding code will print Hello world. This means </a:t>
            </a:r>
            <a:r>
              <a:rPr lang="en-IN" sz="1800" dirty="0" smtClean="0"/>
              <a:t>that the </a:t>
            </a:r>
            <a:r>
              <a:rPr lang="en-IN" sz="1800" dirty="0"/>
              <a:t>following has </a:t>
            </a:r>
            <a:r>
              <a:rPr lang="en-IN" sz="1800" dirty="0" smtClean="0"/>
              <a:t>happened:</a:t>
            </a:r>
          </a:p>
          <a:p>
            <a:pPr lvl="1"/>
            <a:r>
              <a:rPr lang="en-IN" sz="1400" dirty="0" smtClean="0"/>
              <a:t>When </a:t>
            </a:r>
            <a:r>
              <a:rPr lang="en-IN" sz="1400" dirty="0"/>
              <a:t>the first next() method is invoked, the generator reaches the </a:t>
            </a:r>
            <a:r>
              <a:rPr lang="en-IN" sz="1400" dirty="0" smtClean="0"/>
              <a:t>first yield </a:t>
            </a:r>
            <a:r>
              <a:rPr lang="en-IN" sz="1400" dirty="0"/>
              <a:t>function and is then put on </a:t>
            </a:r>
            <a:r>
              <a:rPr lang="en-IN" sz="1400" dirty="0" smtClean="0"/>
              <a:t>pause.</a:t>
            </a:r>
          </a:p>
          <a:p>
            <a:pPr lvl="1"/>
            <a:r>
              <a:rPr lang="en-IN" sz="1400" dirty="0"/>
              <a:t>When </a:t>
            </a:r>
            <a:r>
              <a:rPr lang="en-IN" sz="1400" dirty="0"/>
              <a:t>next('world') is invoked, the generator resumes from the </a:t>
            </a:r>
            <a:r>
              <a:rPr lang="en-IN" sz="1400" dirty="0"/>
              <a:t>point where </a:t>
            </a:r>
            <a:r>
              <a:rPr lang="en-IN" sz="1400" dirty="0"/>
              <a:t>it was put on pause, which is on the yield instruction, but this </a:t>
            </a:r>
            <a:r>
              <a:rPr lang="en-IN" sz="1400" dirty="0"/>
              <a:t>time we </a:t>
            </a:r>
            <a:r>
              <a:rPr lang="en-IN" sz="1400" dirty="0"/>
              <a:t>have a value that is passed back to the generator. This value will then </a:t>
            </a:r>
            <a:r>
              <a:rPr lang="en-IN" sz="1400" dirty="0"/>
              <a:t>be set </a:t>
            </a:r>
            <a:r>
              <a:rPr lang="en-IN" sz="1400" dirty="0"/>
              <a:t>into the what variable. </a:t>
            </a:r>
            <a:endParaRPr lang="en-IN" sz="1400" dirty="0"/>
          </a:p>
          <a:p>
            <a:pPr lvl="1"/>
            <a:r>
              <a:rPr lang="en-IN" sz="1400" dirty="0"/>
              <a:t>The </a:t>
            </a:r>
            <a:r>
              <a:rPr lang="en-IN" sz="1400" dirty="0"/>
              <a:t>generator then executes the console.log</a:t>
            </a:r>
            <a:r>
              <a:rPr lang="en-IN" sz="1400" dirty="0"/>
              <a:t>() instruction </a:t>
            </a:r>
            <a:r>
              <a:rPr lang="en-IN" sz="1400" dirty="0"/>
              <a:t>and terminates</a:t>
            </a:r>
            <a:r>
              <a:rPr lang="en-IN" sz="1400" dirty="0" smtClean="0"/>
              <a:t>.</a:t>
            </a:r>
          </a:p>
          <a:p>
            <a:pPr lvl="1"/>
            <a:endParaRPr lang="en-IN" sz="1800" dirty="0" smtClean="0"/>
          </a:p>
          <a:p>
            <a:r>
              <a:rPr lang="en-IN" sz="1800" dirty="0" smtClean="0"/>
              <a:t>In </a:t>
            </a:r>
            <a:r>
              <a:rPr lang="en-IN" sz="1800" dirty="0"/>
              <a:t>a similar way, we can force a generator to throw an exception. This is made </a:t>
            </a:r>
            <a:r>
              <a:rPr lang="en-IN" sz="1800" dirty="0" smtClean="0"/>
              <a:t>possible by </a:t>
            </a:r>
            <a:r>
              <a:rPr lang="en-IN" sz="1800" dirty="0"/>
              <a:t>using the throw method of the generator, as shown in the following example: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Using </a:t>
            </a:r>
            <a:r>
              <a:rPr lang="en-IN" sz="1800" dirty="0"/>
              <a:t>this last code snippet, the </a:t>
            </a:r>
            <a:r>
              <a:rPr lang="en-IN" sz="1800" dirty="0" err="1"/>
              <a:t>twoWayGenerator</a:t>
            </a:r>
            <a:r>
              <a:rPr lang="en-IN" sz="1800" dirty="0"/>
              <a:t>() function will throw </a:t>
            </a:r>
            <a:r>
              <a:rPr lang="en-IN" sz="1800" dirty="0" smtClean="0"/>
              <a:t>an exception </a:t>
            </a:r>
            <a:r>
              <a:rPr lang="en-IN" sz="1800" dirty="0"/>
              <a:t>the moment the yield function returns. This works exactly as if </a:t>
            </a:r>
            <a:r>
              <a:rPr lang="en-IN" sz="1800" dirty="0" smtClean="0"/>
              <a:t>an exception </a:t>
            </a:r>
            <a:r>
              <a:rPr lang="en-IN" sz="1800" dirty="0"/>
              <a:t>was thrown from inside the generator, and this means that it can </a:t>
            </a:r>
            <a:r>
              <a:rPr lang="en-IN" sz="1800" dirty="0" smtClean="0"/>
              <a:t>be caught </a:t>
            </a:r>
            <a:r>
              <a:rPr lang="en-IN" sz="1800" dirty="0"/>
              <a:t>and handled like any other exception using a try-catch block.</a:t>
            </a:r>
            <a:endParaRPr lang="en-IN" sz="1800" dirty="0" smtClean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3" y="1352550"/>
            <a:ext cx="2695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000625"/>
            <a:ext cx="2647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/>
              <a:t>Comparison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72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explain the problem, we will create a little </a:t>
            </a:r>
            <a:r>
              <a:rPr lang="en-IN" b="1" dirty="0"/>
              <a:t>web spider</a:t>
            </a:r>
            <a:r>
              <a:rPr lang="en-IN" dirty="0"/>
              <a:t>, a </a:t>
            </a:r>
            <a:r>
              <a:rPr lang="en-IN" dirty="0" smtClean="0"/>
              <a:t>command-line application </a:t>
            </a:r>
            <a:r>
              <a:rPr lang="en-IN" dirty="0"/>
              <a:t>that takes in a web URL as input and downloads its </a:t>
            </a:r>
            <a:r>
              <a:rPr lang="en-IN" dirty="0" smtClean="0"/>
              <a:t>contents locally </a:t>
            </a:r>
            <a:r>
              <a:rPr lang="en-IN" dirty="0"/>
              <a:t>into a file</a:t>
            </a:r>
            <a:r>
              <a:rPr lang="en-IN" dirty="0" smtClean="0"/>
              <a:t>.</a:t>
            </a:r>
          </a:p>
          <a:p>
            <a:r>
              <a:rPr lang="en-IN" dirty="0" smtClean="0">
                <a:hlinkClick r:id="rId2" action="ppaction://hlinkfile"/>
              </a:rPr>
              <a:t>1-simple-web-spider.js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4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callback</a:t>
            </a:r>
            <a:r>
              <a:rPr lang="en-IN" b="1" dirty="0"/>
              <a:t> 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400"/>
          </a:xfrm>
        </p:spPr>
        <p:txBody>
          <a:bodyPr>
            <a:normAutofit/>
          </a:bodyPr>
          <a:lstStyle/>
          <a:p>
            <a:r>
              <a:rPr lang="en-IN" sz="1800" dirty="0"/>
              <a:t>The situation where the abundance of closures and in-place </a:t>
            </a:r>
            <a:r>
              <a:rPr lang="en-IN" sz="1800" dirty="0" err="1"/>
              <a:t>callback</a:t>
            </a:r>
            <a:r>
              <a:rPr lang="en-IN" sz="1800" dirty="0"/>
              <a:t> </a:t>
            </a:r>
            <a:r>
              <a:rPr lang="en-IN" sz="1800" dirty="0" smtClean="0"/>
              <a:t>definitions transform </a:t>
            </a:r>
            <a:r>
              <a:rPr lang="en-IN" sz="1800" dirty="0"/>
              <a:t>the code into an unreadable and unmanageable blob is known as </a:t>
            </a:r>
            <a:r>
              <a:rPr lang="en-IN" sz="1800" b="1" dirty="0" err="1" smtClean="0"/>
              <a:t>callback</a:t>
            </a:r>
            <a:r>
              <a:rPr lang="en-IN" sz="1800" b="1" dirty="0" smtClean="0"/>
              <a:t> hell</a:t>
            </a:r>
            <a:r>
              <a:rPr lang="en-IN" sz="1800" dirty="0"/>
              <a:t>. </a:t>
            </a:r>
            <a:endParaRPr lang="en-IN" sz="1800" dirty="0" smtClean="0"/>
          </a:p>
          <a:p>
            <a:r>
              <a:rPr lang="en-IN" sz="1800" dirty="0" smtClean="0"/>
              <a:t>It's </a:t>
            </a:r>
            <a:r>
              <a:rPr lang="en-IN" sz="1800" dirty="0"/>
              <a:t>one of the most well recognized and severe anti-patterns in Node.js </a:t>
            </a:r>
            <a:r>
              <a:rPr lang="en-IN" sz="1800" dirty="0" smtClean="0"/>
              <a:t>and JavaScript </a:t>
            </a:r>
            <a:r>
              <a:rPr lang="en-IN" sz="1800" dirty="0"/>
              <a:t>in general. </a:t>
            </a:r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typical structure of a code affected by this problem </a:t>
            </a:r>
            <a:r>
              <a:rPr lang="en-IN" sz="1800" dirty="0" smtClean="0"/>
              <a:t>looks like </a:t>
            </a:r>
            <a:r>
              <a:rPr lang="en-IN" sz="1800" dirty="0"/>
              <a:t>the following</a:t>
            </a:r>
            <a:r>
              <a:rPr lang="en-IN" sz="1800" dirty="0" smtClean="0"/>
              <a:t>:</a:t>
            </a: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We can see how code written in this way assumes the shape of a pyramid due to </a:t>
            </a:r>
            <a:r>
              <a:rPr lang="en-IN" sz="1800" dirty="0" smtClean="0"/>
              <a:t>the deep </a:t>
            </a:r>
            <a:r>
              <a:rPr lang="en-IN" sz="1800" dirty="0"/>
              <a:t>nesting and that's why it is also colloquially known as the </a:t>
            </a:r>
            <a:r>
              <a:rPr lang="en-IN" sz="1800" i="1" dirty="0"/>
              <a:t>pyramid of doom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Problems:-</a:t>
            </a:r>
          </a:p>
          <a:p>
            <a:pPr lvl="1"/>
            <a:r>
              <a:rPr lang="en-IN" sz="1400" dirty="0"/>
              <a:t>The most evident problem with code such as the preceding one is the </a:t>
            </a:r>
            <a:r>
              <a:rPr lang="en-IN" sz="1400" dirty="0" smtClean="0"/>
              <a:t>poor readability</a:t>
            </a:r>
            <a:r>
              <a:rPr lang="en-IN" sz="1400" dirty="0"/>
              <a:t>. Due to the nesting being too deep, it's almost impossible to </a:t>
            </a:r>
            <a:r>
              <a:rPr lang="en-IN" sz="1400" dirty="0" smtClean="0"/>
              <a:t>keep track </a:t>
            </a:r>
            <a:r>
              <a:rPr lang="en-IN" sz="1400" dirty="0"/>
              <a:t>of where a function ends and where another one begins</a:t>
            </a:r>
            <a:r>
              <a:rPr lang="en-IN" sz="1400" dirty="0" smtClean="0"/>
              <a:t>.</a:t>
            </a:r>
          </a:p>
          <a:p>
            <a:pPr lvl="1"/>
            <a:r>
              <a:rPr lang="en-IN" sz="1400" dirty="0"/>
              <a:t>Another issue is caused by the overlapping of the variable names used in each </a:t>
            </a:r>
            <a:r>
              <a:rPr lang="en-IN" sz="1400" dirty="0" err="1" smtClean="0"/>
              <a:t>scope.Often</a:t>
            </a:r>
            <a:r>
              <a:rPr lang="en-IN" sz="1400" dirty="0"/>
              <a:t>, we have to use similar or even identical names to describe the content of </a:t>
            </a:r>
            <a:r>
              <a:rPr lang="en-IN" sz="1400" dirty="0" smtClean="0"/>
              <a:t>a variable</a:t>
            </a:r>
            <a:r>
              <a:rPr lang="en-IN" sz="1400" dirty="0"/>
              <a:t>. The best example is the error argument received by each </a:t>
            </a:r>
            <a:r>
              <a:rPr lang="en-IN" sz="1400" dirty="0" err="1"/>
              <a:t>callback</a:t>
            </a:r>
            <a:r>
              <a:rPr lang="en-IN" sz="1400" dirty="0" smtClean="0"/>
              <a:t>.</a:t>
            </a:r>
          </a:p>
          <a:p>
            <a:pPr lvl="1"/>
            <a:r>
              <a:rPr lang="en-IN" sz="1400" dirty="0"/>
              <a:t>Also, we have to keep in mind that closures come at a small price in terms </a:t>
            </a:r>
            <a:r>
              <a:rPr lang="en-IN" sz="1400" dirty="0" smtClean="0"/>
              <a:t>of performances </a:t>
            </a:r>
            <a:r>
              <a:rPr lang="en-IN" sz="1400" dirty="0"/>
              <a:t>and memory </a:t>
            </a:r>
            <a:r>
              <a:rPr lang="en-IN" sz="1400" dirty="0" smtClean="0"/>
              <a:t>consumption</a:t>
            </a:r>
            <a:r>
              <a:rPr lang="en-IN" sz="1400" dirty="0"/>
              <a:t>. In addition, they can create </a:t>
            </a:r>
            <a:r>
              <a:rPr lang="en-IN" sz="1400" dirty="0" smtClean="0"/>
              <a:t>memory leaks </a:t>
            </a:r>
            <a:r>
              <a:rPr lang="en-IN" sz="1400" dirty="0"/>
              <a:t>that are not so easy to identify because we shouldn't forget that any </a:t>
            </a:r>
            <a:r>
              <a:rPr lang="en-IN" sz="1400" dirty="0" smtClean="0"/>
              <a:t>context referenced </a:t>
            </a:r>
            <a:r>
              <a:rPr lang="en-IN" sz="1400" dirty="0"/>
              <a:t>by an active closure is retained from garbage collection.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3125"/>
            <a:ext cx="28003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b="1" dirty="0" err="1"/>
              <a:t>Callback</a:t>
            </a:r>
            <a:r>
              <a:rPr lang="en-IN" b="1" dirty="0"/>
              <a:t> discipline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IN" sz="1800" dirty="0"/>
              <a:t>When writing asynchronous code, the first rule to keep in mind is to not </a:t>
            </a:r>
            <a:r>
              <a:rPr lang="en-IN" sz="1800" dirty="0" smtClean="0"/>
              <a:t>abuse closures </a:t>
            </a:r>
            <a:r>
              <a:rPr lang="en-IN" sz="1800" dirty="0"/>
              <a:t>when defining </a:t>
            </a:r>
            <a:r>
              <a:rPr lang="en-IN" sz="1800" dirty="0" err="1"/>
              <a:t>callbacks</a:t>
            </a:r>
            <a:r>
              <a:rPr lang="en-IN" sz="1800" dirty="0"/>
              <a:t>. It can be tempting to do so, because it does </a:t>
            </a:r>
            <a:r>
              <a:rPr lang="en-IN" sz="1800" dirty="0" smtClean="0"/>
              <a:t>not require </a:t>
            </a:r>
            <a:r>
              <a:rPr lang="en-IN" sz="1800" dirty="0"/>
              <a:t>any additional thinking for problems such as modularization and </a:t>
            </a:r>
            <a:r>
              <a:rPr lang="en-IN" sz="1800" dirty="0" smtClean="0"/>
              <a:t>reusability; however</a:t>
            </a:r>
            <a:r>
              <a:rPr lang="en-IN" sz="1800" dirty="0"/>
              <a:t>, we have seen how this can have more disadvantages than </a:t>
            </a:r>
            <a:r>
              <a:rPr lang="en-IN" sz="1800" dirty="0" smtClean="0"/>
              <a:t>advantages. Most </a:t>
            </a:r>
            <a:r>
              <a:rPr lang="en-IN" sz="1800" dirty="0"/>
              <a:t>of the times, fixing the </a:t>
            </a:r>
            <a:r>
              <a:rPr lang="en-IN" sz="1800" dirty="0" err="1"/>
              <a:t>callback</a:t>
            </a:r>
            <a:r>
              <a:rPr lang="en-IN" sz="1800" dirty="0"/>
              <a:t> hell problem does not require any </a:t>
            </a:r>
            <a:r>
              <a:rPr lang="en-IN" sz="1800" dirty="0" smtClean="0"/>
              <a:t>library, fancy </a:t>
            </a:r>
            <a:r>
              <a:rPr lang="en-IN" sz="1800" dirty="0"/>
              <a:t>technique, or change of paradigm but just some common </a:t>
            </a:r>
            <a:r>
              <a:rPr lang="en-IN" sz="1800" dirty="0" smtClean="0"/>
              <a:t>sense.</a:t>
            </a:r>
          </a:p>
          <a:p>
            <a:endParaRPr lang="en-IN" sz="1800" dirty="0" smtClean="0"/>
          </a:p>
          <a:p>
            <a:r>
              <a:rPr lang="en-IN" sz="1800" dirty="0"/>
              <a:t>These are some basic principles that can help us keep the nesting level low and</a:t>
            </a:r>
          </a:p>
          <a:p>
            <a:r>
              <a:rPr lang="en-IN" sz="1800" dirty="0"/>
              <a:t>improve the organization of our code in </a:t>
            </a:r>
            <a:r>
              <a:rPr lang="en-IN" sz="1800" dirty="0" smtClean="0"/>
              <a:t>general:</a:t>
            </a:r>
          </a:p>
          <a:p>
            <a:pPr lvl="1"/>
            <a:r>
              <a:rPr lang="en-IN" sz="1400" dirty="0" smtClean="0"/>
              <a:t>You </a:t>
            </a:r>
            <a:r>
              <a:rPr lang="en-IN" sz="1400" dirty="0"/>
              <a:t>must exit as soon as possible. Use return, continue, or </a:t>
            </a:r>
            <a:r>
              <a:rPr lang="en-IN" sz="1400" dirty="0" smtClean="0"/>
              <a:t>break, </a:t>
            </a:r>
            <a:r>
              <a:rPr lang="en-IN" sz="1400" dirty="0"/>
              <a:t>depending </a:t>
            </a:r>
            <a:r>
              <a:rPr lang="en-IN" sz="1400" dirty="0"/>
              <a:t>on the context, to immediately exit the current statement </a:t>
            </a:r>
            <a:r>
              <a:rPr lang="en-IN" sz="1400" dirty="0"/>
              <a:t>instead of </a:t>
            </a:r>
            <a:r>
              <a:rPr lang="en-IN" sz="1400" dirty="0"/>
              <a:t>writing (and nesting) complete if/else statements. This will help </a:t>
            </a:r>
            <a:r>
              <a:rPr lang="en-IN" sz="1400" dirty="0"/>
              <a:t>keep our </a:t>
            </a:r>
            <a:r>
              <a:rPr lang="en-IN" sz="1400" dirty="0"/>
              <a:t>code </a:t>
            </a:r>
            <a:r>
              <a:rPr lang="en-IN" sz="1400" dirty="0"/>
              <a:t>shallow.</a:t>
            </a:r>
          </a:p>
          <a:p>
            <a:pPr lvl="1"/>
            <a:r>
              <a:rPr lang="en-IN" sz="1400" dirty="0"/>
              <a:t>You </a:t>
            </a:r>
            <a:r>
              <a:rPr lang="en-IN" sz="1400" dirty="0"/>
              <a:t>need to create named functions for </a:t>
            </a:r>
            <a:r>
              <a:rPr lang="en-IN" sz="1400" dirty="0" err="1"/>
              <a:t>callbacks</a:t>
            </a:r>
            <a:r>
              <a:rPr lang="en-IN" sz="1400" dirty="0"/>
              <a:t>, keeping them out </a:t>
            </a:r>
            <a:r>
              <a:rPr lang="en-IN" sz="1400" dirty="0"/>
              <a:t>of closures </a:t>
            </a:r>
            <a:r>
              <a:rPr lang="en-IN" sz="1400" dirty="0"/>
              <a:t>and passing intermediate results as arguments. Naming </a:t>
            </a:r>
            <a:r>
              <a:rPr lang="en-IN" sz="1400" dirty="0"/>
              <a:t>our functions </a:t>
            </a:r>
            <a:r>
              <a:rPr lang="en-IN" sz="1400" dirty="0"/>
              <a:t>will also make them look better in stack </a:t>
            </a:r>
            <a:r>
              <a:rPr lang="en-IN" sz="1400" dirty="0"/>
              <a:t>traces.</a:t>
            </a:r>
          </a:p>
          <a:p>
            <a:pPr lvl="1"/>
            <a:r>
              <a:rPr lang="en-IN" sz="1400" dirty="0"/>
              <a:t>You </a:t>
            </a:r>
            <a:r>
              <a:rPr lang="en-IN" sz="1400" dirty="0"/>
              <a:t>need to modularize the code. </a:t>
            </a:r>
            <a:r>
              <a:rPr lang="en-IN" sz="1400" dirty="0"/>
              <a:t>Split the code into smaller, </a:t>
            </a:r>
            <a:r>
              <a:rPr lang="en-IN" sz="1400" dirty="0"/>
              <a:t>reusable functions </a:t>
            </a:r>
            <a:r>
              <a:rPr lang="en-IN" sz="1400" dirty="0"/>
              <a:t>whenever it's possible</a:t>
            </a:r>
            <a:r>
              <a:rPr lang="en-IN" sz="1400" dirty="0" smtClean="0"/>
              <a:t>.</a:t>
            </a:r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marL="457200" lvl="1" indent="0">
              <a:buNone/>
            </a:pPr>
            <a:r>
              <a:rPr lang="en-IN" sz="1400" dirty="0" smtClean="0"/>
              <a:t>Refactor code for spider web using above techniques. </a:t>
            </a:r>
            <a:r>
              <a:rPr lang="en-IN" sz="1400" dirty="0" smtClean="0">
                <a:hlinkClick r:id="rId2" action="ppaction://hlinkfile"/>
              </a:rPr>
              <a:t>2-refactored.js</a:t>
            </a:r>
            <a:endParaRPr lang="en-IN" sz="1400" dirty="0" smtClean="0"/>
          </a:p>
          <a:p>
            <a:pPr marL="457200" lvl="1" indent="0">
              <a:buNone/>
            </a:pPr>
            <a:endParaRPr lang="en-IN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" y="4871621"/>
            <a:ext cx="3771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1621"/>
            <a:ext cx="3571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81400" y="5181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IN" sz="1800" dirty="0"/>
              <a:t>We now begin our exploration of the asynchronous control flow patterns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b="1" dirty="0"/>
              <a:t>Sequential </a:t>
            </a:r>
            <a:r>
              <a:rPr lang="en-IN" sz="1800" b="1" dirty="0" smtClean="0"/>
              <a:t>execution</a:t>
            </a:r>
          </a:p>
          <a:p>
            <a:pPr lvl="1"/>
            <a:r>
              <a:rPr lang="en-IN" sz="1400" dirty="0"/>
              <a:t>Executing a set of tasks in sequence means running them one at a time, one after </a:t>
            </a:r>
            <a:r>
              <a:rPr lang="en-IN" sz="1400" dirty="0" smtClean="0"/>
              <a:t>the other</a:t>
            </a:r>
            <a:r>
              <a:rPr lang="en-IN" sz="1400" dirty="0"/>
              <a:t>. The order of execution matters and must be preserved, because the result of </a:t>
            </a:r>
            <a:r>
              <a:rPr lang="en-IN" sz="1400" dirty="0" smtClean="0"/>
              <a:t>a task </a:t>
            </a:r>
            <a:r>
              <a:rPr lang="en-IN" sz="1400" dirty="0"/>
              <a:t>in the list may affect the execution of the next</a:t>
            </a:r>
            <a:r>
              <a:rPr lang="en-IN" sz="1400" dirty="0" smtClean="0"/>
              <a:t>.</a:t>
            </a:r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endParaRPr lang="en-IN" sz="1400" dirty="0" smtClean="0"/>
          </a:p>
          <a:p>
            <a:pPr lvl="1"/>
            <a:endParaRPr lang="en-IN" sz="1400" dirty="0"/>
          </a:p>
          <a:p>
            <a:pPr lvl="1"/>
            <a:r>
              <a:rPr lang="en-IN" sz="1400" dirty="0" smtClean="0"/>
              <a:t>There </a:t>
            </a:r>
            <a:r>
              <a:rPr lang="en-IN" sz="1400" dirty="0"/>
              <a:t>are different variations of this </a:t>
            </a:r>
            <a:r>
              <a:rPr lang="en-IN" sz="1400" dirty="0" smtClean="0"/>
              <a:t>flow:</a:t>
            </a:r>
          </a:p>
          <a:p>
            <a:pPr lvl="1"/>
            <a:endParaRPr lang="en-IN" sz="1400" dirty="0" smtClean="0"/>
          </a:p>
          <a:p>
            <a:pPr lvl="2"/>
            <a:r>
              <a:rPr lang="en-IN" sz="1200" dirty="0" smtClean="0"/>
              <a:t>Executing </a:t>
            </a:r>
            <a:r>
              <a:rPr lang="en-IN" sz="1200" dirty="0"/>
              <a:t>a set of known tasks in sequence, without chaining </a:t>
            </a:r>
            <a:r>
              <a:rPr lang="en-IN" sz="1200" dirty="0" smtClean="0"/>
              <a:t>or propagating results</a:t>
            </a:r>
          </a:p>
          <a:p>
            <a:pPr lvl="2"/>
            <a:endParaRPr lang="en-IN" sz="1200" dirty="0" smtClean="0"/>
          </a:p>
          <a:p>
            <a:pPr lvl="2"/>
            <a:r>
              <a:rPr lang="en-IN" sz="1200" dirty="0" smtClean="0"/>
              <a:t>Using </a:t>
            </a:r>
            <a:r>
              <a:rPr lang="en-IN" sz="1200" dirty="0"/>
              <a:t>the output of a task as the input for the next (also known </a:t>
            </a:r>
            <a:r>
              <a:rPr lang="en-IN" sz="1200" dirty="0" smtClean="0"/>
              <a:t>as chain</a:t>
            </a:r>
            <a:r>
              <a:rPr lang="en-IN" sz="1200" dirty="0"/>
              <a:t>, pipeline, or </a:t>
            </a:r>
            <a:r>
              <a:rPr lang="en-IN" sz="1200" dirty="0" smtClean="0"/>
              <a:t>waterfall)</a:t>
            </a:r>
          </a:p>
          <a:p>
            <a:pPr lvl="2"/>
            <a:endParaRPr lang="en-IN" sz="1200" dirty="0" smtClean="0"/>
          </a:p>
          <a:p>
            <a:pPr lvl="2"/>
            <a:r>
              <a:rPr lang="en-IN" sz="1200" dirty="0" smtClean="0"/>
              <a:t>Iterating </a:t>
            </a:r>
            <a:r>
              <a:rPr lang="en-IN" sz="1200" dirty="0"/>
              <a:t>over a collection while running an asynchronous task on </a:t>
            </a:r>
            <a:r>
              <a:rPr lang="en-IN" sz="1200" dirty="0" smtClean="0"/>
              <a:t>each element</a:t>
            </a:r>
            <a:r>
              <a:rPr lang="en-IN" sz="1200" dirty="0"/>
              <a:t>, one after the other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3733800" cy="58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9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705600"/>
          </a:xfrm>
        </p:spPr>
        <p:txBody>
          <a:bodyPr>
            <a:normAutofit/>
          </a:bodyPr>
          <a:lstStyle/>
          <a:p>
            <a:r>
              <a:rPr lang="en-IN" dirty="0"/>
              <a:t>Executing a known set of tasks in </a:t>
            </a:r>
            <a:r>
              <a:rPr lang="en-IN" dirty="0" smtClean="0"/>
              <a:t>sequence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100" dirty="0"/>
              <a:t>The preceding pattern shows how each task invokes the next upon the </a:t>
            </a:r>
            <a:r>
              <a:rPr lang="en-IN" sz="2100" dirty="0" smtClean="0"/>
              <a:t>completion of </a:t>
            </a:r>
            <a:r>
              <a:rPr lang="en-IN" sz="2100" dirty="0"/>
              <a:t>a generic asynchronous operation</a:t>
            </a:r>
            <a:r>
              <a:rPr lang="en-IN" sz="2100" dirty="0" smtClean="0"/>
              <a:t>.</a:t>
            </a:r>
          </a:p>
          <a:p>
            <a:r>
              <a:rPr lang="en-IN" sz="2100" dirty="0" smtClean="0"/>
              <a:t> </a:t>
            </a:r>
            <a:r>
              <a:rPr lang="en-IN" sz="2100" dirty="0"/>
              <a:t>The pattern puts the emphasis on </a:t>
            </a:r>
            <a:r>
              <a:rPr lang="en-IN" sz="2100" dirty="0" smtClean="0"/>
              <a:t>the modularization </a:t>
            </a:r>
            <a:r>
              <a:rPr lang="en-IN" sz="2100" dirty="0"/>
              <a:t>of tasks, showing how closures are not always necessary to </a:t>
            </a:r>
            <a:r>
              <a:rPr lang="en-IN" sz="2100" dirty="0" smtClean="0"/>
              <a:t>handle asynchronous </a:t>
            </a:r>
            <a:r>
              <a:rPr lang="en-IN" sz="2100" dirty="0"/>
              <a:t>code.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0" y="838200"/>
            <a:ext cx="2524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6425"/>
            <a:ext cx="3028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8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Parallel </a:t>
            </a:r>
            <a:r>
              <a:rPr lang="en-IN" sz="1800" b="1" dirty="0" smtClean="0"/>
              <a:t>execution</a:t>
            </a:r>
          </a:p>
          <a:p>
            <a:pPr lvl="1"/>
            <a:r>
              <a:rPr lang="en-IN" sz="1800" dirty="0" smtClean="0"/>
              <a:t>There </a:t>
            </a:r>
            <a:r>
              <a:rPr lang="en-IN" sz="1800" dirty="0"/>
              <a:t>are some situations where the order of the execution of a set of </a:t>
            </a:r>
            <a:r>
              <a:rPr lang="en-IN" sz="1800" dirty="0" smtClean="0"/>
              <a:t>asynchronous tasks </a:t>
            </a:r>
            <a:r>
              <a:rPr lang="en-IN" sz="1800" dirty="0"/>
              <a:t>is not important and all we want is just to be notified when all those </a:t>
            </a:r>
            <a:r>
              <a:rPr lang="en-IN" sz="1800" dirty="0" smtClean="0"/>
              <a:t>running tasks </a:t>
            </a:r>
            <a:r>
              <a:rPr lang="en-IN" sz="1800" dirty="0"/>
              <a:t>are completed. Such situations are better handled using a </a:t>
            </a:r>
            <a:r>
              <a:rPr lang="en-IN" sz="1800" b="1" dirty="0"/>
              <a:t>parallel </a:t>
            </a:r>
            <a:r>
              <a:rPr lang="en-IN" sz="1800" b="1" dirty="0" smtClean="0"/>
              <a:t>execution </a:t>
            </a:r>
            <a:r>
              <a:rPr lang="en-IN" sz="1800" dirty="0" smtClean="0"/>
              <a:t>flow</a:t>
            </a:r>
            <a:r>
              <a:rPr lang="en-IN" sz="1800" dirty="0"/>
              <a:t>, as shown in the following diagram</a:t>
            </a:r>
            <a:r>
              <a:rPr lang="en-IN" sz="1800" dirty="0" smtClean="0"/>
              <a:t>:</a:t>
            </a:r>
          </a:p>
          <a:p>
            <a:pPr lvl="1"/>
            <a:endParaRPr lang="en-IN" sz="1800" b="1" dirty="0"/>
          </a:p>
          <a:p>
            <a:pPr lvl="1"/>
            <a:endParaRPr lang="en-IN" sz="1800" b="1" dirty="0" smtClean="0"/>
          </a:p>
          <a:p>
            <a:pPr lvl="1"/>
            <a:endParaRPr lang="en-IN" sz="1800" b="1" dirty="0"/>
          </a:p>
          <a:p>
            <a:pPr lvl="1"/>
            <a:endParaRPr lang="en-IN" sz="1800" b="1" dirty="0" smtClean="0"/>
          </a:p>
          <a:p>
            <a:pPr lvl="1"/>
            <a:endParaRPr lang="en-IN" sz="1800" b="1" dirty="0"/>
          </a:p>
          <a:p>
            <a:pPr lvl="1"/>
            <a:endParaRPr lang="en-IN" sz="1800" b="1" dirty="0" smtClean="0"/>
          </a:p>
          <a:p>
            <a:pPr lvl="1"/>
            <a:endParaRPr lang="en-IN" sz="1800" b="1" dirty="0"/>
          </a:p>
          <a:p>
            <a:pPr lvl="1"/>
            <a:r>
              <a:rPr lang="en-IN" sz="1800" dirty="0"/>
              <a:t>This may sound strange if we consider that Node.js is single threaded, but if </a:t>
            </a:r>
            <a:r>
              <a:rPr lang="en-IN" sz="1800" dirty="0" smtClean="0"/>
              <a:t>we remember </a:t>
            </a:r>
            <a:r>
              <a:rPr lang="en-IN" sz="1800" dirty="0"/>
              <a:t>what we discussed in </a:t>
            </a:r>
            <a:r>
              <a:rPr lang="en-IN" sz="1800" dirty="0" smtClean="0"/>
              <a:t>day1</a:t>
            </a:r>
            <a:r>
              <a:rPr lang="en-IN" sz="1800" dirty="0"/>
              <a:t>, Node.js Design Fundamentals, we </a:t>
            </a:r>
            <a:r>
              <a:rPr lang="en-IN" sz="1800" dirty="0" smtClean="0"/>
              <a:t>realize that </a:t>
            </a:r>
            <a:r>
              <a:rPr lang="en-IN" sz="1800" dirty="0"/>
              <a:t>even though we have just one thread, we can still achieve concurrency, </a:t>
            </a:r>
            <a:r>
              <a:rPr lang="en-IN" sz="1800" dirty="0" smtClean="0"/>
              <a:t>thanks to </a:t>
            </a:r>
            <a:r>
              <a:rPr lang="en-IN" sz="1800" dirty="0"/>
              <a:t>the </a:t>
            </a:r>
            <a:r>
              <a:rPr lang="en-IN" sz="1800" dirty="0" err="1"/>
              <a:t>nonblocking</a:t>
            </a:r>
            <a:r>
              <a:rPr lang="en-IN" sz="1800" dirty="0"/>
              <a:t> nature of Node.js. </a:t>
            </a:r>
            <a:endParaRPr lang="en-IN" sz="1800" dirty="0" smtClean="0"/>
          </a:p>
          <a:p>
            <a:pPr lvl="1"/>
            <a:r>
              <a:rPr lang="en-IN" sz="1800" dirty="0" smtClean="0"/>
              <a:t>In </a:t>
            </a:r>
            <a:r>
              <a:rPr lang="en-IN" sz="1800" dirty="0"/>
              <a:t>fact, the word parallel is used improperly </a:t>
            </a:r>
            <a:r>
              <a:rPr lang="en-IN" sz="1800" dirty="0" smtClean="0"/>
              <a:t>in this </a:t>
            </a:r>
            <a:r>
              <a:rPr lang="en-IN" sz="1800" dirty="0"/>
              <a:t>case, as it does not mean that the tasks run simultaneously, but rather that </a:t>
            </a:r>
            <a:r>
              <a:rPr lang="en-IN" sz="1800" dirty="0" smtClean="0"/>
              <a:t>their execution </a:t>
            </a:r>
            <a:r>
              <a:rPr lang="en-IN" sz="1800" dirty="0"/>
              <a:t>is carried out by an underlying </a:t>
            </a:r>
            <a:r>
              <a:rPr lang="en-IN" sz="1800" dirty="0" err="1"/>
              <a:t>nonblocking</a:t>
            </a:r>
            <a:r>
              <a:rPr lang="en-IN" sz="1800" dirty="0"/>
              <a:t> API and interleaved by </a:t>
            </a:r>
            <a:r>
              <a:rPr lang="en-IN" sz="1800" dirty="0" smtClean="0"/>
              <a:t>the event </a:t>
            </a:r>
            <a:r>
              <a:rPr lang="en-IN" sz="1800" dirty="0"/>
              <a:t>loop.</a:t>
            </a:r>
          </a:p>
          <a:p>
            <a:pPr lvl="1"/>
            <a:r>
              <a:rPr lang="en-IN" sz="1800" dirty="0"/>
              <a:t>As we know, a task gives the control back to the event loop when it requests </a:t>
            </a:r>
            <a:r>
              <a:rPr lang="en-IN" sz="1800" dirty="0" smtClean="0"/>
              <a:t>a new </a:t>
            </a:r>
            <a:r>
              <a:rPr lang="en-IN" sz="1800" dirty="0"/>
              <a:t>asynchronous operation allowing the event loop to execute another </a:t>
            </a:r>
            <a:r>
              <a:rPr lang="en-IN" sz="1800" dirty="0" err="1" smtClean="0"/>
              <a:t>task.The</a:t>
            </a:r>
            <a:r>
              <a:rPr lang="en-IN" sz="1800" dirty="0" smtClean="0"/>
              <a:t> </a:t>
            </a:r>
            <a:r>
              <a:rPr lang="en-IN" sz="1800" dirty="0"/>
              <a:t>proper word to use for this kind of flow is concurrency, but we will still </a:t>
            </a:r>
            <a:r>
              <a:rPr lang="en-IN" sz="1800" dirty="0" smtClean="0"/>
              <a:t>use parallel </a:t>
            </a:r>
            <a:r>
              <a:rPr lang="en-IN" sz="1800" dirty="0"/>
              <a:t>for simplicity.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219200"/>
            <a:ext cx="3943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067800" cy="67818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b="1" dirty="0" smtClean="0"/>
          </a:p>
          <a:p>
            <a:r>
              <a:rPr lang="en-IN" sz="2000" b="1" dirty="0" smtClean="0"/>
              <a:t>Limiting the concurrency</a:t>
            </a:r>
            <a:endParaRPr lang="en-I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34671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19922"/>
            <a:ext cx="24860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00375"/>
            <a:ext cx="50673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2960</Words>
  <Application>Microsoft Office PowerPoint</Application>
  <PresentationFormat>On-screen Show (4:3)</PresentationFormat>
  <Paragraphs>235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Node.js (Day2)</vt:lpstr>
      <vt:lpstr>The difficulties of asynchronous programming</vt:lpstr>
      <vt:lpstr>Example</vt:lpstr>
      <vt:lpstr>The callback hell</vt:lpstr>
      <vt:lpstr>Callback discipline</vt:lpstr>
      <vt:lpstr>PowerPoint Presentation</vt:lpstr>
      <vt:lpstr>PowerPoint Presentation</vt:lpstr>
      <vt:lpstr>PowerPoint Presentation</vt:lpstr>
      <vt:lpstr>PowerPoint Presentation</vt:lpstr>
      <vt:lpstr>The async library</vt:lpstr>
      <vt:lpstr>Promises</vt:lpstr>
      <vt:lpstr>PowerPoint Presentation</vt:lpstr>
      <vt:lpstr>PowerPoint Presentation</vt:lpstr>
      <vt:lpstr>PowerPoint Presentation</vt:lpstr>
      <vt:lpstr>q-library</vt:lpstr>
      <vt:lpstr>Generators</vt:lpstr>
      <vt:lpstr>The basics</vt:lpstr>
      <vt:lpstr>A simple example</vt:lpstr>
      <vt:lpstr>Generators as iterators</vt:lpstr>
      <vt:lpstr>Passing values back to a generator</vt:lpstr>
      <vt:lpstr>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Node.js (Day2)</dc:title>
  <dc:creator>Rohan Vidhan</dc:creator>
  <cp:lastModifiedBy>Rohan Vidhan</cp:lastModifiedBy>
  <cp:revision>23</cp:revision>
  <dcterms:created xsi:type="dcterms:W3CDTF">2006-08-16T00:00:00Z</dcterms:created>
  <dcterms:modified xsi:type="dcterms:W3CDTF">2016-08-17T11:47:01Z</dcterms:modified>
</cp:coreProperties>
</file>