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f745941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4f745941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4f745941f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4f745941f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4fc21a2bb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4fc21a2bb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fc21a2bb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fc21a2bb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f745941f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f745941f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f98b3aa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4f98b3aa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f745941f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4f745941f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4f745941f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4f745941f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4f745941f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4f745941f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4f745941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4f745941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4f745941f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4f745941f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4f745941f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4f745941f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PubMed [36] contains more than 33,000 entries with the words cell and classification or</a:t>
            </a:r>
            <a:endParaRPr/>
          </a:p>
          <a:p>
            <a:pPr indent="0" lvl="0" marL="0" rtl="0" algn="l">
              <a:spcBef>
                <a:spcPts val="0"/>
              </a:spcBef>
              <a:spcAft>
                <a:spcPts val="0"/>
              </a:spcAft>
              <a:buNone/>
            </a:pPr>
            <a:r>
              <a:rPr lang="en"/>
              <a:t>segmentation in the title and abstract ((classification[Title/Abstract] OR segmentation[Title/</a:t>
            </a:r>
            <a:endParaRPr/>
          </a:p>
          <a:p>
            <a:pPr indent="0" lvl="0" marL="0" rtl="0" algn="l">
              <a:spcBef>
                <a:spcPts val="0"/>
              </a:spcBef>
              <a:spcAft>
                <a:spcPts val="0"/>
              </a:spcAft>
              <a:buNone/>
            </a:pPr>
            <a:r>
              <a:rPr lang="en"/>
              <a:t>Abstract]) AND cell[Title/Abstract]). The number of entries drops considerably to less than</a:t>
            </a:r>
            <a:endParaRPr/>
          </a:p>
          <a:p>
            <a:pPr indent="0" lvl="0" marL="0" rtl="0" algn="l">
              <a:spcBef>
                <a:spcPts val="0"/>
              </a:spcBef>
              <a:spcAft>
                <a:spcPts val="0"/>
              </a:spcAft>
              <a:buNone/>
            </a:pPr>
            <a:r>
              <a:rPr lang="en"/>
              <a:t>1000 when the keyword “electron” is added to the search.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ML/DL Approach</a:t>
            </a:r>
            <a:endParaRPr/>
          </a:p>
          <a:p>
            <a:pPr indent="0" lvl="0" marL="0" rtl="0" algn="l">
              <a:spcBef>
                <a:spcPts val="0"/>
              </a:spcBef>
              <a:spcAft>
                <a:spcPts val="0"/>
              </a:spcAft>
              <a:buNone/>
            </a:pPr>
            <a:r>
              <a:rPr lang="en"/>
              <a:t>Pure DIP approach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approach involves a combination of both</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4f745941f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4f745941f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95959"/>
                </a:solidFill>
              </a:rPr>
              <a:t>Larissa Heinrich</a:t>
            </a:r>
            <a:br>
              <a:rPr lang="en" sz="1350">
                <a:solidFill>
                  <a:srgbClr val="222222"/>
                </a:solidFill>
                <a:highlight>
                  <a:srgbClr val="FFFFFF"/>
                </a:highlight>
                <a:latin typeface="Times New Roman"/>
                <a:ea typeface="Times New Roman"/>
                <a:cs typeface="Times New Roman"/>
                <a:sym typeface="Times New Roman"/>
              </a:rPr>
            </a:br>
            <a:r>
              <a:rPr lang="en" sz="1350">
                <a:solidFill>
                  <a:srgbClr val="222222"/>
                </a:solidFill>
                <a:highlight>
                  <a:srgbClr val="FFFFFF"/>
                </a:highlight>
                <a:latin typeface="Times New Roman"/>
                <a:ea typeface="Times New Roman"/>
                <a:cs typeface="Times New Roman"/>
                <a:sym typeface="Times New Roman"/>
              </a:rPr>
              <a:t>We also show that such reconstructions can be used to automatically register light and electron microscopy images for correlative studies. We have created an open data and open-source web repository, ‘OpenOrganelle’, to share the data, computer code and trained models, which will enable scientists everywhere to query and further improve automatic reconstruction of these datasets.</a:t>
            </a:r>
            <a:endParaRPr sz="135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35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350">
                <a:solidFill>
                  <a:srgbClr val="222222"/>
                </a:solidFill>
                <a:highlight>
                  <a:srgbClr val="FFFFFF"/>
                </a:highlight>
                <a:latin typeface="Times New Roman"/>
                <a:ea typeface="Times New Roman"/>
                <a:cs typeface="Times New Roman"/>
                <a:sym typeface="Times New Roman"/>
              </a:rPr>
              <a:t>Fatima Boukari</a:t>
            </a:r>
            <a:endParaRPr sz="135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35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350">
                <a:solidFill>
                  <a:srgbClr val="222222"/>
                </a:solidFill>
                <a:highlight>
                  <a:srgbClr val="FFFFFF"/>
                </a:highlight>
                <a:latin typeface="Times New Roman"/>
                <a:ea typeface="Times New Roman"/>
                <a:cs typeface="Times New Roman"/>
                <a:sym typeface="Times New Roman"/>
              </a:rPr>
              <a:t>In this study, we propose a joint spatio-temporal diffusion and region-based level-set optimization approach for moving cell segmentation. Moving regions are initially detected in each set of three consecutive sequence images by numerically solving a system of coupled spatio-temporal partial differential equations.</a:t>
            </a:r>
            <a:endParaRPr sz="135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f745941f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f745941f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Tim Scherr</a:t>
            </a:r>
            <a:endParaRPr sz="1800">
              <a:solidFill>
                <a:srgbClr val="595959"/>
              </a:solidFill>
            </a:endParaRPr>
          </a:p>
          <a:p>
            <a:pPr indent="0" lvl="0" marL="0" rtl="0" algn="l">
              <a:lnSpc>
                <a:spcPct val="115000"/>
              </a:lnSpc>
              <a:spcBef>
                <a:spcPts val="1200"/>
              </a:spcBef>
              <a:spcAft>
                <a:spcPts val="0"/>
              </a:spcAft>
              <a:buNone/>
            </a:pPr>
            <a:r>
              <a:rPr lang="en" sz="1200">
                <a:solidFill>
                  <a:srgbClr val="595959"/>
                </a:solidFill>
              </a:rPr>
              <a:t>By using a novel representation of cell borders, inspired by distance maps, our method is capable to utilize not only touching cells but also close cells in the training process.For the prediction of the proposed neighbor distances, an adapted U-Net convolutional neural network (CNN) with two decoder paths is used. In addition, we adapt a graph-based cell tracking algorithm to evaluate our proposed method on the task of cell tracking.</a:t>
            </a:r>
            <a:endParaRPr sz="1200">
              <a:solidFill>
                <a:srgbClr val="595959"/>
              </a:solidFill>
            </a:endParaRPr>
          </a:p>
          <a:p>
            <a:pPr indent="-342900" lvl="0" marL="457200" rtl="0" algn="l">
              <a:lnSpc>
                <a:spcPct val="115000"/>
              </a:lnSpc>
              <a:spcBef>
                <a:spcPts val="1200"/>
              </a:spcBef>
              <a:spcAft>
                <a:spcPts val="0"/>
              </a:spcAft>
              <a:buClr>
                <a:srgbClr val="595959"/>
              </a:buClr>
              <a:buSzPts val="1800"/>
              <a:buChar char="●"/>
            </a:pPr>
            <a:r>
              <a:rPr lang="en" sz="1800">
                <a:solidFill>
                  <a:srgbClr val="595959"/>
                </a:solidFill>
              </a:rPr>
              <a:t>Ranjith Unnikrishnan</a:t>
            </a:r>
            <a:endParaRPr sz="1800">
              <a:solidFill>
                <a:srgbClr val="595959"/>
              </a:solidFill>
            </a:endParaRPr>
          </a:p>
          <a:p>
            <a:pPr indent="0" lvl="0" marL="0" rtl="0" algn="l">
              <a:lnSpc>
                <a:spcPct val="115000"/>
              </a:lnSpc>
              <a:spcBef>
                <a:spcPts val="1200"/>
              </a:spcBef>
              <a:spcAft>
                <a:spcPts val="0"/>
              </a:spcAft>
              <a:buNone/>
            </a:pPr>
            <a:r>
              <a:rPr lang="en" sz="1300">
                <a:solidFill>
                  <a:srgbClr val="595959"/>
                </a:solidFill>
              </a:rPr>
              <a:t>This is largely due to image segmentation being an ill-defined problem-there is no unique ground-truth segmentation of an image against which the output of an algorithm may be compared. This paper demonstrates how a recently proposed measure of similarity, the normalized probabilistic rand (NPR) index</a:t>
            </a:r>
            <a:endParaRPr sz="1300">
              <a:solidFill>
                <a:srgbClr val="595959"/>
              </a:solidFill>
            </a:endParaRPr>
          </a:p>
          <a:p>
            <a:pPr indent="-342900" lvl="0" marL="457200" rtl="0" algn="l">
              <a:lnSpc>
                <a:spcPct val="115000"/>
              </a:lnSpc>
              <a:spcBef>
                <a:spcPts val="1200"/>
              </a:spcBef>
              <a:spcAft>
                <a:spcPts val="0"/>
              </a:spcAft>
              <a:buClr>
                <a:srgbClr val="595959"/>
              </a:buClr>
              <a:buSzPts val="1800"/>
              <a:buChar char="●"/>
            </a:pPr>
            <a:r>
              <a:rPr lang="en" sz="1800">
                <a:solidFill>
                  <a:srgbClr val="595959"/>
                </a:solidFill>
              </a:rPr>
              <a:t>Deng J,</a:t>
            </a:r>
            <a:endParaRPr sz="1800">
              <a:solidFill>
                <a:srgbClr val="595959"/>
              </a:solidFill>
            </a:endParaRPr>
          </a:p>
          <a:p>
            <a:pPr indent="0" lvl="0" marL="0" rtl="0" algn="l">
              <a:lnSpc>
                <a:spcPct val="115000"/>
              </a:lnSpc>
              <a:spcBef>
                <a:spcPts val="1200"/>
              </a:spcBef>
              <a:spcAft>
                <a:spcPts val="0"/>
              </a:spcAft>
              <a:buNone/>
            </a:pPr>
            <a:r>
              <a:t/>
            </a:r>
            <a:endParaRPr sz="1800">
              <a:solidFill>
                <a:srgbClr val="595959"/>
              </a:solidFill>
            </a:endParaRPr>
          </a:p>
          <a:p>
            <a:pPr indent="-342900" lvl="0" marL="457200" rtl="0" algn="l">
              <a:lnSpc>
                <a:spcPct val="115000"/>
              </a:lnSpc>
              <a:spcBef>
                <a:spcPts val="1200"/>
              </a:spcBef>
              <a:spcAft>
                <a:spcPts val="0"/>
              </a:spcAft>
              <a:buClr>
                <a:srgbClr val="595959"/>
              </a:buClr>
              <a:buSzPts val="1800"/>
              <a:buChar char="●"/>
            </a:pPr>
            <a:r>
              <a:rPr lang="en" sz="1800">
                <a:solidFill>
                  <a:srgbClr val="595959"/>
                </a:solidFill>
              </a:rPr>
              <a:t>Deerinck TJ</a:t>
            </a:r>
            <a:endParaRPr sz="1800">
              <a:solidFill>
                <a:srgbClr val="595959"/>
              </a:solidFill>
            </a:endParaRPr>
          </a:p>
          <a:p>
            <a:pPr indent="0" lvl="0" marL="0" rtl="0" algn="l">
              <a:lnSpc>
                <a:spcPct val="115000"/>
              </a:lnSpc>
              <a:spcBef>
                <a:spcPts val="1200"/>
              </a:spcBef>
              <a:spcAft>
                <a:spcPts val="1200"/>
              </a:spcAft>
              <a:buNone/>
            </a:pPr>
            <a:r>
              <a:t/>
            </a:r>
            <a:endParaRPr sz="1800">
              <a:solidFill>
                <a:srgbClr val="595959"/>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fc21a2bbb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fc21a2bb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4f745941f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4f745941f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4f745941f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4f745941f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9.png"/><Relationship Id="rId7"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272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HeLa Cell and Nucleus Segmentation Using U-Net</a:t>
            </a:r>
            <a:endParaRPr/>
          </a:p>
        </p:txBody>
      </p:sp>
      <p:sp>
        <p:nvSpPr>
          <p:cNvPr id="55" name="Google Shape;55;p13"/>
          <p:cNvSpPr txBox="1"/>
          <p:nvPr>
            <p:ph idx="1" type="subTitle"/>
          </p:nvPr>
        </p:nvSpPr>
        <p:spPr>
          <a:xfrm>
            <a:off x="311700" y="2279850"/>
            <a:ext cx="8520600" cy="164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Ganesh Reddy G 22BCE1898</a:t>
            </a:r>
            <a:endParaRPr/>
          </a:p>
          <a:p>
            <a:pPr indent="0" lvl="0" marL="0" rtl="0" algn="ctr">
              <a:spcBef>
                <a:spcPts val="0"/>
              </a:spcBef>
              <a:spcAft>
                <a:spcPts val="0"/>
              </a:spcAft>
              <a:buNone/>
            </a:pPr>
            <a:r>
              <a:rPr lang="en"/>
              <a:t>Mukunda Hosangadi 22BCE1870</a:t>
            </a:r>
            <a:endParaRPr/>
          </a:p>
          <a:p>
            <a:pPr indent="0" lvl="0" marL="0" rtl="0" algn="ctr">
              <a:spcBef>
                <a:spcPts val="0"/>
              </a:spcBef>
              <a:spcAft>
                <a:spcPts val="0"/>
              </a:spcAft>
              <a:buClr>
                <a:schemeClr val="dk1"/>
              </a:buClr>
              <a:buSzPts val="1100"/>
              <a:buFont typeface="Arial"/>
              <a:buNone/>
            </a:pPr>
            <a:r>
              <a:rPr lang="en"/>
              <a:t>Sumedh Kudale 22BCE1193</a:t>
            </a:r>
            <a:endParaRPr/>
          </a:p>
        </p:txBody>
      </p:sp>
      <p:sp>
        <p:nvSpPr>
          <p:cNvPr id="56" name="Google Shape;56;p13"/>
          <p:cNvSpPr txBox="1"/>
          <p:nvPr/>
        </p:nvSpPr>
        <p:spPr>
          <a:xfrm>
            <a:off x="1706700" y="3850500"/>
            <a:ext cx="57306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BCSE403L Digital Image Processing</a:t>
            </a:r>
            <a:endParaRPr sz="1800">
              <a:solidFill>
                <a:schemeClr val="dk2"/>
              </a:solidFill>
            </a:endParaRPr>
          </a:p>
          <a:p>
            <a:pPr indent="0" lvl="0" marL="0" rtl="0" algn="ctr">
              <a:spcBef>
                <a:spcPts val="0"/>
              </a:spcBef>
              <a:spcAft>
                <a:spcPts val="0"/>
              </a:spcAft>
              <a:buNone/>
            </a:pPr>
            <a:r>
              <a:rPr lang="en" sz="1800">
                <a:solidFill>
                  <a:schemeClr val="dk2"/>
                </a:solidFill>
              </a:rPr>
              <a:t> Prof. Geetha S</a:t>
            </a:r>
            <a:endParaRPr sz="1800">
              <a:solidFill>
                <a:schemeClr val="dk2"/>
              </a:solidFill>
            </a:endParaRPr>
          </a:p>
          <a:p>
            <a:pPr indent="0" lvl="0" marL="0" rtl="0" algn="ctr">
              <a:spcBef>
                <a:spcPts val="0"/>
              </a:spcBef>
              <a:spcAft>
                <a:spcPts val="0"/>
              </a:spcAft>
              <a:buNone/>
            </a:pPr>
            <a:r>
              <a:rPr lang="en" sz="1800">
                <a:solidFill>
                  <a:schemeClr val="dk2"/>
                </a:solidFill>
              </a:rPr>
              <a:t>Vellore Institute of Technology Chennai</a:t>
            </a:r>
            <a:endParaRPr sz="1800">
              <a:solidFill>
                <a:schemeClr val="dk2"/>
              </a:solidFill>
            </a:endParaRPr>
          </a:p>
          <a:p>
            <a:pPr indent="0" lvl="0" marL="0" rtl="0" algn="ctr">
              <a:spcBef>
                <a:spcPts val="0"/>
              </a:spcBef>
              <a:spcAft>
                <a:spcPts val="0"/>
              </a:spcAft>
              <a:buNone/>
            </a:pPr>
            <a:r>
              <a:rPr lang="en" sz="1800">
                <a:solidFill>
                  <a:schemeClr val="dk2"/>
                </a:solidFill>
              </a:rPr>
              <a:t>Winter Semester 2024-25</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Nucleus Segmentation</a:t>
            </a:r>
            <a:endParaRPr/>
          </a:p>
        </p:txBody>
      </p:sp>
      <p:sp>
        <p:nvSpPr>
          <p:cNvPr id="117" name="Google Shape;117;p22"/>
          <p:cNvSpPr txBox="1"/>
          <p:nvPr>
            <p:ph idx="1" type="body"/>
          </p:nvPr>
        </p:nvSpPr>
        <p:spPr>
          <a:xfrm>
            <a:off x="311700" y="1152475"/>
            <a:ext cx="8520600" cy="37959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Clr>
                <a:srgbClr val="000000"/>
              </a:buClr>
              <a:buSzPct val="100000"/>
              <a:buChar char="●"/>
            </a:pPr>
            <a:r>
              <a:rPr lang="en">
                <a:solidFill>
                  <a:srgbClr val="000000"/>
                </a:solidFill>
              </a:rPr>
              <a:t>Noise Reduction &amp; Edge Detection:</a:t>
            </a:r>
            <a:endParaRPr>
              <a:solidFill>
                <a:srgbClr val="000000"/>
              </a:solidFill>
            </a:endParaRPr>
          </a:p>
          <a:p>
            <a:pPr indent="0" lvl="0" marL="0" rtl="0" algn="l">
              <a:spcBef>
                <a:spcPts val="1200"/>
              </a:spcBef>
              <a:spcAft>
                <a:spcPts val="0"/>
              </a:spcAft>
              <a:buNone/>
            </a:pPr>
            <a:r>
              <a:rPr lang="en">
                <a:solidFill>
                  <a:srgbClr val="000000"/>
                </a:solidFill>
              </a:rPr>
              <a:t>Applied a standard deviation filter to reduce noise, followed by Canny edge detection to highlight cell and nucleus boundaries.</a:t>
            </a:r>
            <a:endParaRPr>
              <a:solidFill>
                <a:srgbClr val="000000"/>
              </a:solidFill>
            </a:endParaRPr>
          </a:p>
          <a:p>
            <a:pPr indent="-325755" lvl="0" marL="457200" rtl="0" algn="l">
              <a:spcBef>
                <a:spcPts val="1200"/>
              </a:spcBef>
              <a:spcAft>
                <a:spcPts val="0"/>
              </a:spcAft>
              <a:buClr>
                <a:srgbClr val="000000"/>
              </a:buClr>
              <a:buSzPct val="100000"/>
              <a:buChar char="●"/>
            </a:pPr>
            <a:r>
              <a:rPr lang="en">
                <a:solidFill>
                  <a:srgbClr val="000000"/>
                </a:solidFill>
              </a:rPr>
              <a:t>Edge Enhancement:</a:t>
            </a:r>
            <a:endParaRPr>
              <a:solidFill>
                <a:srgbClr val="000000"/>
              </a:solidFill>
            </a:endParaRPr>
          </a:p>
          <a:p>
            <a:pPr indent="0" lvl="0" marL="0" rtl="0" algn="l">
              <a:spcBef>
                <a:spcPts val="1200"/>
              </a:spcBef>
              <a:spcAft>
                <a:spcPts val="0"/>
              </a:spcAft>
              <a:buNone/>
            </a:pPr>
            <a:r>
              <a:rPr lang="en">
                <a:solidFill>
                  <a:srgbClr val="000000"/>
                </a:solidFill>
              </a:rPr>
              <a:t>Dilated the detected edges to ensure continuity and better separation of adjacent structures.</a:t>
            </a:r>
            <a:endParaRPr>
              <a:solidFill>
                <a:srgbClr val="000000"/>
              </a:solidFill>
            </a:endParaRPr>
          </a:p>
          <a:p>
            <a:pPr indent="-325755" lvl="0" marL="457200" rtl="0" algn="l">
              <a:spcBef>
                <a:spcPts val="1200"/>
              </a:spcBef>
              <a:spcAft>
                <a:spcPts val="0"/>
              </a:spcAft>
              <a:buClr>
                <a:srgbClr val="000000"/>
              </a:buClr>
              <a:buSzPct val="100000"/>
              <a:buChar char="●"/>
            </a:pPr>
            <a:r>
              <a:rPr lang="en">
                <a:solidFill>
                  <a:srgbClr val="000000"/>
                </a:solidFill>
              </a:rPr>
              <a:t>Mask Preparation:</a:t>
            </a:r>
            <a:endParaRPr>
              <a:solidFill>
                <a:srgbClr val="000000"/>
              </a:solidFill>
            </a:endParaRPr>
          </a:p>
          <a:p>
            <a:pPr indent="0" lvl="0" marL="0" rtl="0" algn="l">
              <a:spcBef>
                <a:spcPts val="1200"/>
              </a:spcBef>
              <a:spcAft>
                <a:spcPts val="0"/>
              </a:spcAft>
              <a:buNone/>
            </a:pPr>
            <a:r>
              <a:rPr lang="en">
                <a:solidFill>
                  <a:srgbClr val="000000"/>
                </a:solidFill>
              </a:rPr>
              <a:t>Inverted the binary edge map (negative transformation) and filled internal holes to create solid masks representing cells and nuclei.</a:t>
            </a:r>
            <a:endParaRPr>
              <a:solidFill>
                <a:srgbClr val="000000"/>
              </a:solidFill>
            </a:endParaRPr>
          </a:p>
          <a:p>
            <a:pPr indent="-325755" lvl="0" marL="457200" rtl="0" algn="l">
              <a:spcBef>
                <a:spcPts val="1200"/>
              </a:spcBef>
              <a:spcAft>
                <a:spcPts val="0"/>
              </a:spcAft>
              <a:buClr>
                <a:srgbClr val="000000"/>
              </a:buClr>
              <a:buSzPct val="100000"/>
              <a:buChar char="●"/>
            </a:pPr>
            <a:r>
              <a:rPr lang="en">
                <a:solidFill>
                  <a:srgbClr val="000000"/>
                </a:solidFill>
              </a:rPr>
              <a:t>Verification &amp; Nucleus Detection:</a:t>
            </a:r>
            <a:endParaRPr>
              <a:solidFill>
                <a:srgbClr val="000000"/>
              </a:solidFill>
            </a:endParaRPr>
          </a:p>
          <a:p>
            <a:pPr indent="0" lvl="0" marL="0" rtl="0" algn="l">
              <a:spcBef>
                <a:spcPts val="1200"/>
              </a:spcBef>
              <a:spcAft>
                <a:spcPts val="1200"/>
              </a:spcAft>
              <a:buNone/>
            </a:pPr>
            <a:r>
              <a:rPr lang="en">
                <a:solidFill>
                  <a:srgbClr val="000000"/>
                </a:solidFill>
              </a:rPr>
              <a:t>Verified the processed masks for accuracy and extracted nucleus regions to be used as ground truth for model training.</a:t>
            </a:r>
            <a:endParaRPr>
              <a:solidFill>
                <a:srgbClr val="000000"/>
              </a:solidFill>
            </a:endParaRPr>
          </a:p>
        </p:txBody>
      </p:sp>
      <p:sp>
        <p:nvSpPr>
          <p:cNvPr id="118" name="Google Shape;118;p22"/>
          <p:cNvSpPr txBox="1"/>
          <p:nvPr/>
        </p:nvSpPr>
        <p:spPr>
          <a:xfrm>
            <a:off x="3111400" y="2001350"/>
            <a:ext cx="520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3"/>
          <p:cNvPicPr preferRelativeResize="0"/>
          <p:nvPr/>
        </p:nvPicPr>
        <p:blipFill>
          <a:blip r:embed="rId3">
            <a:alphaModFix/>
          </a:blip>
          <a:stretch>
            <a:fillRect/>
          </a:stretch>
        </p:blipFill>
        <p:spPr>
          <a:xfrm>
            <a:off x="0" y="252264"/>
            <a:ext cx="9144003" cy="4638974"/>
          </a:xfrm>
          <a:prstGeom prst="rect">
            <a:avLst/>
          </a:prstGeom>
          <a:noFill/>
          <a:ln>
            <a:noFill/>
          </a:ln>
        </p:spPr>
      </p:pic>
      <p:sp>
        <p:nvSpPr>
          <p:cNvPr id="126" name="Google Shape;126;p23"/>
          <p:cNvSpPr txBox="1"/>
          <p:nvPr/>
        </p:nvSpPr>
        <p:spPr>
          <a:xfrm>
            <a:off x="417625" y="12650"/>
            <a:ext cx="84147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    Input Image                           Standard filter and Canny                        </a:t>
            </a:r>
            <a:r>
              <a:rPr lang="en" sz="1200">
                <a:solidFill>
                  <a:schemeClr val="dk1"/>
                </a:solidFill>
              </a:rPr>
              <a:t>Dilate</a:t>
            </a:r>
            <a:r>
              <a:rPr lang="en" sz="1200">
                <a:solidFill>
                  <a:schemeClr val="dk1"/>
                </a:solidFill>
              </a:rPr>
              <a:t> Edges                                 Negative</a:t>
            </a:r>
            <a:endParaRPr sz="1200">
              <a:solidFill>
                <a:schemeClr val="dk1"/>
              </a:solidFill>
            </a:endParaRPr>
          </a:p>
        </p:txBody>
      </p:sp>
      <p:sp>
        <p:nvSpPr>
          <p:cNvPr id="127" name="Google Shape;127;p23"/>
          <p:cNvSpPr txBox="1"/>
          <p:nvPr/>
        </p:nvSpPr>
        <p:spPr>
          <a:xfrm>
            <a:off x="1339650" y="4766250"/>
            <a:ext cx="6399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        Fill holes                                    Verification Steps (f1)                         Detected </a:t>
            </a:r>
            <a:r>
              <a:rPr lang="en" sz="1200">
                <a:solidFill>
                  <a:schemeClr val="dk1"/>
                </a:solidFill>
              </a:rPr>
              <a:t>Nucleus</a:t>
            </a:r>
            <a:r>
              <a:rPr lang="en" sz="1200">
                <a:solidFill>
                  <a:schemeClr val="dk1"/>
                </a:solidFill>
              </a:rPr>
              <a:t>        </a:t>
            </a:r>
            <a:endParaRPr sz="1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 representation for Accuracy of Image Processing</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4"/>
          <p:cNvPicPr preferRelativeResize="0"/>
          <p:nvPr/>
        </p:nvPicPr>
        <p:blipFill>
          <a:blip r:embed="rId3">
            <a:alphaModFix/>
          </a:blip>
          <a:stretch>
            <a:fillRect/>
          </a:stretch>
        </p:blipFill>
        <p:spPr>
          <a:xfrm>
            <a:off x="0" y="1117250"/>
            <a:ext cx="4848326" cy="2909000"/>
          </a:xfrm>
          <a:prstGeom prst="rect">
            <a:avLst/>
          </a:prstGeom>
          <a:noFill/>
          <a:ln>
            <a:noFill/>
          </a:ln>
        </p:spPr>
      </p:pic>
      <p:pic>
        <p:nvPicPr>
          <p:cNvPr id="135" name="Google Shape;135;p24"/>
          <p:cNvPicPr preferRelativeResize="0"/>
          <p:nvPr/>
        </p:nvPicPr>
        <p:blipFill>
          <a:blip r:embed="rId4">
            <a:alphaModFix/>
          </a:blip>
          <a:stretch>
            <a:fillRect/>
          </a:stretch>
        </p:blipFill>
        <p:spPr>
          <a:xfrm>
            <a:off x="4800825" y="1303360"/>
            <a:ext cx="4438650" cy="26631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5"/>
          <p:cNvPicPr preferRelativeResize="0"/>
          <p:nvPr/>
        </p:nvPicPr>
        <p:blipFill>
          <a:blip r:embed="rId3">
            <a:alphaModFix/>
          </a:blip>
          <a:stretch>
            <a:fillRect/>
          </a:stretch>
        </p:blipFill>
        <p:spPr>
          <a:xfrm>
            <a:off x="0" y="1017725"/>
            <a:ext cx="4572000" cy="2743194"/>
          </a:xfrm>
          <a:prstGeom prst="rect">
            <a:avLst/>
          </a:prstGeom>
          <a:noFill/>
          <a:ln>
            <a:noFill/>
          </a:ln>
        </p:spPr>
      </p:pic>
      <p:pic>
        <p:nvPicPr>
          <p:cNvPr id="143" name="Google Shape;143;p25"/>
          <p:cNvPicPr preferRelativeResize="0"/>
          <p:nvPr/>
        </p:nvPicPr>
        <p:blipFill>
          <a:blip r:embed="rId4">
            <a:alphaModFix/>
          </a:blip>
          <a:stretch>
            <a:fillRect/>
          </a:stretch>
        </p:blipFill>
        <p:spPr>
          <a:xfrm>
            <a:off x="4508675" y="1033150"/>
            <a:ext cx="4635325" cy="2781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Metrics</a:t>
            </a:r>
            <a:endParaRPr/>
          </a:p>
        </p:txBody>
      </p:sp>
      <p:sp>
        <p:nvSpPr>
          <p:cNvPr id="149" name="Google Shape;149;p26"/>
          <p:cNvSpPr txBox="1"/>
          <p:nvPr>
            <p:ph idx="1" type="body"/>
          </p:nvPr>
        </p:nvSpPr>
        <p:spPr>
          <a:xfrm>
            <a:off x="311700" y="1152475"/>
            <a:ext cx="8520600" cy="3868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eriod"/>
            </a:pPr>
            <a:r>
              <a:rPr lang="en"/>
              <a:t>Jaccard Index (IoU):</a:t>
            </a:r>
            <a:endParaRPr/>
          </a:p>
          <a:p>
            <a:pPr indent="0" lvl="0" marL="457200" rtl="0" algn="l">
              <a:spcBef>
                <a:spcPts val="1200"/>
              </a:spcBef>
              <a:spcAft>
                <a:spcPts val="0"/>
              </a:spcAft>
              <a:buNone/>
            </a:pPr>
            <a:r>
              <a:rPr lang="en"/>
              <a:t>Measures the overlap between the predicted mask and the ground truth, calculated as the intersection over union of the two regions.</a:t>
            </a:r>
            <a:endParaRPr/>
          </a:p>
          <a:p>
            <a:pPr indent="-325755" lvl="0" marL="457200" rtl="0" algn="l">
              <a:spcBef>
                <a:spcPts val="1200"/>
              </a:spcBef>
              <a:spcAft>
                <a:spcPts val="0"/>
              </a:spcAft>
              <a:buSzPct val="100000"/>
              <a:buAutoNum type="arabicPeriod"/>
            </a:pPr>
            <a:r>
              <a:rPr lang="en"/>
              <a:t>Dice Coefficient:</a:t>
            </a:r>
            <a:endParaRPr/>
          </a:p>
          <a:p>
            <a:pPr indent="0" lvl="0" marL="457200" rtl="0" algn="l">
              <a:spcBef>
                <a:spcPts val="1200"/>
              </a:spcBef>
              <a:spcAft>
                <a:spcPts val="0"/>
              </a:spcAft>
              <a:buNone/>
            </a:pPr>
            <a:r>
              <a:rPr lang="en"/>
              <a:t>Assesses similarity between predicted and true masks, emphasizing the harmonic mean of precision and recall.</a:t>
            </a:r>
            <a:endParaRPr/>
          </a:p>
          <a:p>
            <a:pPr indent="-325755" lvl="0" marL="457200" rtl="0" algn="l">
              <a:spcBef>
                <a:spcPts val="1200"/>
              </a:spcBef>
              <a:spcAft>
                <a:spcPts val="0"/>
              </a:spcAft>
              <a:buSzPct val="100000"/>
              <a:buAutoNum type="arabicPeriod"/>
            </a:pPr>
            <a:r>
              <a:rPr lang="en"/>
              <a:t>F1-Score:</a:t>
            </a:r>
            <a:endParaRPr/>
          </a:p>
          <a:p>
            <a:pPr indent="0" lvl="0" marL="457200" rtl="0" algn="l">
              <a:spcBef>
                <a:spcPts val="1200"/>
              </a:spcBef>
              <a:spcAft>
                <a:spcPts val="0"/>
              </a:spcAft>
              <a:buNone/>
            </a:pPr>
            <a:r>
              <a:rPr lang="en"/>
              <a:t>Represents the balance between precision and recall for the segmentation, equivalent to the Dice coefficient for binary masks.</a:t>
            </a:r>
            <a:endParaRPr/>
          </a:p>
          <a:p>
            <a:pPr indent="-325755" lvl="0" marL="457200" rtl="0" algn="l">
              <a:spcBef>
                <a:spcPts val="1200"/>
              </a:spcBef>
              <a:spcAft>
                <a:spcPts val="0"/>
              </a:spcAft>
              <a:buSzPct val="100000"/>
              <a:buAutoNum type="arabicPeriod"/>
            </a:pPr>
            <a:r>
              <a:rPr lang="en"/>
              <a:t>Pixel Accuracy:</a:t>
            </a:r>
            <a:endParaRPr/>
          </a:p>
          <a:p>
            <a:pPr indent="0" lvl="0" marL="457200" rtl="0" algn="l">
              <a:spcBef>
                <a:spcPts val="1200"/>
              </a:spcBef>
              <a:spcAft>
                <a:spcPts val="1200"/>
              </a:spcAft>
              <a:buNone/>
            </a:pPr>
            <a:r>
              <a:rPr lang="en"/>
              <a:t>Calculates the percentage of correctly classified pixels over the total number of pixels.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Formulas</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7"/>
          <p:cNvPicPr preferRelativeResize="0"/>
          <p:nvPr/>
        </p:nvPicPr>
        <p:blipFill>
          <a:blip r:embed="rId3">
            <a:alphaModFix/>
          </a:blip>
          <a:stretch>
            <a:fillRect/>
          </a:stretch>
        </p:blipFill>
        <p:spPr>
          <a:xfrm>
            <a:off x="311700" y="1152475"/>
            <a:ext cx="2590800" cy="1085850"/>
          </a:xfrm>
          <a:prstGeom prst="rect">
            <a:avLst/>
          </a:prstGeom>
          <a:noFill/>
          <a:ln>
            <a:noFill/>
          </a:ln>
        </p:spPr>
      </p:pic>
      <p:pic>
        <p:nvPicPr>
          <p:cNvPr id="157" name="Google Shape;157;p27"/>
          <p:cNvPicPr preferRelativeResize="0"/>
          <p:nvPr/>
        </p:nvPicPr>
        <p:blipFill>
          <a:blip r:embed="rId4">
            <a:alphaModFix/>
          </a:blip>
          <a:stretch>
            <a:fillRect/>
          </a:stretch>
        </p:blipFill>
        <p:spPr>
          <a:xfrm>
            <a:off x="311700" y="1983325"/>
            <a:ext cx="2365800" cy="803200"/>
          </a:xfrm>
          <a:prstGeom prst="rect">
            <a:avLst/>
          </a:prstGeom>
          <a:noFill/>
          <a:ln>
            <a:noFill/>
          </a:ln>
        </p:spPr>
      </p:pic>
      <p:pic>
        <p:nvPicPr>
          <p:cNvPr id="158" name="Google Shape;158;p27"/>
          <p:cNvPicPr preferRelativeResize="0"/>
          <p:nvPr/>
        </p:nvPicPr>
        <p:blipFill>
          <a:blip r:embed="rId5">
            <a:alphaModFix/>
          </a:blip>
          <a:stretch>
            <a:fillRect/>
          </a:stretch>
        </p:blipFill>
        <p:spPr>
          <a:xfrm>
            <a:off x="311700" y="2826900"/>
            <a:ext cx="3877800" cy="1132850"/>
          </a:xfrm>
          <a:prstGeom prst="rect">
            <a:avLst/>
          </a:prstGeom>
          <a:noFill/>
          <a:ln>
            <a:noFill/>
          </a:ln>
        </p:spPr>
      </p:pic>
      <p:pic>
        <p:nvPicPr>
          <p:cNvPr id="159" name="Google Shape;159;p27"/>
          <p:cNvPicPr preferRelativeResize="0"/>
          <p:nvPr/>
        </p:nvPicPr>
        <p:blipFill>
          <a:blip r:embed="rId6">
            <a:alphaModFix/>
          </a:blip>
          <a:stretch>
            <a:fillRect/>
          </a:stretch>
        </p:blipFill>
        <p:spPr>
          <a:xfrm>
            <a:off x="311701" y="3752125"/>
            <a:ext cx="2751316" cy="1085850"/>
          </a:xfrm>
          <a:prstGeom prst="rect">
            <a:avLst/>
          </a:prstGeom>
          <a:noFill/>
          <a:ln>
            <a:noFill/>
          </a:ln>
        </p:spPr>
      </p:pic>
      <p:pic>
        <p:nvPicPr>
          <p:cNvPr id="160" name="Google Shape;160;p27"/>
          <p:cNvPicPr preferRelativeResize="0"/>
          <p:nvPr/>
        </p:nvPicPr>
        <p:blipFill>
          <a:blip r:embed="rId7">
            <a:alphaModFix/>
          </a:blip>
          <a:stretch>
            <a:fillRect/>
          </a:stretch>
        </p:blipFill>
        <p:spPr>
          <a:xfrm>
            <a:off x="4274069" y="1152487"/>
            <a:ext cx="4558226" cy="1323877"/>
          </a:xfrm>
          <a:prstGeom prst="rect">
            <a:avLst/>
          </a:prstGeom>
          <a:noFill/>
          <a:ln>
            <a:noFill/>
          </a:ln>
        </p:spPr>
      </p:pic>
      <p:sp>
        <p:nvSpPr>
          <p:cNvPr id="161" name="Google Shape;161;p27"/>
          <p:cNvSpPr txBox="1"/>
          <p:nvPr/>
        </p:nvSpPr>
        <p:spPr>
          <a:xfrm>
            <a:off x="4738525" y="771975"/>
            <a:ext cx="442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For U-Net,</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r>
              <a:rPr lang="en"/>
              <a:t>Comparison</a:t>
            </a:r>
            <a:r>
              <a:rPr lang="en"/>
              <a:t> to previous papers</a:t>
            </a:r>
            <a:endParaRPr/>
          </a:p>
        </p:txBody>
      </p:sp>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28"/>
          <p:cNvPicPr preferRelativeResize="0"/>
          <p:nvPr/>
        </p:nvPicPr>
        <p:blipFill>
          <a:blip r:embed="rId3">
            <a:alphaModFix/>
          </a:blip>
          <a:stretch>
            <a:fillRect/>
          </a:stretch>
        </p:blipFill>
        <p:spPr>
          <a:xfrm>
            <a:off x="311688" y="1152463"/>
            <a:ext cx="8410575" cy="1590675"/>
          </a:xfrm>
          <a:prstGeom prst="rect">
            <a:avLst/>
          </a:prstGeom>
          <a:noFill/>
          <a:ln>
            <a:noFill/>
          </a:ln>
        </p:spPr>
      </p:pic>
      <p:pic>
        <p:nvPicPr>
          <p:cNvPr id="169" name="Google Shape;169;p28" title="7daf81df-f16c-45c9-ad0d-69a40e88154e.jpg"/>
          <p:cNvPicPr preferRelativeResize="0"/>
          <p:nvPr/>
        </p:nvPicPr>
        <p:blipFill>
          <a:blip r:embed="rId4">
            <a:alphaModFix/>
          </a:blip>
          <a:stretch>
            <a:fillRect/>
          </a:stretch>
        </p:blipFill>
        <p:spPr>
          <a:xfrm>
            <a:off x="827450" y="2743150"/>
            <a:ext cx="7379069" cy="2254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797300" y="500800"/>
            <a:ext cx="8034900" cy="51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Plot of Results per Image</a:t>
            </a:r>
            <a:endParaRPr/>
          </a:p>
        </p:txBody>
      </p:sp>
      <p:sp>
        <p:nvSpPr>
          <p:cNvPr id="175" name="Google Shape;17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29"/>
          <p:cNvPicPr preferRelativeResize="0"/>
          <p:nvPr/>
        </p:nvPicPr>
        <p:blipFill>
          <a:blip r:embed="rId3">
            <a:alphaModFix/>
          </a:blip>
          <a:stretch>
            <a:fillRect/>
          </a:stretch>
        </p:blipFill>
        <p:spPr>
          <a:xfrm>
            <a:off x="655200" y="0"/>
            <a:ext cx="7750579"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2" name="Google Shape;18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30"/>
          <p:cNvPicPr preferRelativeResize="0"/>
          <p:nvPr/>
        </p:nvPicPr>
        <p:blipFill>
          <a:blip r:embed="rId3">
            <a:alphaModFix/>
          </a:blip>
          <a:stretch>
            <a:fillRect/>
          </a:stretch>
        </p:blipFill>
        <p:spPr>
          <a:xfrm>
            <a:off x="691645" y="0"/>
            <a:ext cx="7760709"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885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Problem Statement:</a:t>
            </a:r>
            <a:endParaRPr>
              <a:solidFill>
                <a:schemeClr val="dk1"/>
              </a:solidFill>
            </a:endParaRPr>
          </a:p>
          <a:p>
            <a:pPr indent="0" lvl="0" marL="0" rtl="0" algn="l">
              <a:spcBef>
                <a:spcPts val="1200"/>
              </a:spcBef>
              <a:spcAft>
                <a:spcPts val="0"/>
              </a:spcAft>
              <a:buNone/>
            </a:pPr>
            <a:r>
              <a:rPr lang="en">
                <a:solidFill>
                  <a:schemeClr val="dk1"/>
                </a:solidFill>
              </a:rPr>
              <a:t>Automated and precise segmentation of HeLa cells and their nuclei in microscopy images is a critical task in computational biology, enabling high-throughput quantitative analysis for applications such as drug screening, cell tracking, and morphological studies.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Technical Challenge:</a:t>
            </a:r>
            <a:endParaRPr>
              <a:solidFill>
                <a:schemeClr val="dk1"/>
              </a:solidFill>
            </a:endParaRPr>
          </a:p>
          <a:p>
            <a:pPr indent="0" lvl="0" marL="0" rtl="0" algn="l">
              <a:spcBef>
                <a:spcPts val="1200"/>
              </a:spcBef>
              <a:spcAft>
                <a:spcPts val="1200"/>
              </a:spcAft>
              <a:buNone/>
            </a:pPr>
            <a:r>
              <a:rPr lang="en">
                <a:solidFill>
                  <a:schemeClr val="dk1"/>
                </a:solidFill>
              </a:rPr>
              <a:t>Traditional image processing techniques struggle with the complex morphology, overlapping structures, and heterogeneous intensity patterns characteristic of HeLa cell images, necessitating advanced, data-driven approaches.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Proposed Solution:</a:t>
            </a:r>
            <a:endParaRPr>
              <a:solidFill>
                <a:schemeClr val="dk1"/>
              </a:solidFill>
            </a:endParaRPr>
          </a:p>
          <a:p>
            <a:pPr indent="0" lvl="0" marL="0" rtl="0" algn="l">
              <a:spcBef>
                <a:spcPts val="1200"/>
              </a:spcBef>
              <a:spcAft>
                <a:spcPts val="0"/>
              </a:spcAft>
              <a:buNone/>
            </a:pPr>
            <a:r>
              <a:rPr lang="en">
                <a:solidFill>
                  <a:schemeClr val="dk1"/>
                </a:solidFill>
              </a:rPr>
              <a:t>We leverage a U-Net-based deep convolutional neural network architecture, specifically designed for biomedical image segmentation, to perform end-to-end pixel-wise classification and delineate both cell and nucleus boundaries with high fidelity.</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Significance:</a:t>
            </a:r>
            <a:endParaRPr>
              <a:solidFill>
                <a:schemeClr val="dk1"/>
              </a:solidFill>
            </a:endParaRPr>
          </a:p>
          <a:p>
            <a:pPr indent="0" lvl="0" marL="0" rtl="0" algn="l">
              <a:spcBef>
                <a:spcPts val="1200"/>
              </a:spcBef>
              <a:spcAft>
                <a:spcPts val="1200"/>
              </a:spcAft>
              <a:buNone/>
            </a:pPr>
            <a:r>
              <a:rPr lang="en">
                <a:solidFill>
                  <a:schemeClr val="dk1"/>
                </a:solidFill>
              </a:rPr>
              <a:t>This approach combines Deep-Learning with an Image Processing pipeline to enable reproducible, scalable, and objective segmentation, facilitating downstream computational analysis and accelerating biomedical research workflows.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74" name="Google Shape;74;p16"/>
          <p:cNvSpPr txBox="1"/>
          <p:nvPr>
            <p:ph idx="1" type="body"/>
          </p:nvPr>
        </p:nvSpPr>
        <p:spPr>
          <a:xfrm>
            <a:off x="311700" y="1152475"/>
            <a:ext cx="8520600" cy="3951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solidFill>
                  <a:schemeClr val="dk1"/>
                </a:solidFill>
              </a:rPr>
              <a:t>Karabağ et al.[2] conducted a comprehensive evaluation of deep learning architectures for semantic segmentation of HeLa cells, comparing the performance of VGG16, ResNet18, Inception ResNet-v2, and the U-Net model. Their work highlighted the strengths and limitations of each architecture in terms of segmentation accuracy and computational efficiency, with U-Net emerging as a particularly effective solution for biomedical image segmentation tasks due to its encoder-decoder structure and skip connections.</a:t>
            </a:r>
            <a:endParaRPr>
              <a:solidFill>
                <a:schemeClr val="dk1"/>
              </a:solidFill>
            </a:endParaRPr>
          </a:p>
          <a:p>
            <a:pPr indent="0" lvl="0" marL="0" rtl="0" algn="l">
              <a:spcBef>
                <a:spcPts val="1200"/>
              </a:spcBef>
              <a:spcAft>
                <a:spcPts val="0"/>
              </a:spcAft>
              <a:buNone/>
            </a:pPr>
            <a:r>
              <a:rPr lang="en">
                <a:solidFill>
                  <a:schemeClr val="dk1"/>
                </a:solidFill>
              </a:rPr>
              <a:t>Building upon this foundation, Duque-Vazquez et al. advanced the field by developing a purely digital image processing pipeline that bypassed the need for deep learning models. Their approach leveraged classical image processing techniques to achieve superior segmentation results compared to previous deep learning-based methods, while also significantly reducing computational resource requirements.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Duque-Vazquez, Edgar F et al. “HeLa cell segmentation using digital image processing.” Heliyon vol. 10,5 e26520. 21 Feb. 2024, doi:10.1016/j.heliyon.2024.e26520</a:t>
            </a:r>
            <a:endParaRPr/>
          </a:p>
          <a:p>
            <a:pPr indent="-325755" lvl="0" marL="457200" rtl="0" algn="l">
              <a:spcBef>
                <a:spcPts val="0"/>
              </a:spcBef>
              <a:spcAft>
                <a:spcPts val="0"/>
              </a:spcAft>
              <a:buSzPct val="100000"/>
              <a:buChar char="●"/>
            </a:pPr>
            <a:r>
              <a:rPr lang="en"/>
              <a:t>Karabağ C, Jones ML, Peddie CJ, Weston AE, Collinson LM, Reyes-Aldasoro CC (2020) Semantic segmentation of HeLa cells: An objective comparison between one traditional algorithm and four deep-learning architectures. PLoS ONE 15(10): e0230605. https://doi.org/10.1371/journal.pone.0230605</a:t>
            </a:r>
            <a:endParaRPr/>
          </a:p>
          <a:p>
            <a:pPr indent="-325755" lvl="0" marL="457200" rtl="0" algn="l">
              <a:spcBef>
                <a:spcPts val="0"/>
              </a:spcBef>
              <a:spcAft>
                <a:spcPts val="0"/>
              </a:spcAft>
              <a:buSzPct val="100000"/>
              <a:buChar char="●"/>
            </a:pPr>
            <a:r>
              <a:rPr lang="en"/>
              <a:t>Larissa Heinrich, Davis Bennett, David Ackerman, Woohyun Park, John Bogovic, Nils Eckstein, Alyson Petruncio, Jody Clements, </a:t>
            </a:r>
            <a:r>
              <a:rPr lang="en"/>
              <a:t>S</a:t>
            </a:r>
            <a:r>
              <a:rPr lang="en"/>
              <a:t>ong Pang, C. Shan Xu, et al., Whole-cell organelle segmentation in volume electron microscopy, Nature 599 (7883) (2021) 141–146.</a:t>
            </a:r>
            <a:endParaRPr/>
          </a:p>
          <a:p>
            <a:pPr indent="-325755" lvl="0" marL="457200" rtl="0" algn="l">
              <a:spcBef>
                <a:spcPts val="0"/>
              </a:spcBef>
              <a:spcAft>
                <a:spcPts val="0"/>
              </a:spcAft>
              <a:buSzPct val="100000"/>
              <a:buChar char="●"/>
            </a:pPr>
            <a:r>
              <a:rPr lang="en"/>
              <a:t>Fatima Boukari, Sokratis Makrogiannis, Joint level-set and spatio-temporal motion detection for cell segmentation, BMC Med. Genom. 9 (2) (2016) 179–19</a:t>
            </a:r>
            <a:r>
              <a:rPr lang="en"/>
              <a:t>4</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Tim Scherr, Katharina Löffler, Moritz Böhland, Ralf Mikut, Cell segmentation and tracking using CNN-based distance predictions and a graph-based matching strategy, PLoS ONE 15 (12) (2020) e0243219.</a:t>
            </a:r>
            <a:endParaRPr/>
          </a:p>
          <a:p>
            <a:pPr indent="-334327" lvl="0" marL="457200" rtl="0" algn="l">
              <a:spcBef>
                <a:spcPts val="0"/>
              </a:spcBef>
              <a:spcAft>
                <a:spcPts val="0"/>
              </a:spcAft>
              <a:buSzPct val="100000"/>
              <a:buChar char="●"/>
            </a:pPr>
            <a:r>
              <a:rPr lang="en"/>
              <a:t>Ranjith Unnikrishnan, Caroline Pantofaru, Martial Hebert, Toward objective evaluation of image segmentation algorithms, IEEE Trans. Pattern Anal. Mach. Intell. 29 (6) (2007) 929–944.</a:t>
            </a:r>
            <a:endParaRPr/>
          </a:p>
          <a:p>
            <a:pPr indent="-334327" lvl="0" marL="457200" rtl="0" algn="l">
              <a:spcBef>
                <a:spcPts val="0"/>
              </a:spcBef>
              <a:spcAft>
                <a:spcPts val="0"/>
              </a:spcAft>
              <a:buSzPct val="100000"/>
              <a:buChar char="●"/>
            </a:pPr>
            <a:r>
              <a:rPr lang="en"/>
              <a:t>Deng J, Dong W, Socher R, Li LJ, Li K, Fei-Fei L. Imagenet: A large-scale hierarchical image database. In: 2009 IEEE conference on computer vision and pattern recognition. IEEE; 2009. p. 248–255.</a:t>
            </a:r>
            <a:endParaRPr/>
          </a:p>
          <a:p>
            <a:pPr indent="-334327" lvl="0" marL="457200" rtl="0" algn="l">
              <a:spcBef>
                <a:spcPts val="0"/>
              </a:spcBef>
              <a:spcAft>
                <a:spcPts val="0"/>
              </a:spcAft>
              <a:buSzPct val="100000"/>
              <a:buChar char="●"/>
            </a:pPr>
            <a:r>
              <a:rPr lang="en"/>
              <a:t>Deerinck TJ, Bushong E, Thor A, Ellisman MH. NCMIR—National Center for Microscopy and Imaging Research. NCMIR methods for 3D EM: A new protocol for preparation of biological specimens for serial block-face SEM Microscopy; 2010.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322350"/>
            <a:ext cx="8208900" cy="25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92" name="Google Shape;92;p19"/>
          <p:cNvSpPr txBox="1"/>
          <p:nvPr>
            <p:ph idx="1" type="body"/>
          </p:nvPr>
        </p:nvSpPr>
        <p:spPr>
          <a:xfrm>
            <a:off x="232100" y="1112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0" y="1112678"/>
            <a:ext cx="9144000" cy="2350294"/>
          </a:xfrm>
          <a:prstGeom prst="rect">
            <a:avLst/>
          </a:prstGeom>
          <a:noFill/>
          <a:ln>
            <a:noFill/>
          </a:ln>
        </p:spPr>
      </p:pic>
      <p:sp>
        <p:nvSpPr>
          <p:cNvPr id="94" name="Google Shape;94;p19"/>
          <p:cNvSpPr txBox="1"/>
          <p:nvPr/>
        </p:nvSpPr>
        <p:spPr>
          <a:xfrm>
            <a:off x="449675" y="3505925"/>
            <a:ext cx="869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     Input Image                Thresholded                  Negative                    Fill Holes</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U-Net Introduction</a:t>
            </a:r>
            <a:endParaRPr/>
          </a:p>
        </p:txBody>
      </p:sp>
      <p:sp>
        <p:nvSpPr>
          <p:cNvPr id="100" name="Google Shape;100;p20"/>
          <p:cNvSpPr txBox="1"/>
          <p:nvPr>
            <p:ph idx="1" type="body"/>
          </p:nvPr>
        </p:nvSpPr>
        <p:spPr>
          <a:xfrm>
            <a:off x="311700" y="1152475"/>
            <a:ext cx="8520600" cy="3777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What is U-Net?</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A convolutional neural network designed for biomedical image segmentation.</a:t>
            </a:r>
            <a:endParaRPr>
              <a:solidFill>
                <a:schemeClr val="dk1"/>
              </a:solidFill>
            </a:endParaRPr>
          </a:p>
          <a:p>
            <a:pPr indent="0" lvl="0" marL="457200" rtl="0" algn="l">
              <a:spcBef>
                <a:spcPts val="1200"/>
              </a:spcBef>
              <a:spcAft>
                <a:spcPts val="0"/>
              </a:spcAft>
              <a:buNone/>
            </a:pPr>
            <a:r>
              <a:t/>
            </a:r>
            <a:endParaRPr sz="100">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Encoder-decoder structure with skip connections which help help to recover fine grained details in the prediction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Advantages: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Works well with limited annotated data.</a:t>
            </a:r>
            <a:endParaRPr>
              <a:solidFill>
                <a:schemeClr val="dk1"/>
              </a:solidFill>
            </a:endParaRPr>
          </a:p>
          <a:p>
            <a:pPr indent="0" lvl="0" marL="457200" rtl="0" algn="l">
              <a:spcBef>
                <a:spcPts val="1200"/>
              </a:spcBef>
              <a:spcAft>
                <a:spcPts val="0"/>
              </a:spcAft>
              <a:buNone/>
            </a:pPr>
            <a:r>
              <a:t/>
            </a:r>
            <a:endParaRPr sz="100">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Preserves spatial information via skip connections.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of U-Net</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1"/>
          <p:cNvPicPr preferRelativeResize="0"/>
          <p:nvPr/>
        </p:nvPicPr>
        <p:blipFill>
          <a:blip r:embed="rId3">
            <a:alphaModFix/>
          </a:blip>
          <a:stretch>
            <a:fillRect/>
          </a:stretch>
        </p:blipFill>
        <p:spPr>
          <a:xfrm>
            <a:off x="366079" y="1152479"/>
            <a:ext cx="8411853" cy="3991025"/>
          </a:xfrm>
          <a:prstGeom prst="rect">
            <a:avLst/>
          </a:prstGeom>
          <a:noFill/>
          <a:ln>
            <a:noFill/>
          </a:ln>
        </p:spPr>
      </p:pic>
      <p:pic>
        <p:nvPicPr>
          <p:cNvPr id="108" name="Google Shape;108;p21"/>
          <p:cNvPicPr preferRelativeResize="0"/>
          <p:nvPr/>
        </p:nvPicPr>
        <p:blipFill>
          <a:blip r:embed="rId4">
            <a:alphaModFix/>
          </a:blip>
          <a:stretch>
            <a:fillRect/>
          </a:stretch>
        </p:blipFill>
        <p:spPr>
          <a:xfrm>
            <a:off x="63275" y="1166550"/>
            <a:ext cx="941925" cy="916800"/>
          </a:xfrm>
          <a:prstGeom prst="rect">
            <a:avLst/>
          </a:prstGeom>
          <a:noFill/>
          <a:ln>
            <a:noFill/>
          </a:ln>
        </p:spPr>
      </p:pic>
      <p:sp>
        <p:nvSpPr>
          <p:cNvPr id="109" name="Google Shape;109;p21"/>
          <p:cNvSpPr/>
          <p:nvPr/>
        </p:nvSpPr>
        <p:spPr>
          <a:xfrm>
            <a:off x="311715" y="2083350"/>
            <a:ext cx="693600" cy="171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10" name="Google Shape;110;p21"/>
          <p:cNvSpPr/>
          <p:nvPr/>
        </p:nvSpPr>
        <p:spPr>
          <a:xfrm>
            <a:off x="327225" y="2236375"/>
            <a:ext cx="289200" cy="335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1" name="Google Shape;111;p21"/>
          <p:cNvPicPr preferRelativeResize="0"/>
          <p:nvPr/>
        </p:nvPicPr>
        <p:blipFill>
          <a:blip r:embed="rId5">
            <a:alphaModFix/>
          </a:blip>
          <a:stretch>
            <a:fillRect/>
          </a:stretch>
        </p:blipFill>
        <p:spPr>
          <a:xfrm>
            <a:off x="7382200" y="862075"/>
            <a:ext cx="1302000" cy="130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