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9"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3/29/2024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3/29/2024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9069E-E2B9-1769-FBB6-46F3F49CAB58}"/>
              </a:ext>
            </a:extLst>
          </p:cNvPr>
          <p:cNvSpPr>
            <a:spLocks noGrp="1"/>
          </p:cNvSpPr>
          <p:nvPr>
            <p:ph type="ctrTitle"/>
          </p:nvPr>
        </p:nvSpPr>
        <p:spPr>
          <a:xfrm>
            <a:off x="793102" y="1268963"/>
            <a:ext cx="5302898" cy="466531"/>
          </a:xfrm>
        </p:spPr>
        <p:txBody>
          <a:bodyPr>
            <a:noAutofit/>
          </a:bodyPr>
          <a:lstStyle/>
          <a:p>
            <a:r>
              <a:rPr lang="en-IN" sz="3600" b="1" dirty="0">
                <a:latin typeface="Times New Roman" panose="02020603050405020304" pitchFamily="18" charset="0"/>
                <a:cs typeface="Times New Roman" panose="02020603050405020304" pitchFamily="18" charset="0"/>
              </a:rPr>
              <a:t>CAPSTONE PROJECT </a:t>
            </a:r>
          </a:p>
        </p:txBody>
      </p:sp>
      <p:sp>
        <p:nvSpPr>
          <p:cNvPr id="3" name="Subtitle 2">
            <a:extLst>
              <a:ext uri="{FF2B5EF4-FFF2-40B4-BE49-F238E27FC236}">
                <a16:creationId xmlns:a16="http://schemas.microsoft.com/office/drawing/2014/main" id="{46A25E5E-04B1-8851-9308-6B1122F87733}"/>
              </a:ext>
            </a:extLst>
          </p:cNvPr>
          <p:cNvSpPr>
            <a:spLocks noGrp="1"/>
          </p:cNvSpPr>
          <p:nvPr>
            <p:ph type="subTitle" idx="1"/>
          </p:nvPr>
        </p:nvSpPr>
        <p:spPr>
          <a:xfrm>
            <a:off x="3703133" y="2777912"/>
            <a:ext cx="8182980" cy="2551921"/>
          </a:xfrm>
        </p:spPr>
        <p:txBody>
          <a:bodyPr>
            <a:normAutofit fontScale="85000" lnSpcReduction="20000"/>
          </a:bodyPr>
          <a:lstStyle/>
          <a:p>
            <a:r>
              <a:rPr lang="en-IN" b="1" dirty="0">
                <a:solidFill>
                  <a:srgbClr val="FF0000"/>
                </a:solidFill>
                <a:latin typeface="Times New Roman" panose="02020603050405020304" pitchFamily="18" charset="0"/>
                <a:cs typeface="Times New Roman" panose="02020603050405020304" pitchFamily="18" charset="0"/>
              </a:rPr>
              <a:t>An investigation into code size optimization techniques</a:t>
            </a:r>
          </a:p>
          <a:p>
            <a:endParaRPr lang="en-IN" b="1" dirty="0"/>
          </a:p>
          <a:p>
            <a:endParaRPr lang="en-IN" b="1" dirty="0"/>
          </a:p>
          <a:p>
            <a:pPr algn="r"/>
            <a:r>
              <a:rPr lang="en-IN" b="1" dirty="0">
                <a:solidFill>
                  <a:schemeClr val="tx1"/>
                </a:solidFill>
              </a:rPr>
              <a:t>Ch. Ganesh(192225105)</a:t>
            </a:r>
          </a:p>
          <a:p>
            <a:pPr algn="r"/>
            <a:r>
              <a:rPr lang="en-IN" b="1" dirty="0">
                <a:solidFill>
                  <a:schemeClr val="tx1"/>
                </a:solidFill>
              </a:rPr>
              <a:t>p. Hema Sundara </a:t>
            </a:r>
            <a:r>
              <a:rPr lang="en-IN" b="1" dirty="0" err="1">
                <a:solidFill>
                  <a:schemeClr val="tx1"/>
                </a:solidFill>
              </a:rPr>
              <a:t>rao</a:t>
            </a:r>
            <a:r>
              <a:rPr lang="en-IN" b="1" dirty="0">
                <a:solidFill>
                  <a:schemeClr val="tx1"/>
                </a:solidFill>
              </a:rPr>
              <a:t>(192225102)</a:t>
            </a:r>
          </a:p>
          <a:p>
            <a:pPr algn="r"/>
            <a:r>
              <a:rPr lang="en-IN" b="1" dirty="0">
                <a:solidFill>
                  <a:schemeClr val="tx1"/>
                </a:solidFill>
              </a:rPr>
              <a:t>m. </a:t>
            </a:r>
            <a:r>
              <a:rPr lang="en-IN" b="1" dirty="0" err="1">
                <a:solidFill>
                  <a:schemeClr val="tx1"/>
                </a:solidFill>
              </a:rPr>
              <a:t>Varshith</a:t>
            </a:r>
            <a:r>
              <a:rPr lang="en-IN" b="1" dirty="0">
                <a:solidFill>
                  <a:schemeClr val="tx1"/>
                </a:solidFill>
              </a:rPr>
              <a:t> Yadav(192211780)</a:t>
            </a:r>
          </a:p>
        </p:txBody>
      </p:sp>
    </p:spTree>
    <p:extLst>
      <p:ext uri="{BB962C8B-B14F-4D97-AF65-F5344CB8AC3E}">
        <p14:creationId xmlns:p14="http://schemas.microsoft.com/office/powerpoint/2010/main" val="869149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02C1E-3B53-3F1B-4507-743836038A01}"/>
              </a:ext>
            </a:extLst>
          </p:cNvPr>
          <p:cNvSpPr>
            <a:spLocks noGrp="1"/>
          </p:cNvSpPr>
          <p:nvPr>
            <p:ph type="title"/>
          </p:nvPr>
        </p:nvSpPr>
        <p:spPr/>
        <p:txBody>
          <a:bodyPr>
            <a:normAutofit/>
          </a:bodyPr>
          <a:lstStyle/>
          <a:p>
            <a:r>
              <a:rPr lang="en-US"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UI Design</a:t>
            </a:r>
            <a:br>
              <a:rPr lang="en-IN"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BCE8DCE-B2A0-6EAC-6012-B5B1176540A2}"/>
              </a:ext>
            </a:extLst>
          </p:cNvPr>
          <p:cNvSpPr>
            <a:spLocks noGrp="1"/>
          </p:cNvSpPr>
          <p:nvPr>
            <p:ph sz="quarter" idx="13"/>
          </p:nvPr>
        </p:nvSpPr>
        <p:spPr/>
        <p:txBody>
          <a:bodyPr>
            <a:normAutofit/>
          </a:bodyPr>
          <a:lstStyle/>
          <a:p>
            <a:pPr>
              <a:lnSpc>
                <a:spcPct val="107000"/>
              </a:lnSpc>
              <a:spcAft>
                <a:spcPts val="800"/>
              </a:spcAft>
            </a:pPr>
            <a:r>
              <a:rPr lang="en-US" sz="14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Layout Design</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1500"/>
              </a:spcAft>
              <a:buFont typeface="Symbol" panose="05050102010706020507" pitchFamily="18" charset="2"/>
              <a:buChar char=""/>
            </a:pPr>
            <a:r>
              <a:rPr lang="en-US" sz="1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Flexible layout: Responsive design to accommodate various screen sizes and resolutions. </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1500"/>
              </a:spcAft>
              <a:buFont typeface="Symbol" panose="05050102010706020507" pitchFamily="18" charset="2"/>
              <a:buChar char=""/>
            </a:pPr>
            <a:r>
              <a:rPr lang="en-US" sz="1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User-Friendly: Intuitive interface with clear navigation and informative visuals. </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4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Colour</a:t>
            </a:r>
            <a:r>
              <a:rPr lang="en-US" sz="1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Selection: Use of visually appealing color schemes to enhance user experience</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4579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3C9FD-A0EF-5E2E-2A42-C5464176AAFB}"/>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UI DESIGN</a:t>
            </a:r>
          </a:p>
        </p:txBody>
      </p:sp>
      <p:sp>
        <p:nvSpPr>
          <p:cNvPr id="3" name="Content Placeholder 2">
            <a:extLst>
              <a:ext uri="{FF2B5EF4-FFF2-40B4-BE49-F238E27FC236}">
                <a16:creationId xmlns:a16="http://schemas.microsoft.com/office/drawing/2014/main" id="{BC735FBF-27E0-038B-505D-C9F40A2B4A77}"/>
              </a:ext>
            </a:extLst>
          </p:cNvPr>
          <p:cNvSpPr>
            <a:spLocks noGrp="1"/>
          </p:cNvSpPr>
          <p:nvPr>
            <p:ph sz="quarter" idx="13"/>
          </p:nvPr>
        </p:nvSpPr>
        <p:spPr/>
        <p:txBody>
          <a:bodyPr/>
          <a:lstStyle/>
          <a:p>
            <a:pPr>
              <a:lnSpc>
                <a:spcPct val="107000"/>
              </a:lnSpc>
              <a:spcAft>
                <a:spcPts val="800"/>
              </a:spcAft>
            </a:pPr>
            <a:r>
              <a:rPr lang="en-US" sz="14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Feasible Elements Used</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1500"/>
              </a:spcAft>
              <a:buFont typeface="Symbol" panose="05050102010706020507" pitchFamily="18" charset="2"/>
              <a:buChar char=""/>
            </a:pPr>
            <a:r>
              <a:rPr lang="en-US" sz="14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Elements Positioning</a:t>
            </a:r>
            <a:r>
              <a:rPr lang="en-US" sz="1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Logical placement of elements for easy access and navigation.</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1500"/>
              </a:spcAft>
              <a:buFont typeface="Symbol" panose="05050102010706020507" pitchFamily="18" charset="2"/>
              <a:buChar char=""/>
            </a:pPr>
            <a:r>
              <a:rPr lang="en-US" sz="14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Accessibility</a:t>
            </a:r>
            <a:r>
              <a:rPr lang="en-US" sz="1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Ensure compatibility with assistive technologies for users with disabilities.</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
        <p:nvSpPr>
          <p:cNvPr id="4" name="Content Placeholder 3">
            <a:extLst>
              <a:ext uri="{FF2B5EF4-FFF2-40B4-BE49-F238E27FC236}">
                <a16:creationId xmlns:a16="http://schemas.microsoft.com/office/drawing/2014/main" id="{6A8DB7E0-D8E8-DA4B-7CD9-AEC43A80898A}"/>
              </a:ext>
            </a:extLst>
          </p:cNvPr>
          <p:cNvSpPr>
            <a:spLocks noGrp="1"/>
          </p:cNvSpPr>
          <p:nvPr>
            <p:ph sz="quarter" idx="14"/>
          </p:nvPr>
        </p:nvSpPr>
        <p:spPr/>
        <p:txBody>
          <a:bodyPr/>
          <a:lstStyle/>
          <a:p>
            <a:pPr>
              <a:lnSpc>
                <a:spcPct val="107000"/>
              </a:lnSpc>
              <a:spcAft>
                <a:spcPts val="800"/>
              </a:spcAft>
            </a:pPr>
            <a:r>
              <a:rPr lang="en-IN" sz="18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4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Elements and Functions</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Interactive visualization tools</a:t>
            </a:r>
            <a:endParaRPr lang="en-IN" sz="1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Real-time performance metrics</a:t>
            </a:r>
            <a:endParaRPr lang="en-IN" sz="1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Customizable settings for personalized experience</a:t>
            </a:r>
            <a:endParaRPr lang="en-IN" sz="1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85790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76720E-0C5C-99E4-9F24-FE10D11AC144}"/>
              </a:ext>
            </a:extLst>
          </p:cNvPr>
          <p:cNvSpPr txBox="1"/>
          <p:nvPr/>
        </p:nvSpPr>
        <p:spPr>
          <a:xfrm>
            <a:off x="886408" y="1298609"/>
            <a:ext cx="8259924" cy="3959482"/>
          </a:xfrm>
          <a:prstGeom prst="rect">
            <a:avLst/>
          </a:prstGeom>
          <a:noFill/>
        </p:spPr>
        <p:txBody>
          <a:bodyPr wrap="square">
            <a:spAutoFit/>
          </a:bodyPr>
          <a:lstStyle/>
          <a:p>
            <a:pPr>
              <a:lnSpc>
                <a:spcPct val="107000"/>
              </a:lnSpc>
              <a:spcAft>
                <a:spcPts val="800"/>
              </a:spcAft>
            </a:pPr>
            <a:r>
              <a:rPr lang="en-US" sz="24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Login Template</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Login Process</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Authentication using username and password</a:t>
            </a:r>
            <a:endParaRPr lang="en-IN" sz="1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Option for fingerprint authentication for enhanced security</a:t>
            </a:r>
            <a:endParaRPr lang="en-IN" sz="1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6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Sign-Up Process</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User registration with email verification</a:t>
            </a:r>
            <a:endParaRPr lang="en-IN" sz="1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Secure password setup with strength indicators</a:t>
            </a:r>
            <a:endParaRPr lang="en-IN" sz="1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Other Templates</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Password Recovery</a:t>
            </a:r>
            <a:endParaRPr lang="en-IN" sz="1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Account Settings</a:t>
            </a:r>
            <a:endParaRPr lang="en-IN" sz="1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47230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372A61-3D3C-7B25-A3AB-118651E8DDB6}"/>
              </a:ext>
            </a:extLst>
          </p:cNvPr>
          <p:cNvSpPr txBox="1"/>
          <p:nvPr/>
        </p:nvSpPr>
        <p:spPr>
          <a:xfrm>
            <a:off x="867747" y="2164455"/>
            <a:ext cx="8278585" cy="1772601"/>
          </a:xfrm>
          <a:prstGeom prst="rect">
            <a:avLst/>
          </a:prstGeom>
          <a:noFill/>
        </p:spPr>
        <p:txBody>
          <a:bodyPr wrap="square">
            <a:spAutoFit/>
          </a:bodyPr>
          <a:lstStyle/>
          <a:p>
            <a:pPr>
              <a:lnSpc>
                <a:spcPct val="107000"/>
              </a:lnSpc>
              <a:spcAft>
                <a:spcPts val="800"/>
              </a:spcAft>
            </a:pPr>
            <a:r>
              <a:rPr lang="en-US" sz="36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Conclusion</a:t>
            </a:r>
            <a:endParaRPr lang="en-IN" sz="3600"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conclusion, the investigation into code size optimization offers valuable insights and solutions for improving software efficiency. By implementing optimization techniques and adopting user-friendly design principles, significant improvements in codebase management can be achieved, leading to enhanced performance and resource utilization</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1356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5614F-CB5B-601B-27FB-C8EBCFA6CA09}"/>
              </a:ext>
            </a:extLst>
          </p:cNvPr>
          <p:cNvSpPr>
            <a:spLocks noGrp="1"/>
          </p:cNvSpPr>
          <p:nvPr>
            <p:ph type="title"/>
          </p:nvPr>
        </p:nvSpPr>
        <p:spPr>
          <a:xfrm>
            <a:off x="913776" y="618517"/>
            <a:ext cx="4124756" cy="1596177"/>
          </a:xfrm>
        </p:spPr>
        <p:txBody>
          <a:bodyPr>
            <a:normAutofit/>
          </a:bodyPr>
          <a:lstStyle/>
          <a:p>
            <a:r>
              <a:rPr lang="en-IN" b="1" dirty="0">
                <a:latin typeface="Times New Roman" panose="02020603050405020304" pitchFamily="18" charset="0"/>
                <a:cs typeface="Times New Roman" panose="02020603050405020304" pitchFamily="18" charset="0"/>
              </a:rPr>
              <a:t>Preliminary description</a:t>
            </a:r>
          </a:p>
        </p:txBody>
      </p:sp>
      <p:sp>
        <p:nvSpPr>
          <p:cNvPr id="3" name="Content Placeholder 2">
            <a:extLst>
              <a:ext uri="{FF2B5EF4-FFF2-40B4-BE49-F238E27FC236}">
                <a16:creationId xmlns:a16="http://schemas.microsoft.com/office/drawing/2014/main" id="{277AA915-AC98-B70F-014B-B6B9F901E85F}"/>
              </a:ext>
            </a:extLst>
          </p:cNvPr>
          <p:cNvSpPr>
            <a:spLocks noGrp="1"/>
          </p:cNvSpPr>
          <p:nvPr>
            <p:ph sz="quarter" idx="13"/>
          </p:nvPr>
        </p:nvSpPr>
        <p:spPr/>
        <p:txBody>
          <a:bodyPr>
            <a:normAutofit fontScale="77500" lnSpcReduction="20000"/>
          </a:bodyPr>
          <a:lstStyle/>
          <a:p>
            <a:pPr>
              <a:lnSpc>
                <a:spcPct val="107000"/>
              </a:lnSpc>
              <a:spcAft>
                <a:spcPts val="800"/>
              </a:spcAft>
            </a:pPr>
            <a:r>
              <a:rPr lang="en-US" sz="1800" b="1"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Assignment Description</a:t>
            </a:r>
            <a:r>
              <a:rPr lang="en-US" sz="18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500"/>
              </a:spcAft>
            </a:pPr>
            <a:r>
              <a:rPr lang="en-US" sz="1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project aims to investigate code size optimization techniques. It will involve analyzing existing codebases to identify areas for improvement and implementing strategies to reduce code size without sacrificing functionality or performance. </a:t>
            </a:r>
          </a:p>
          <a:p>
            <a:pPr>
              <a:lnSpc>
                <a:spcPct val="115000"/>
              </a:lnSpc>
              <a:spcAft>
                <a:spcPts val="1500"/>
              </a:spcAft>
            </a:pPr>
            <a:r>
              <a:rPr lang="en-US" sz="1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project will explore various optimization methods, such as removing dead code, minimizing data structures, and optimizing algorithms, to achieve efficient code size management.</a:t>
            </a:r>
          </a:p>
          <a:p>
            <a:pPr>
              <a:lnSpc>
                <a:spcPct val="115000"/>
              </a:lnSpc>
              <a:spcAft>
                <a:spcPts val="15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The objective of this assignment is to explore and implement code size optimization techniques within a software project. </a:t>
            </a:r>
            <a:endParaRPr lang="en-US" sz="1400" kern="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5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Code size optimization is a critical aspect of software development, impacting factors such as resource consumption, deployment efficiency, </a:t>
            </a:r>
            <a:endParaRPr lang="en-US" sz="14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5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Through this assignment, students will gain hands-on experience in identifying</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500"/>
              </a:spcAft>
            </a:pPr>
            <a:endParaRPr lang="en-IN" sz="105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881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268D7-E9D9-5A6C-26E5-E7BE6D0C2800}"/>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Project scope</a:t>
            </a:r>
          </a:p>
        </p:txBody>
      </p:sp>
      <p:sp>
        <p:nvSpPr>
          <p:cNvPr id="3" name="Content Placeholder 2">
            <a:extLst>
              <a:ext uri="{FF2B5EF4-FFF2-40B4-BE49-F238E27FC236}">
                <a16:creationId xmlns:a16="http://schemas.microsoft.com/office/drawing/2014/main" id="{66722F97-1484-21B5-74F4-E92E71A7040A}"/>
              </a:ext>
            </a:extLst>
          </p:cNvPr>
          <p:cNvSpPr>
            <a:spLocks noGrp="1"/>
          </p:cNvSpPr>
          <p:nvPr>
            <p:ph sz="quarter" idx="13"/>
          </p:nvPr>
        </p:nvSpPr>
        <p:spPr>
          <a:xfrm>
            <a:off x="913774" y="2367092"/>
            <a:ext cx="10363826" cy="2276215"/>
          </a:xfrm>
        </p:spPr>
        <p:txBody>
          <a:bodyPr/>
          <a:lstStyle/>
          <a:p>
            <a:pPr marL="685800"/>
            <a:endParaRPr lang="en-IN" dirty="0">
              <a:effectLst/>
            </a:endParaRPr>
          </a:p>
          <a:p>
            <a:pPr marL="742950" lvl="1" indent="-285750">
              <a:lnSpc>
                <a:spcPct val="107000"/>
              </a:lnSpc>
              <a:spcAft>
                <a:spcPts val="800"/>
              </a:spcAft>
              <a:buSzPts val="1000"/>
              <a:buFont typeface="Symbol" panose="05050102010706020507" pitchFamily="18" charset="2"/>
              <a:buChar char=""/>
              <a:tabLst>
                <a:tab pos="914400" algn="l"/>
              </a:tabLst>
            </a:pPr>
            <a:r>
              <a:rPr lang="en-US" sz="14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Define the scope and objectives of the project: The project aims to optimize code size while maintaining functionality and performance.</a:t>
            </a:r>
            <a:endParaRPr lang="en-IN"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685800"/>
            <a:endParaRPr lang="en-IN" sz="1400" dirty="0">
              <a:effectLst/>
            </a:endParaRPr>
          </a:p>
          <a:p>
            <a:pPr marL="742950" lvl="1" indent="-285750">
              <a:lnSpc>
                <a:spcPct val="107000"/>
              </a:lnSpc>
              <a:spcAft>
                <a:spcPts val="800"/>
              </a:spcAft>
              <a:buSzPts val="1000"/>
              <a:buFont typeface="Symbol" panose="05050102010706020507" pitchFamily="18" charset="2"/>
              <a:buChar char=""/>
              <a:tabLst>
                <a:tab pos="914400" algn="l"/>
              </a:tabLst>
            </a:pPr>
            <a:r>
              <a:rPr lang="en-US" sz="14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Specific goals of analyzing: Identify redundant code segments and optimize resource utilization</a:t>
            </a:r>
            <a:r>
              <a:rPr lang="en-US" sz="135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a:t>
            </a:r>
            <a:endParaRPr lang="en-IN"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32747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34D84-7D6D-AD01-9A02-ED4F797DCF08}"/>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DATA COLLECTION AND PREPARATION</a:t>
            </a:r>
          </a:p>
        </p:txBody>
      </p:sp>
      <p:sp>
        <p:nvSpPr>
          <p:cNvPr id="3" name="Content Placeholder 2">
            <a:extLst>
              <a:ext uri="{FF2B5EF4-FFF2-40B4-BE49-F238E27FC236}">
                <a16:creationId xmlns:a16="http://schemas.microsoft.com/office/drawing/2014/main" id="{D5D968AD-0B9C-1AB5-0DEE-8A9A79B9048D}"/>
              </a:ext>
            </a:extLst>
          </p:cNvPr>
          <p:cNvSpPr>
            <a:spLocks noGrp="1"/>
          </p:cNvSpPr>
          <p:nvPr>
            <p:ph sz="quarter" idx="13"/>
          </p:nvPr>
        </p:nvSpPr>
        <p:spPr>
          <a:xfrm>
            <a:off x="913149" y="2367092"/>
            <a:ext cx="10363826" cy="3147300"/>
          </a:xfrm>
        </p:spPr>
        <p:txBody>
          <a:bodyPr>
            <a:normAutofit fontScale="77500" lnSpcReduction="20000"/>
          </a:bodyPr>
          <a:lstStyle/>
          <a:p>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Identify the data sources: Source code repositories and documentation</a:t>
            </a:r>
          </a:p>
          <a:p>
            <a:pPr marL="685800"/>
            <a:endParaRPr lang="en-IN" dirty="0">
              <a:effectLst/>
            </a:endParaRPr>
          </a:p>
          <a:p>
            <a:pPr marL="285750" indent="-285750">
              <a:lnSpc>
                <a:spcPct val="107000"/>
              </a:lnSpc>
              <a:spcAft>
                <a:spcPts val="800"/>
              </a:spcAft>
              <a:buSzPts val="1000"/>
              <a:buFont typeface="Symbol" panose="05050102010706020507" pitchFamily="18" charset="2"/>
              <a:buChar char=""/>
              <a:tabLst>
                <a:tab pos="914400" algn="l"/>
              </a:tabLst>
            </a:pP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Develop a data collection plan: Establish procedures for collecting and organizing codebase data.</a:t>
            </a:r>
          </a:p>
          <a:p>
            <a:pPr marL="685800"/>
            <a:endParaRPr lang="en-IN" dirty="0">
              <a:effectLst/>
            </a:endParaRPr>
          </a:p>
          <a:p>
            <a:pPr marL="285750" indent="-285750">
              <a:lnSpc>
                <a:spcPct val="107000"/>
              </a:lnSpc>
              <a:spcAft>
                <a:spcPts val="800"/>
              </a:spcAft>
              <a:buSzPts val="1000"/>
              <a:buFont typeface="Symbol" panose="05050102010706020507" pitchFamily="18" charset="2"/>
              <a:buChar char=""/>
              <a:tabLst>
                <a:tab pos="914400" algn="l"/>
              </a:tabLst>
            </a:pP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Cleanse and preprocess the collected data to ensure data quality: Remove duplicates and irrelevant files, and standardize formatting.</a:t>
            </a:r>
            <a:endPar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07000"/>
              </a:lnSpc>
              <a:spcAft>
                <a:spcPts val="800"/>
              </a:spcAft>
              <a:buSzPts val="1000"/>
              <a:buFont typeface="Symbol" panose="05050102010706020507" pitchFamily="18" charset="2"/>
              <a:buChar char=""/>
              <a:tabLst>
                <a:tab pos="914400" algn="l"/>
              </a:tabLst>
            </a:pPr>
            <a:endPar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Consistency of the project: Ensure uniformity in data processing and analysis methodologies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5052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264F5-0787-88E6-91BC-EA960E740DC7}"/>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EXPLORATORY DATA ANALYSIS</a:t>
            </a:r>
          </a:p>
        </p:txBody>
      </p:sp>
      <p:sp>
        <p:nvSpPr>
          <p:cNvPr id="3" name="Content Placeholder 2">
            <a:extLst>
              <a:ext uri="{FF2B5EF4-FFF2-40B4-BE49-F238E27FC236}">
                <a16:creationId xmlns:a16="http://schemas.microsoft.com/office/drawing/2014/main" id="{E61D71C2-38FA-AF43-8270-7F8BF703106A}"/>
              </a:ext>
            </a:extLst>
          </p:cNvPr>
          <p:cNvSpPr>
            <a:spLocks noGrp="1"/>
          </p:cNvSpPr>
          <p:nvPr>
            <p:ph sz="quarter" idx="13"/>
          </p:nvPr>
        </p:nvSpPr>
        <p:spPr/>
        <p:txBody>
          <a:bodyPr/>
          <a:lstStyle/>
          <a:p>
            <a:pPr marL="685800"/>
            <a:endParaRPr lang="en-IN" dirty="0">
              <a:effectLst/>
            </a:endParaRPr>
          </a:p>
          <a:p>
            <a:pPr marL="742950" lvl="1" indent="-285750">
              <a:lnSpc>
                <a:spcPct val="107000"/>
              </a:lnSpc>
              <a:spcAft>
                <a:spcPts val="800"/>
              </a:spcAft>
              <a:buSzPts val="1000"/>
              <a:buFont typeface="Symbol" panose="05050102010706020507" pitchFamily="18" charset="2"/>
              <a:buChar char=""/>
              <a:tabLst>
                <a:tab pos="914400" algn="l"/>
              </a:tabLst>
            </a:pPr>
            <a:r>
              <a:rPr lang="en-US" sz="1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Conduct exploratory data analysis: Review codebase structure, size distribution, and complexity metrics.</a:t>
            </a:r>
            <a:endParaRPr lang="en-IN" sz="1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US" sz="1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Understand the patterns and trends: Identify common code patterns and areas of code bloat.</a:t>
            </a:r>
            <a:endParaRPr lang="en-IN" sz="1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US" sz="1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Perform descriptive statistics, such as summary statistics, distribution plots, and correlation analysis, to explore the relationships of the data: Analyze code size distribution and its relationship with other metrics.</a:t>
            </a:r>
            <a:endParaRPr lang="en-IN" sz="1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US" sz="1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Visualize the data using charts, graphs: Generate visual representations of code size distribution and optimization potential.</a:t>
            </a:r>
            <a:endParaRPr lang="en-IN" sz="1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4886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6E865-351A-76B1-DBEF-39097F5CFC6C}"/>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6703FB56-8AB6-B1BA-59F2-E2AFDC62A849}"/>
              </a:ext>
            </a:extLst>
          </p:cNvPr>
          <p:cNvSpPr>
            <a:spLocks noGrp="1"/>
          </p:cNvSpPr>
          <p:nvPr>
            <p:ph sz="quarter" idx="13"/>
          </p:nvPr>
        </p:nvSpPr>
        <p:spPr/>
        <p:txBody>
          <a:bodyPr/>
          <a:lstStyle/>
          <a:p>
            <a:pPr marL="342900" lvl="0" indent="-342900">
              <a:lnSpc>
                <a:spcPct val="107000"/>
              </a:lnSpc>
              <a:spcAft>
                <a:spcPts val="1500"/>
              </a:spcAft>
              <a:buFont typeface="Symbol" panose="05050102010706020507" pitchFamily="18" charset="2"/>
              <a:buChar char=""/>
            </a:pPr>
            <a:r>
              <a:rPr lang="en-US" sz="1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identified problem revolves around the need for efficient code size management in software development. </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1500"/>
              </a:spcAft>
              <a:buFont typeface="Symbol" panose="05050102010706020507" pitchFamily="18" charset="2"/>
              <a:buChar char=""/>
            </a:pPr>
            <a:r>
              <a:rPr lang="en-US" sz="1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As projects grow in complexity, codebases often accumulate redundant or bloated code segments, leading to increased memory footprint and slower performance. </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1500"/>
              </a:spcAft>
              <a:buFont typeface="Symbol" panose="05050102010706020507" pitchFamily="18" charset="2"/>
              <a:buChar char=""/>
            </a:pPr>
            <a:r>
              <a:rPr lang="en-US" sz="1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project aims to address these challenges by investigating and implementing code size optimization techniques to streamline codebases without compromising functionality or performance.</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4576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1C528-A89F-6418-1DEE-E9DFDD12772A}"/>
              </a:ext>
            </a:extLst>
          </p:cNvPr>
          <p:cNvSpPr>
            <a:spLocks noGrp="1"/>
          </p:cNvSpPr>
          <p:nvPr>
            <p:ph type="title"/>
          </p:nvPr>
        </p:nvSpPr>
        <p:spPr/>
        <p:txBody>
          <a:bodyPr/>
          <a:lstStyle/>
          <a:p>
            <a:r>
              <a:rPr lang="en-US"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Abstract</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721AB5D-6E4F-AE2E-2EAE-3212EB932C3B}"/>
              </a:ext>
            </a:extLst>
          </p:cNvPr>
          <p:cNvSpPr>
            <a:spLocks noGrp="1"/>
          </p:cNvSpPr>
          <p:nvPr>
            <p:ph sz="quarter" idx="13"/>
          </p:nvPr>
        </p:nvSpPr>
        <p:spPr/>
        <p:txBody>
          <a:bodyPr>
            <a:normAutofit/>
          </a:bodyPr>
          <a:lstStyle/>
          <a:p>
            <a:r>
              <a:rPr lang="en-US" sz="1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project focuses on investigating code size optimization techniques to enhance software efficiency. By analyzing existing codebases and implementing optimization strategies, significant reductions in code size can be achieved. This not only improves resource utilization but also enhances overall system performance. Through exploratory data analysis and careful design considerations, this project aims to provide insights and solutions for effective code size management in software development</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6980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91DB3-270F-7119-1D09-1952F254A933}"/>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PROPOSED DESIGN WORK</a:t>
            </a:r>
          </a:p>
        </p:txBody>
      </p:sp>
      <p:sp>
        <p:nvSpPr>
          <p:cNvPr id="3" name="Content Placeholder 2">
            <a:extLst>
              <a:ext uri="{FF2B5EF4-FFF2-40B4-BE49-F238E27FC236}">
                <a16:creationId xmlns:a16="http://schemas.microsoft.com/office/drawing/2014/main" id="{3E2C3A1C-AB1D-7D9D-1C3F-CCFCC1F346D6}"/>
              </a:ext>
            </a:extLst>
          </p:cNvPr>
          <p:cNvSpPr>
            <a:spLocks noGrp="1"/>
          </p:cNvSpPr>
          <p:nvPr>
            <p:ph sz="quarter" idx="13"/>
          </p:nvPr>
        </p:nvSpPr>
        <p:spPr/>
        <p:txBody>
          <a:bodyPr>
            <a:noAutofit/>
          </a:bodyPr>
          <a:lstStyle/>
          <a:p>
            <a:pPr>
              <a:lnSpc>
                <a:spcPct val="107000"/>
              </a:lnSpc>
              <a:spcAft>
                <a:spcPts val="800"/>
              </a:spcAft>
            </a:pPr>
            <a:r>
              <a:rPr lang="en-IN" sz="9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9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Identify the key components:</a:t>
            </a:r>
            <a:endParaRPr lang="en-IN" sz="9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9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Code Analyzer</a:t>
            </a:r>
            <a:endParaRPr lang="en-IN" sz="9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9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Optimization Algorithms</a:t>
            </a:r>
            <a:endParaRPr lang="en-IN" sz="9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9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Testing Framework</a:t>
            </a:r>
            <a:endParaRPr lang="en-IN" sz="9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9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Functionality:</a:t>
            </a:r>
            <a:endParaRPr lang="en-IN" sz="9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9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Analyze codebase for optimization opportunities</a:t>
            </a:r>
            <a:endParaRPr lang="en-IN" sz="9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9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Implement code size reduction techniques</a:t>
            </a:r>
            <a:endParaRPr lang="en-IN" sz="9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9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Evaluate performance impact of optimizations</a:t>
            </a:r>
            <a:endParaRPr lang="en-IN" sz="9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9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Architectural Design:</a:t>
            </a:r>
            <a:endParaRPr lang="en-IN" sz="9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9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Modular structure to facilitate integration with existing development workflows</a:t>
            </a:r>
            <a:endParaRPr lang="en-IN" sz="9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9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Scalable architecture to handle large codebases efficiently</a:t>
            </a:r>
            <a:endParaRPr lang="en-IN" sz="9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US" sz="9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Extensible design to accommodate future optimization strategies</a:t>
            </a:r>
            <a:endParaRPr lang="en-IN" sz="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7747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ree Printable Gantt Chart Templates [Excel, Word, PDF] Monthly Maker">
            <a:extLst>
              <a:ext uri="{FF2B5EF4-FFF2-40B4-BE49-F238E27FC236}">
                <a16:creationId xmlns:a16="http://schemas.microsoft.com/office/drawing/2014/main" id="{1B0C3CF6-8ABF-E6AA-0B25-19DA871D13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68559"/>
            <a:ext cx="9144000" cy="6120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5673959"/>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55</TotalTime>
  <Words>706</Words>
  <Application>Microsoft Office PowerPoint</Application>
  <PresentationFormat>Widescreen</PresentationFormat>
  <Paragraphs>77</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Segoe UI</vt:lpstr>
      <vt:lpstr>Symbol</vt:lpstr>
      <vt:lpstr>Times New Roman</vt:lpstr>
      <vt:lpstr>Tw Cen MT</vt:lpstr>
      <vt:lpstr>Droplet</vt:lpstr>
      <vt:lpstr>CAPSTONE PROJECT </vt:lpstr>
      <vt:lpstr>Preliminary description</vt:lpstr>
      <vt:lpstr>Project scope</vt:lpstr>
      <vt:lpstr>DATA COLLECTION AND PREPARATION</vt:lpstr>
      <vt:lpstr>EXPLORATORY DATA ANALYSIS</vt:lpstr>
      <vt:lpstr>PROBLEM STATEMENT</vt:lpstr>
      <vt:lpstr>Abstract </vt:lpstr>
      <vt:lpstr>PROPOSED DESIGN WORK</vt:lpstr>
      <vt:lpstr>PowerPoint Presentation</vt:lpstr>
      <vt:lpstr> UI Design </vt:lpstr>
      <vt:lpstr>UI DESIGN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NIKHIL P</dc:creator>
  <cp:lastModifiedBy>CHITLURI GANESH</cp:lastModifiedBy>
  <cp:revision>4</cp:revision>
  <dcterms:created xsi:type="dcterms:W3CDTF">2024-02-23T17:09:58Z</dcterms:created>
  <dcterms:modified xsi:type="dcterms:W3CDTF">2024-03-29T15:49:35Z</dcterms:modified>
</cp:coreProperties>
</file>