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1" r:id="rId12"/>
    <p:sldId id="272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esh2800139@gmail.com" userId="a00ba4a2eab64ebb" providerId="LiveId" clId="{8A846A44-C977-4205-A157-3D96B570B9B3}"/>
    <pc:docChg chg="addSld delSld modSld">
      <pc:chgData name="ganesh2800139@gmail.com" userId="a00ba4a2eab64ebb" providerId="LiveId" clId="{8A846A44-C977-4205-A157-3D96B570B9B3}" dt="2025-08-04T06:28:51.292" v="57" actId="1036"/>
      <pc:docMkLst>
        <pc:docMk/>
      </pc:docMkLst>
      <pc:sldChg chg="modSp mod">
        <pc:chgData name="ganesh2800139@gmail.com" userId="a00ba4a2eab64ebb" providerId="LiveId" clId="{8A846A44-C977-4205-A157-3D96B570B9B3}" dt="2025-08-04T04:40:44.916" v="15" actId="20577"/>
        <pc:sldMkLst>
          <pc:docMk/>
          <pc:sldMk cId="3450089670" sldId="258"/>
        </pc:sldMkLst>
        <pc:spChg chg="mod">
          <ac:chgData name="ganesh2800139@gmail.com" userId="a00ba4a2eab64ebb" providerId="LiveId" clId="{8A846A44-C977-4205-A157-3D96B570B9B3}" dt="2025-08-04T04:40:44.916" v="15" actId="20577"/>
          <ac:spMkLst>
            <pc:docMk/>
            <pc:sldMk cId="3450089670" sldId="258"/>
            <ac:spMk id="4" creationId="{0159AC17-5541-DAD5-CA90-A0CB94D9E9CC}"/>
          </ac:spMkLst>
        </pc:spChg>
      </pc:sldChg>
      <pc:sldChg chg="addSp modSp new mod">
        <pc:chgData name="ganesh2800139@gmail.com" userId="a00ba4a2eab64ebb" providerId="LiveId" clId="{8A846A44-C977-4205-A157-3D96B570B9B3}" dt="2025-08-04T06:24:40.372" v="55" actId="14100"/>
        <pc:sldMkLst>
          <pc:docMk/>
          <pc:sldMk cId="567080975" sldId="271"/>
        </pc:sldMkLst>
        <pc:spChg chg="mod">
          <ac:chgData name="ganesh2800139@gmail.com" userId="a00ba4a2eab64ebb" providerId="LiveId" clId="{8A846A44-C977-4205-A157-3D96B570B9B3}" dt="2025-08-04T06:20:46.884" v="39" actId="122"/>
          <ac:spMkLst>
            <pc:docMk/>
            <pc:sldMk cId="567080975" sldId="271"/>
            <ac:spMk id="2" creationId="{285739FE-F964-A6BA-83FF-672D6A2B1FA0}"/>
          </ac:spMkLst>
        </pc:spChg>
        <pc:picChg chg="add mod">
          <ac:chgData name="ganesh2800139@gmail.com" userId="a00ba4a2eab64ebb" providerId="LiveId" clId="{8A846A44-C977-4205-A157-3D96B570B9B3}" dt="2025-08-04T06:24:40.372" v="55" actId="14100"/>
          <ac:picMkLst>
            <pc:docMk/>
            <pc:sldMk cId="567080975" sldId="271"/>
            <ac:picMk id="4" creationId="{EB4F2BB1-EDFC-A396-AF19-87823627FEB7}"/>
          </ac:picMkLst>
        </pc:picChg>
      </pc:sldChg>
      <pc:sldChg chg="new del">
        <pc:chgData name="ganesh2800139@gmail.com" userId="a00ba4a2eab64ebb" providerId="LiveId" clId="{8A846A44-C977-4205-A157-3D96B570B9B3}" dt="2025-08-04T06:19:45.830" v="17" actId="2696"/>
        <pc:sldMkLst>
          <pc:docMk/>
          <pc:sldMk cId="1067499446" sldId="271"/>
        </pc:sldMkLst>
      </pc:sldChg>
      <pc:sldChg chg="new del">
        <pc:chgData name="ganesh2800139@gmail.com" userId="a00ba4a2eab64ebb" providerId="LiveId" clId="{8A846A44-C977-4205-A157-3D96B570B9B3}" dt="2025-08-04T06:22:36.738" v="47" actId="2696"/>
        <pc:sldMkLst>
          <pc:docMk/>
          <pc:sldMk cId="1453800473" sldId="272"/>
        </pc:sldMkLst>
      </pc:sldChg>
      <pc:sldChg chg="addSp modSp new mod">
        <pc:chgData name="ganesh2800139@gmail.com" userId="a00ba4a2eab64ebb" providerId="LiveId" clId="{8A846A44-C977-4205-A157-3D96B570B9B3}" dt="2025-08-04T06:28:51.292" v="57" actId="1036"/>
        <pc:sldMkLst>
          <pc:docMk/>
          <pc:sldMk cId="2859091010" sldId="272"/>
        </pc:sldMkLst>
        <pc:picChg chg="add mod">
          <ac:chgData name="ganesh2800139@gmail.com" userId="a00ba4a2eab64ebb" providerId="LiveId" clId="{8A846A44-C977-4205-A157-3D96B570B9B3}" dt="2025-08-04T06:28:51.292" v="57" actId="1036"/>
          <ac:picMkLst>
            <pc:docMk/>
            <pc:sldMk cId="2859091010" sldId="272"/>
            <ac:picMk id="3" creationId="{2687CDE6-A741-4107-BFAA-AE22A2CAF1C7}"/>
          </ac:picMkLst>
        </pc:picChg>
      </pc:sldChg>
    </pc:docChg>
  </pc:docChgLst>
  <pc:docChgLst>
    <pc:chgData name="ganesh2800139@gmail.com" userId="a00ba4a2eab64ebb" providerId="LiveId" clId="{4EDCBC69-FF0D-4BA0-919E-877B89CDA80F}"/>
    <pc:docChg chg="modSld modMainMaster">
      <pc:chgData name="ganesh2800139@gmail.com" userId="a00ba4a2eab64ebb" providerId="LiveId" clId="{4EDCBC69-FF0D-4BA0-919E-877B89CDA80F}" dt="2025-08-02T07:43:50.665" v="26"/>
      <pc:docMkLst>
        <pc:docMk/>
      </pc:docMkLst>
      <pc:sldChg chg="setBg">
        <pc:chgData name="ganesh2800139@gmail.com" userId="a00ba4a2eab64ebb" providerId="LiveId" clId="{4EDCBC69-FF0D-4BA0-919E-877B89CDA80F}" dt="2025-08-02T07:43:50.665" v="26"/>
        <pc:sldMkLst>
          <pc:docMk/>
          <pc:sldMk cId="950076271" sldId="256"/>
        </pc:sldMkLst>
      </pc:sldChg>
      <pc:sldMasterChg chg="setBg modSldLayout">
        <pc:chgData name="ganesh2800139@gmail.com" userId="a00ba4a2eab64ebb" providerId="LiveId" clId="{4EDCBC69-FF0D-4BA0-919E-877B89CDA80F}" dt="2025-08-02T07:43:50.665" v="26"/>
        <pc:sldMasterMkLst>
          <pc:docMk/>
          <pc:sldMasterMk cId="1547334899" sldId="2147483648"/>
        </pc:sldMasterMkLst>
        <pc:sldLayoutChg chg="setBg">
          <pc:chgData name="ganesh2800139@gmail.com" userId="a00ba4a2eab64ebb" providerId="LiveId" clId="{4EDCBC69-FF0D-4BA0-919E-877B89CDA80F}" dt="2025-08-02T07:43:50.665" v="26"/>
          <pc:sldLayoutMkLst>
            <pc:docMk/>
            <pc:sldMasterMk cId="1547334899" sldId="2147483648"/>
            <pc:sldLayoutMk cId="1391764364" sldId="2147483649"/>
          </pc:sldLayoutMkLst>
        </pc:sldLayoutChg>
        <pc:sldLayoutChg chg="setBg">
          <pc:chgData name="ganesh2800139@gmail.com" userId="a00ba4a2eab64ebb" providerId="LiveId" clId="{4EDCBC69-FF0D-4BA0-919E-877B89CDA80F}" dt="2025-08-02T07:43:50.665" v="26"/>
          <pc:sldLayoutMkLst>
            <pc:docMk/>
            <pc:sldMasterMk cId="1547334899" sldId="2147483648"/>
            <pc:sldLayoutMk cId="2387628240" sldId="2147483650"/>
          </pc:sldLayoutMkLst>
        </pc:sldLayoutChg>
        <pc:sldLayoutChg chg="setBg">
          <pc:chgData name="ganesh2800139@gmail.com" userId="a00ba4a2eab64ebb" providerId="LiveId" clId="{4EDCBC69-FF0D-4BA0-919E-877B89CDA80F}" dt="2025-08-02T07:43:50.665" v="26"/>
          <pc:sldLayoutMkLst>
            <pc:docMk/>
            <pc:sldMasterMk cId="1547334899" sldId="2147483648"/>
            <pc:sldLayoutMk cId="3118683148" sldId="2147483651"/>
          </pc:sldLayoutMkLst>
        </pc:sldLayoutChg>
        <pc:sldLayoutChg chg="setBg">
          <pc:chgData name="ganesh2800139@gmail.com" userId="a00ba4a2eab64ebb" providerId="LiveId" clId="{4EDCBC69-FF0D-4BA0-919E-877B89CDA80F}" dt="2025-08-02T07:43:50.665" v="26"/>
          <pc:sldLayoutMkLst>
            <pc:docMk/>
            <pc:sldMasterMk cId="1547334899" sldId="2147483648"/>
            <pc:sldLayoutMk cId="3773322053" sldId="2147483652"/>
          </pc:sldLayoutMkLst>
        </pc:sldLayoutChg>
        <pc:sldLayoutChg chg="setBg">
          <pc:chgData name="ganesh2800139@gmail.com" userId="a00ba4a2eab64ebb" providerId="LiveId" clId="{4EDCBC69-FF0D-4BA0-919E-877B89CDA80F}" dt="2025-08-02T07:43:50.665" v="26"/>
          <pc:sldLayoutMkLst>
            <pc:docMk/>
            <pc:sldMasterMk cId="1547334899" sldId="2147483648"/>
            <pc:sldLayoutMk cId="3156920870" sldId="2147483653"/>
          </pc:sldLayoutMkLst>
        </pc:sldLayoutChg>
        <pc:sldLayoutChg chg="setBg">
          <pc:chgData name="ganesh2800139@gmail.com" userId="a00ba4a2eab64ebb" providerId="LiveId" clId="{4EDCBC69-FF0D-4BA0-919E-877B89CDA80F}" dt="2025-08-02T07:43:50.665" v="26"/>
          <pc:sldLayoutMkLst>
            <pc:docMk/>
            <pc:sldMasterMk cId="1547334899" sldId="2147483648"/>
            <pc:sldLayoutMk cId="1043153501" sldId="2147483654"/>
          </pc:sldLayoutMkLst>
        </pc:sldLayoutChg>
        <pc:sldLayoutChg chg="setBg">
          <pc:chgData name="ganesh2800139@gmail.com" userId="a00ba4a2eab64ebb" providerId="LiveId" clId="{4EDCBC69-FF0D-4BA0-919E-877B89CDA80F}" dt="2025-08-02T07:43:50.665" v="26"/>
          <pc:sldLayoutMkLst>
            <pc:docMk/>
            <pc:sldMasterMk cId="1547334899" sldId="2147483648"/>
            <pc:sldLayoutMk cId="432186216" sldId="2147483655"/>
          </pc:sldLayoutMkLst>
        </pc:sldLayoutChg>
        <pc:sldLayoutChg chg="setBg">
          <pc:chgData name="ganesh2800139@gmail.com" userId="a00ba4a2eab64ebb" providerId="LiveId" clId="{4EDCBC69-FF0D-4BA0-919E-877B89CDA80F}" dt="2025-08-02T07:43:50.665" v="26"/>
          <pc:sldLayoutMkLst>
            <pc:docMk/>
            <pc:sldMasterMk cId="1547334899" sldId="2147483648"/>
            <pc:sldLayoutMk cId="3622992145" sldId="2147483656"/>
          </pc:sldLayoutMkLst>
        </pc:sldLayoutChg>
        <pc:sldLayoutChg chg="setBg">
          <pc:chgData name="ganesh2800139@gmail.com" userId="a00ba4a2eab64ebb" providerId="LiveId" clId="{4EDCBC69-FF0D-4BA0-919E-877B89CDA80F}" dt="2025-08-02T07:43:50.665" v="26"/>
          <pc:sldLayoutMkLst>
            <pc:docMk/>
            <pc:sldMasterMk cId="1547334899" sldId="2147483648"/>
            <pc:sldLayoutMk cId="1551255145" sldId="2147483657"/>
          </pc:sldLayoutMkLst>
        </pc:sldLayoutChg>
        <pc:sldLayoutChg chg="setBg">
          <pc:chgData name="ganesh2800139@gmail.com" userId="a00ba4a2eab64ebb" providerId="LiveId" clId="{4EDCBC69-FF0D-4BA0-919E-877B89CDA80F}" dt="2025-08-02T07:43:50.665" v="26"/>
          <pc:sldLayoutMkLst>
            <pc:docMk/>
            <pc:sldMasterMk cId="1547334899" sldId="2147483648"/>
            <pc:sldLayoutMk cId="2237729668" sldId="2147483658"/>
          </pc:sldLayoutMkLst>
        </pc:sldLayoutChg>
        <pc:sldLayoutChg chg="setBg">
          <pc:chgData name="ganesh2800139@gmail.com" userId="a00ba4a2eab64ebb" providerId="LiveId" clId="{4EDCBC69-FF0D-4BA0-919E-877B89CDA80F}" dt="2025-08-02T07:43:50.665" v="26"/>
          <pc:sldLayoutMkLst>
            <pc:docMk/>
            <pc:sldMasterMk cId="1547334899" sldId="2147483648"/>
            <pc:sldLayoutMk cId="411080085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6F8BA-9E38-2F15-4A28-5FD8EFA80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97CDD-FB58-19AC-8217-9400AA6A5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A560A-F0D8-7DA6-29B4-6382B79A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4341-0D31-4FF2-9BE9-B10DA50F87B9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840D6-97E6-929D-B429-28FA58CD7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A2A6D-C13A-21E5-A9B0-B20A5F8F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F262E-5C9D-4E55-8D1A-D218AD46B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76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73AB-B41C-4B6E-A69D-76F6CEC7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48261-C8B5-CCA9-E7A1-3FAD67FE3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D432B-15B1-D5F3-1C45-054323DC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4341-0D31-4FF2-9BE9-B10DA50F87B9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46C24-2024-707D-1A3E-ED59D3131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D47FE-F798-2B07-587E-4CF3958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F262E-5C9D-4E55-8D1A-D218AD46B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72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AF9A0B-A074-834C-4971-BD1D5BD31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CBF7E-7489-7209-1CAD-200CB2D09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BF5C9-1F2C-6C10-7CB9-E7B1561D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4341-0D31-4FF2-9BE9-B10DA50F87B9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94362-0BA2-9269-14FD-1F21383F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86A13-C972-8E6D-2582-E6D17FE0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F262E-5C9D-4E55-8D1A-D218AD46B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80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881E-02D7-020E-80B6-FDD6B106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0233-016E-042C-781B-1F9FCDB0D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E211F-73D6-B975-6E53-FD5955D8B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4341-0D31-4FF2-9BE9-B10DA50F87B9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B286D-2068-7E6A-A65E-18BF7133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3D0C2-9C36-5A6B-CC09-39322EA8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F262E-5C9D-4E55-8D1A-D218AD46B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62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7042-EA9E-DC39-671F-C3726C804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667DD-12E2-B60C-5EAF-74D61CC71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995D1-52CD-B394-1593-0428FDC2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4341-0D31-4FF2-9BE9-B10DA50F87B9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A8045-9EE9-19FF-4F43-AC10EC51B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0B871-1E3F-5625-6D02-DA0B03A9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F262E-5C9D-4E55-8D1A-D218AD46B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68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C8DA-BFB0-37FD-CB1B-BD04143A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CD06F-EA36-9CB2-2B15-D464E4F38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B57EA-182E-F963-A91E-82EC8E9F2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7F719-A1BB-7D89-4DFE-B8C53481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4341-0D31-4FF2-9BE9-B10DA50F87B9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86A2D-D7DD-9542-E406-0136E207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C9199-7103-AD45-CA4C-E8E91C73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F262E-5C9D-4E55-8D1A-D218AD46B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32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D2B8-D017-48C6-6FBE-3FD5B334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A46DC-E6D1-54C2-A01D-01500E2AC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E8940-19C9-23DB-85EE-633F5184E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BBA47-BED3-8109-277C-868802AF8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B14A9-3966-35BF-015A-35B675921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5642D5-A65B-CF18-8BEA-371F3998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4341-0D31-4FF2-9BE9-B10DA50F87B9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E867F-675F-5BED-12E2-66535748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2D396-E049-7C5F-AE06-2AE54FD7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F262E-5C9D-4E55-8D1A-D218AD46B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92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6DB9-567C-BA68-275E-64707386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35A64-CBCE-2A16-B199-0C9DF843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4341-0D31-4FF2-9BE9-B10DA50F87B9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423F0-2733-5138-808D-9C43C3D9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15DB5-3167-2ED2-4F50-33461B6F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F262E-5C9D-4E55-8D1A-D218AD46B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5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90259-1A95-A153-0A76-EC6E475C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4341-0D31-4FF2-9BE9-B10DA50F87B9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FD7308-A779-AC08-73CA-59A20A719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73B69-07F8-35B2-F1FD-7458A85D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F262E-5C9D-4E55-8D1A-D218AD46B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18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B7B2-EED8-BF5D-00AE-6ED39307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73B6A-EFFC-32CB-F4EE-AF89E9EEF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F5594-590E-6EFF-71CC-98CBC7734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3266E-A03C-B673-3C97-1420E1B1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4341-0D31-4FF2-9BE9-B10DA50F87B9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31F0C-415D-B128-8514-9639FD13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40B03-1892-4B34-B15B-4C98B8C7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F262E-5C9D-4E55-8D1A-D218AD46B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99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715D-551E-D2BA-4D37-AD21F703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079E8-69CD-7A87-6A49-076E823D0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C9016-D199-9575-F389-218D671C2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82501-833C-56AC-6978-2C157D6C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4341-0D31-4FF2-9BE9-B10DA50F87B9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84106-5B33-2ADB-5972-84479EE8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9A164-3BD6-727A-DF0B-5C59C2EC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F262E-5C9D-4E55-8D1A-D218AD46B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25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582">
              <a:srgbClr val="C6D4ED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396A61-3938-839F-9B45-49D8F1E44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75317-20FB-C434-33E1-AD3D67492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69C04-84DD-3C7A-46AF-7F88FB743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74341-0D31-4FF2-9BE9-B10DA50F87B9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07348-E990-8C05-6DBE-649397759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3C79C-3F38-905B-832A-22EFD9AC3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F262E-5C9D-4E55-8D1A-D218AD46B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33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A459-BA57-71BC-9592-87045CDC1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10325"/>
            <a:ext cx="8905188" cy="1655763"/>
          </a:xfrm>
        </p:spPr>
        <p:txBody>
          <a:bodyPr/>
          <a:lstStyle/>
          <a:p>
            <a:r>
              <a:rPr lang="en-IN" dirty="0"/>
              <a:t>House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60C4D-FD95-94AB-F2B3-ECE791989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Exploratory Data Analysis &amp; Modeling</a:t>
            </a:r>
          </a:p>
          <a:p>
            <a:r>
              <a:rPr lang="en-US" sz="2800" dirty="0"/>
              <a:t>By Ganesh Sura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50076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2FA6-2CAE-7047-A547-9E9FF44E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Model Building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1039B7-548F-0676-6367-B4FDAB6F69DF}"/>
              </a:ext>
            </a:extLst>
          </p:cNvPr>
          <p:cNvSpPr txBox="1"/>
          <p:nvPr/>
        </p:nvSpPr>
        <p:spPr>
          <a:xfrm>
            <a:off x="838200" y="2073897"/>
            <a:ext cx="113538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• Split dataset into training and testing (80/20)</a:t>
            </a:r>
          </a:p>
          <a:p>
            <a:r>
              <a:rPr lang="en-IN" sz="3200" dirty="0"/>
              <a:t>• Used Linear Regression, Ridge, and Lasso models</a:t>
            </a:r>
          </a:p>
          <a:p>
            <a:r>
              <a:rPr lang="en-IN" sz="3200" dirty="0"/>
              <a:t>• Normalized numeric features and encoded </a:t>
            </a:r>
            <a:r>
              <a:rPr lang="en-IN" sz="3200" dirty="0" err="1"/>
              <a:t>categoricals</a:t>
            </a:r>
            <a:endParaRPr lang="en-IN" sz="3200" dirty="0"/>
          </a:p>
          <a:p>
            <a:r>
              <a:rPr lang="en-IN" sz="3200" dirty="0"/>
              <a:t>• Evaluated models using RMSE and R² Score</a:t>
            </a:r>
          </a:p>
          <a:p>
            <a:r>
              <a:rPr lang="en-IN" sz="3200" dirty="0"/>
              <a:t>• Visualized Actual vs Predicted price</a:t>
            </a:r>
          </a:p>
        </p:txBody>
      </p:sp>
    </p:spTree>
    <p:extLst>
      <p:ext uri="{BB962C8B-B14F-4D97-AF65-F5344CB8AC3E}">
        <p14:creationId xmlns:p14="http://schemas.microsoft.com/office/powerpoint/2010/main" val="942676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39FE-F964-A6BA-83FF-672D6A2B1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Evaluation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4F2BB1-EDFC-A396-AF19-87823627F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05" y="1385739"/>
            <a:ext cx="9426804" cy="539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80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87CDE6-A741-4107-BFAA-AE22A2CAF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99" y="101338"/>
            <a:ext cx="8974318" cy="671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91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2F03C-8C8E-35B5-14E7-574C4473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Actual vs Predicted Scatter Plot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A7388-44A8-207A-941E-8AEF3530F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020" y="1583702"/>
            <a:ext cx="7171959" cy="475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24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E547-4F67-88CC-3F3B-8738DFDA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Observations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BC2FB9-FDB7-7E3B-C63D-DC421D078469}"/>
              </a:ext>
            </a:extLst>
          </p:cNvPr>
          <p:cNvSpPr txBox="1"/>
          <p:nvPr/>
        </p:nvSpPr>
        <p:spPr>
          <a:xfrm>
            <a:off x="838200" y="1690688"/>
            <a:ext cx="947472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• Price increases with BHK, carpet area, and floor level</a:t>
            </a:r>
          </a:p>
          <a:p>
            <a:r>
              <a:rPr lang="en-IN" sz="3200" dirty="0"/>
              <a:t>• Location has a significant effect on pricing</a:t>
            </a:r>
          </a:p>
          <a:p>
            <a:r>
              <a:rPr lang="en-IN" sz="3200" dirty="0"/>
              <a:t>• Ownership and Overlooking have mild influence</a:t>
            </a:r>
          </a:p>
          <a:p>
            <a:r>
              <a:rPr lang="en-IN" sz="3200" dirty="0"/>
              <a:t>• Ridge regression outperformed Linear model in generalization</a:t>
            </a:r>
          </a:p>
        </p:txBody>
      </p:sp>
    </p:spTree>
    <p:extLst>
      <p:ext uri="{BB962C8B-B14F-4D97-AF65-F5344CB8AC3E}">
        <p14:creationId xmlns:p14="http://schemas.microsoft.com/office/powerpoint/2010/main" val="3680087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DC8E-3D95-1273-1F74-6F82EE69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 &amp; 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85021-6C4D-19CE-903F-90FB108E0230}"/>
              </a:ext>
            </a:extLst>
          </p:cNvPr>
          <p:cNvSpPr txBox="1"/>
          <p:nvPr/>
        </p:nvSpPr>
        <p:spPr>
          <a:xfrm>
            <a:off x="1055802" y="1690688"/>
            <a:ext cx="1065228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• BHK, carpet area, and location are key price influencers</a:t>
            </a:r>
          </a:p>
          <a:p>
            <a:r>
              <a:rPr lang="en-IN" sz="3200" dirty="0"/>
              <a:t>• Recommend including spatial/geographic features</a:t>
            </a:r>
          </a:p>
          <a:p>
            <a:r>
              <a:rPr lang="en-IN" sz="3200" dirty="0"/>
              <a:t>• Models are useful for real estate valuation and pricing decisions</a:t>
            </a:r>
          </a:p>
          <a:p>
            <a:r>
              <a:rPr lang="en-IN" sz="3200" dirty="0"/>
              <a:t>• Future work: ensemble models, feature selection, map integration</a:t>
            </a:r>
          </a:p>
        </p:txBody>
      </p:sp>
    </p:spTree>
    <p:extLst>
      <p:ext uri="{BB962C8B-B14F-4D97-AF65-F5344CB8AC3E}">
        <p14:creationId xmlns:p14="http://schemas.microsoft.com/office/powerpoint/2010/main" val="7071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30B3BE-3090-5B44-85D1-74879B730DDE}"/>
              </a:ext>
            </a:extLst>
          </p:cNvPr>
          <p:cNvSpPr txBox="1"/>
          <p:nvPr/>
        </p:nvSpPr>
        <p:spPr>
          <a:xfrm>
            <a:off x="-490194" y="3047884"/>
            <a:ext cx="1217707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4298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EA4AD-E6BB-2CE1-5582-A7927BD72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59AC17-5541-DAD5-CA90-A0CB94D9E9CC}"/>
              </a:ext>
            </a:extLst>
          </p:cNvPr>
          <p:cNvSpPr txBox="1"/>
          <p:nvPr/>
        </p:nvSpPr>
        <p:spPr>
          <a:xfrm>
            <a:off x="603315" y="1781666"/>
            <a:ext cx="1118018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This project </a:t>
            </a:r>
            <a:r>
              <a:rPr lang="en-IN" sz="3200" dirty="0" err="1"/>
              <a:t>analyzes</a:t>
            </a:r>
            <a:r>
              <a:rPr lang="en-IN" sz="3200" dirty="0"/>
              <a:t> house listings in  region wise to</a:t>
            </a:r>
          </a:p>
          <a:p>
            <a:r>
              <a:rPr lang="en-IN" sz="3200" dirty="0"/>
              <a:t>Understand the factors that influence property prices.</a:t>
            </a:r>
          </a:p>
          <a:p>
            <a:endParaRPr lang="en-IN" sz="3200" dirty="0"/>
          </a:p>
          <a:p>
            <a:r>
              <a:rPr lang="en-IN" sz="3200" dirty="0"/>
              <a:t>• Dataset includes features like location, BHK, carpet area, ownership, and pricing.</a:t>
            </a:r>
          </a:p>
          <a:p>
            <a:r>
              <a:rPr lang="en-IN" sz="3200" dirty="0"/>
              <a:t>• Goal: Predict house prices using exploratory analysis and regression models.</a:t>
            </a:r>
          </a:p>
        </p:txBody>
      </p:sp>
    </p:spTree>
    <p:extLst>
      <p:ext uri="{BB962C8B-B14F-4D97-AF65-F5344CB8AC3E}">
        <p14:creationId xmlns:p14="http://schemas.microsoft.com/office/powerpoint/2010/main" val="345008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40B58-0BA2-2C86-FD30-E9B75A02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Problem Statements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60E188-96E9-0B33-B4DC-CA53C2770BA7}"/>
              </a:ext>
            </a:extLst>
          </p:cNvPr>
          <p:cNvSpPr txBox="1"/>
          <p:nvPr/>
        </p:nvSpPr>
        <p:spPr>
          <a:xfrm>
            <a:off x="603316" y="1905506"/>
            <a:ext cx="887062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• What factors influence house prices?</a:t>
            </a:r>
          </a:p>
          <a:p>
            <a:pPr algn="just"/>
            <a:r>
              <a:rPr lang="en-IN" sz="3200" dirty="0"/>
              <a:t>• Is there a relationship between BHK, area, and price?</a:t>
            </a:r>
          </a:p>
          <a:p>
            <a:r>
              <a:rPr lang="en-IN" sz="3200" dirty="0"/>
              <a:t>• Can we predict price using floor level and location?</a:t>
            </a:r>
          </a:p>
          <a:p>
            <a:r>
              <a:rPr lang="en-IN" sz="3200" dirty="0"/>
              <a:t>• Do ownership types affect the final pricing?</a:t>
            </a:r>
          </a:p>
        </p:txBody>
      </p:sp>
    </p:spTree>
    <p:extLst>
      <p:ext uri="{BB962C8B-B14F-4D97-AF65-F5344CB8AC3E}">
        <p14:creationId xmlns:p14="http://schemas.microsoft.com/office/powerpoint/2010/main" val="49123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08FE-88B3-9567-2B63-ACE63C69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Preprocessing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9E6B04-2B58-CA67-1D4C-452FC199C9D0}"/>
              </a:ext>
            </a:extLst>
          </p:cNvPr>
          <p:cNvSpPr txBox="1"/>
          <p:nvPr/>
        </p:nvSpPr>
        <p:spPr>
          <a:xfrm>
            <a:off x="584462" y="2142316"/>
            <a:ext cx="1130273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• Dropped rows with missing values</a:t>
            </a:r>
          </a:p>
          <a:p>
            <a:r>
              <a:rPr lang="en-IN" sz="3200" dirty="0"/>
              <a:t>• Removed duplicates and irrelevant fields</a:t>
            </a:r>
          </a:p>
          <a:p>
            <a:r>
              <a:rPr lang="en-IN" sz="3200" dirty="0"/>
              <a:t>• Cleaned 'Amount' and 'Carpet Area' columns to extract numeric values</a:t>
            </a:r>
          </a:p>
          <a:p>
            <a:r>
              <a:rPr lang="en-IN" sz="3200" dirty="0"/>
              <a:t>• Handled floor and status inconsistencies</a:t>
            </a:r>
          </a:p>
          <a:p>
            <a:r>
              <a:rPr lang="en-IN" sz="3200" dirty="0"/>
              <a:t>• Encoded categorical columns (e.g., location, ownership, status)</a:t>
            </a:r>
          </a:p>
        </p:txBody>
      </p:sp>
    </p:spTree>
    <p:extLst>
      <p:ext uri="{BB962C8B-B14F-4D97-AF65-F5344CB8AC3E}">
        <p14:creationId xmlns:p14="http://schemas.microsoft.com/office/powerpoint/2010/main" val="358744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945E9-F9DB-37DE-12FB-9C0852C2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Univariate Analysis – Categorical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CD5C61-7190-A954-E8AE-165545074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520" y="1479007"/>
            <a:ext cx="8323868" cy="501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3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1B7B-36C4-A517-B9C3-41B1D512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Univariate Analysis – Numerical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58A655-A169-C5E0-3A00-AA75933BE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21" y="1357460"/>
            <a:ext cx="9176822" cy="542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7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74A3-13CC-F818-BC6C-C5D62509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Categorical vs Categorical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01D01-03DF-4D68-83D2-1DF897519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17" y="1563453"/>
            <a:ext cx="11436161" cy="529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0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EFCC-23C5-9C5C-4E0D-2FE44EC9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Numerical vs Numerical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6E7B6-DF51-2762-7FEF-4462583FF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64" y="1757062"/>
            <a:ext cx="10407192" cy="487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3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6B57-47BB-955C-D0F5-04A76873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Categorical vs Numerical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06D2EB-3BA8-086F-EC89-13417AA55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03" y="1838227"/>
            <a:ext cx="11767794" cy="501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1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300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House Price Prediction</vt:lpstr>
      <vt:lpstr>Introduction</vt:lpstr>
      <vt:lpstr>Problem Statements</vt:lpstr>
      <vt:lpstr>Data Preprocessing</vt:lpstr>
      <vt:lpstr>Univariate Analysis – Categorical</vt:lpstr>
      <vt:lpstr>Univariate Analysis – Numerical</vt:lpstr>
      <vt:lpstr>Categorical vs Categorical</vt:lpstr>
      <vt:lpstr>Numerical vs Numerical</vt:lpstr>
      <vt:lpstr>Categorical vs Numerical </vt:lpstr>
      <vt:lpstr>Model Building</vt:lpstr>
      <vt:lpstr>Evaluation Metrics</vt:lpstr>
      <vt:lpstr>PowerPoint Presentation</vt:lpstr>
      <vt:lpstr>Actual vs Predicted Scatter Plot</vt:lpstr>
      <vt:lpstr>Observations</vt:lpstr>
      <vt:lpstr>Conclusion &amp;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ganesh2800139@gmail.com</dc:creator>
  <cp:lastModifiedBy>ganesh2800139@gmail.com</cp:lastModifiedBy>
  <cp:revision>1</cp:revision>
  <dcterms:created xsi:type="dcterms:W3CDTF">2025-08-02T06:38:25Z</dcterms:created>
  <dcterms:modified xsi:type="dcterms:W3CDTF">2025-08-04T06:32:50Z</dcterms:modified>
</cp:coreProperties>
</file>