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5C11F-D13F-FFA6-02C4-D4DFF892E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5E76A9-7CD8-90FA-FA5B-E194CED649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EFACC-6D99-0F46-F9AA-4756F716E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FB0AD-7D79-4861-BE39-0017218943DB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A8C37-0A02-15D1-9AB8-E146C4BB5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3634-5FC0-019C-5C6C-60C0F547B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04C9-F539-42E8-BA1A-5EED8219F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12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658B6-6018-4923-DE16-50DDA8845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773E22-DC4F-6EF6-32C8-69E51DFE5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7D08E-618D-7E2D-451F-065905E8D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FB0AD-7D79-4861-BE39-0017218943DB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082C5-C11B-310F-7D3D-E875C4433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73EAB-127E-2D29-1FB8-3E4A18C12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04C9-F539-42E8-BA1A-5EED8219F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363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3C21E4-7C58-CB96-0994-1A3E067255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5967E3-50EA-04BB-7AE9-A82C9D0AB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5672A-1C1B-A619-D3DE-E9CD3654A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FB0AD-7D79-4861-BE39-0017218943DB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5BB50-19DA-634A-6A5E-020EF07B7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9F642-751E-13B9-6000-F9347996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04C9-F539-42E8-BA1A-5EED8219F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871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21388-8806-83A9-D60D-60175A65E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358A6-9E64-B2E1-78D2-F5EFB3974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0E183-F52D-0EBF-E8CE-C89B4F2C2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FB0AD-7D79-4861-BE39-0017218943DB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D353A-7905-1B5B-EF2F-7EE81EA33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3BA40-3262-734B-5C3F-CFBAABF8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04C9-F539-42E8-BA1A-5EED8219F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626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94242-4758-E971-1435-91B9A874D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9914C-03FA-BF77-30FF-E008F30FC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839A9-C2A5-D3B6-277A-E5E5F4B7A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FB0AD-7D79-4861-BE39-0017218943DB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28D91-18C3-0FA1-C86A-AC0358F2D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8BBA9-54B3-FDF5-2511-33DDE45DC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04C9-F539-42E8-BA1A-5EED8219F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978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A5B00-CFB0-B71E-724F-71CEF27F4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8C4D3-1560-59C0-B101-89B1E1BDC6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B567E2-8D8F-B98B-00E0-001A547A8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D1B25F-DFBC-9AF0-E894-5C3E4DDC1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FB0AD-7D79-4861-BE39-0017218943DB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1BE683-4EEB-CF91-B13B-CEC88518C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2FDC2C-91CE-D7F4-1856-9F76C9E17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04C9-F539-42E8-BA1A-5EED8219F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69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A73A3-E847-7490-382A-001FD5529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B9FC8-575A-F5D4-3D15-449597E13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B6E573-F3EF-1192-EC69-F873A85E2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85C660-6127-3441-462D-1C300CD74A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5236E9-3138-5662-2B3F-C0FC0C0A49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E96F15-9125-0BDB-1BE0-F41254F39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FB0AD-7D79-4861-BE39-0017218943DB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7BA5B-AC55-02B2-44C2-0E75585C8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BFBE6A-0129-648F-C25D-37292FAED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04C9-F539-42E8-BA1A-5EED8219F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783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4891B-98A1-F291-C382-D70EE3E5D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B3D9F4-5BF2-6A8C-7AF5-D5CF2F4C9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FB0AD-7D79-4861-BE39-0017218943DB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E5E1C8-7971-C101-9FEC-4D657B957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ABFB2C-EAAD-D1D3-2389-7AEE8418A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04C9-F539-42E8-BA1A-5EED8219F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298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5890D7-2453-44B0-6E5B-DDFB986D8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FB0AD-7D79-4861-BE39-0017218943DB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084F05-C8F4-CC7C-D214-FC51C2D55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0AF356-517A-798F-1127-06CFE0980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04C9-F539-42E8-BA1A-5EED8219F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723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A1FE7-E8CB-9385-E41B-C7FE34ED9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064A5-83A9-FDC6-F5B1-EDE5878B5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59DA96-33F8-7837-0F21-17815264D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83C3E-01EC-AB9A-A41E-EF15CFE7D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FB0AD-7D79-4861-BE39-0017218943DB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6C127-173E-81E5-CB15-406D96C6A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92EF3D-15C7-06EE-9DFB-DB49D94B5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04C9-F539-42E8-BA1A-5EED8219F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692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08357-43C9-BA2A-E25C-A8F7A886B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45E179-4EFA-1D2A-47D3-9A459D01C6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4C3CB2-F08C-5D66-1FD9-BA0C825F1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9D61E-F09A-21B5-7707-B4EB4918A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FB0AD-7D79-4861-BE39-0017218943DB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A65AE4-792D-1701-EA71-00A12F96C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BC3701-E717-8EBF-6F0C-01998B416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04C9-F539-42E8-BA1A-5EED8219F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35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34A9B7-EDF2-888F-A2D9-054041C87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0F42A-9B50-9A92-DBB4-162B833C8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C3F00-4D69-39D9-9380-FC7DFEB585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FB0AD-7D79-4861-BE39-0017218943DB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DB32C-A3B6-AFC0-4245-791F99F588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DEA0E-9DFE-97ED-C4B0-526BBD90C8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C04C9-F539-42E8-BA1A-5EED8219F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352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4E4FA-6A73-CF22-7B41-9A18CA3D8C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63191"/>
            <a:ext cx="9144000" cy="2800760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Predicting Student Performance Using Machine Learning</a:t>
            </a:r>
            <a:br>
              <a:rPr lang="en-US" dirty="0"/>
            </a:br>
            <a:r>
              <a:rPr lang="pt-BR" sz="3600" dirty="0"/>
              <a:t>Final Portuguese Grade (G3_por) Prediction</a:t>
            </a:r>
            <a:br>
              <a:rPr lang="pt-BR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AB879B-3377-62AD-11E6-E496DCD38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3172" y="3939047"/>
            <a:ext cx="9144000" cy="1655762"/>
          </a:xfrm>
        </p:spPr>
        <p:txBody>
          <a:bodyPr/>
          <a:lstStyle/>
          <a:p>
            <a:r>
              <a:rPr lang="en-US" b="1" dirty="0"/>
              <a:t>Presented by</a:t>
            </a:r>
            <a:r>
              <a:rPr lang="en-US" dirty="0"/>
              <a:t>: Ganesh Sura</a:t>
            </a:r>
            <a:br>
              <a:rPr lang="en-US" dirty="0"/>
            </a:br>
            <a:r>
              <a:rPr lang="en-US" dirty="0"/>
              <a:t>              </a:t>
            </a:r>
            <a:r>
              <a:rPr lang="en-US" b="1" dirty="0"/>
              <a:t>Date</a:t>
            </a:r>
            <a:r>
              <a:rPr lang="en-US" dirty="0"/>
              <a:t>: 04-08-2025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1996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52CE2-609A-AA1F-06EB-A67F9093F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874" y="581942"/>
            <a:ext cx="10515600" cy="1325563"/>
          </a:xfrm>
        </p:spPr>
        <p:txBody>
          <a:bodyPr/>
          <a:lstStyle/>
          <a:p>
            <a:pPr algn="ctr"/>
            <a:r>
              <a:rPr lang="en-IN" b="1" dirty="0"/>
              <a:t>Conclusion</a:t>
            </a:r>
            <a:br>
              <a:rPr lang="en-IN" b="1" dirty="0"/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00D785-4DB2-CE07-A1CD-3FE38AA12BB1}"/>
              </a:ext>
            </a:extLst>
          </p:cNvPr>
          <p:cNvSpPr txBox="1"/>
          <p:nvPr/>
        </p:nvSpPr>
        <p:spPr>
          <a:xfrm>
            <a:off x="575035" y="2149312"/>
            <a:ext cx="9945278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Random Forest performed best (R² = 0.7637)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Strong predictors: G2, G1, failures, alcohol use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ML models can support early intervention for students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Potential for deployment in academic support tools</a:t>
            </a:r>
          </a:p>
        </p:txBody>
      </p:sp>
    </p:spTree>
    <p:extLst>
      <p:ext uri="{BB962C8B-B14F-4D97-AF65-F5344CB8AC3E}">
        <p14:creationId xmlns:p14="http://schemas.microsoft.com/office/powerpoint/2010/main" val="1574338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327A1-9FDD-840F-88BC-29010183F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835" y="563088"/>
            <a:ext cx="10515600" cy="1325563"/>
          </a:xfrm>
        </p:spPr>
        <p:txBody>
          <a:bodyPr/>
          <a:lstStyle/>
          <a:p>
            <a:pPr algn="ctr"/>
            <a:r>
              <a:rPr lang="en-IN" b="1" dirty="0"/>
              <a:t>Objective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CDB01-7B3F-1A5B-CB87-10C2BD60F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029" y="2141537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Predict final Portuguese grades (G3_por)</a:t>
            </a:r>
          </a:p>
          <a:p>
            <a:r>
              <a:rPr lang="en-US" sz="3200" dirty="0"/>
              <a:t>Use academic, demographic, and lifestyle features</a:t>
            </a:r>
          </a:p>
          <a:p>
            <a:r>
              <a:rPr lang="en-US" sz="3200" dirty="0"/>
              <a:t>Apply machine learning models and evaluate performance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269947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75009-63F6-28BE-7E86-D35E24717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Dataset Overview</a:t>
            </a:r>
            <a:br>
              <a:rPr lang="en-IN" b="1" dirty="0"/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EAEDC4-DF78-D972-5FE3-69A96198105C}"/>
              </a:ext>
            </a:extLst>
          </p:cNvPr>
          <p:cNvSpPr txBox="1"/>
          <p:nvPr/>
        </p:nvSpPr>
        <p:spPr>
          <a:xfrm>
            <a:off x="650449" y="1690687"/>
            <a:ext cx="1206630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Source: UCI Machine Learning Repository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162 merged student records (Math + Portuguese)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Target: G3_por (final Portuguese grade)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Key Features: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3200" dirty="0"/>
              <a:t>Academic: G1_por, G2_por, </a:t>
            </a:r>
            <a:r>
              <a:rPr lang="en-IN" sz="3200" dirty="0" err="1"/>
              <a:t>studytime</a:t>
            </a:r>
            <a:r>
              <a:rPr lang="en-IN" sz="3200" dirty="0"/>
              <a:t>, failures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3200" dirty="0"/>
              <a:t>Lifestyle: </a:t>
            </a:r>
            <a:r>
              <a:rPr lang="en-IN" sz="3200" dirty="0" err="1"/>
              <a:t>goout</a:t>
            </a:r>
            <a:r>
              <a:rPr lang="en-IN" sz="3200" dirty="0"/>
              <a:t>, </a:t>
            </a:r>
            <a:r>
              <a:rPr lang="en-IN" sz="3200" dirty="0" err="1"/>
              <a:t>Dalc</a:t>
            </a:r>
            <a:r>
              <a:rPr lang="en-IN" sz="3200" dirty="0"/>
              <a:t>, </a:t>
            </a:r>
            <a:r>
              <a:rPr lang="en-IN" sz="3200" dirty="0" err="1"/>
              <a:t>Walc</a:t>
            </a:r>
            <a:endParaRPr lang="en-IN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3200" dirty="0"/>
              <a:t>Family: </a:t>
            </a:r>
            <a:r>
              <a:rPr lang="en-IN" sz="3200" dirty="0" err="1"/>
              <a:t>Medu</a:t>
            </a:r>
            <a:r>
              <a:rPr lang="en-IN" sz="3200" dirty="0"/>
              <a:t>, </a:t>
            </a:r>
            <a:r>
              <a:rPr lang="en-IN" sz="3200" dirty="0" err="1"/>
              <a:t>Fedu</a:t>
            </a:r>
            <a:r>
              <a:rPr lang="en-IN" sz="3200" dirty="0"/>
              <a:t>, internet</a:t>
            </a:r>
          </a:p>
        </p:txBody>
      </p:sp>
    </p:spTree>
    <p:extLst>
      <p:ext uri="{BB962C8B-B14F-4D97-AF65-F5344CB8AC3E}">
        <p14:creationId xmlns:p14="http://schemas.microsoft.com/office/powerpoint/2010/main" val="4159276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8F052-F0F6-68F6-152C-1ACBA2C5A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Data Preprocessing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0C8AD3F-D5E7-3244-CC72-09A48EADD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584" y="1162004"/>
            <a:ext cx="11494416" cy="5232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Dropped redundant features (G1_mat, G2_mat, G3_mat)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Engineered features: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ParentEduAvg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(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Medu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+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Fedu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)/2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TotalAlcohol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Dalc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+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Walc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OneHotEncoded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categorical variables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Scaled numerical data using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StandardScaler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C16342F-F6D9-3FA1-29CA-1886E9151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792" y="4354301"/>
            <a:ext cx="11494416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823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1DDAB-22E1-FE6B-5E21-4BB6E4746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Exploratory Data Analysis</a:t>
            </a:r>
            <a:br>
              <a:rPr lang="en-IN" b="1" dirty="0"/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4BD004-9FFC-B659-5A28-5D12BCB7F91E}"/>
              </a:ext>
            </a:extLst>
          </p:cNvPr>
          <p:cNvSpPr txBox="1"/>
          <p:nvPr/>
        </p:nvSpPr>
        <p:spPr>
          <a:xfrm>
            <a:off x="263165" y="1568000"/>
            <a:ext cx="609442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G1 &amp; G2 strongly correlate with G3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err="1"/>
              <a:t>TotalAlcohol</a:t>
            </a:r>
            <a:r>
              <a:rPr lang="en-US" sz="3200" dirty="0"/>
              <a:t>, failures negatively impact G3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Parental education, internet access show positive trends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Heatmap used to visualize correlations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8AF477-3FF9-5C3C-E261-9B726096B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7424" y="1690688"/>
            <a:ext cx="5562386" cy="421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5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F180E9-AF12-4E2F-4A34-754ACA1CCD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49" y="432969"/>
            <a:ext cx="11831701" cy="601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961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574D0-5C98-C4D0-5C37-BA2982EF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err="1"/>
              <a:t>Modeling</a:t>
            </a:r>
            <a:r>
              <a:rPr lang="en-IN" b="1" dirty="0"/>
              <a:t> Approach</a:t>
            </a:r>
            <a:br>
              <a:rPr lang="en-IN" b="1" dirty="0"/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998D68-713A-3C93-B509-FB1501287228}"/>
              </a:ext>
            </a:extLst>
          </p:cNvPr>
          <p:cNvSpPr txBox="1"/>
          <p:nvPr/>
        </p:nvSpPr>
        <p:spPr>
          <a:xfrm>
            <a:off x="725864" y="1527143"/>
            <a:ext cx="8415779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Models used: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3200" dirty="0"/>
              <a:t>Linear Regression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3200" dirty="0"/>
              <a:t>Decision Tree Regressor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3200" dirty="0"/>
              <a:t>Random Forest Regressor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3200" dirty="0"/>
              <a:t>Ridge &amp; Lasso Regression (with </a:t>
            </a:r>
            <a:r>
              <a:rPr lang="en-IN" sz="3200" dirty="0" err="1"/>
              <a:t>GridSearchCV</a:t>
            </a:r>
            <a:r>
              <a:rPr lang="en-IN" sz="32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Evaluation metrics: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3200" dirty="0"/>
              <a:t>R² Score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3200" dirty="0"/>
              <a:t>MAE (Mean Absolute Error)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3200" dirty="0"/>
              <a:t>RMSE (Root Mean Squared Error)</a:t>
            </a:r>
          </a:p>
        </p:txBody>
      </p:sp>
    </p:spTree>
    <p:extLst>
      <p:ext uri="{BB962C8B-B14F-4D97-AF65-F5344CB8AC3E}">
        <p14:creationId xmlns:p14="http://schemas.microsoft.com/office/powerpoint/2010/main" val="741467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63230-1757-16B4-DF58-D33BC7ED8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Model Performance</a:t>
            </a:r>
            <a:br>
              <a:rPr lang="en-IN" b="1" dirty="0"/>
            </a:br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3535F2F-A725-DBB8-09E3-315B73F86E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604328"/>
              </p:ext>
            </p:extLst>
          </p:nvPr>
        </p:nvGraphicFramePr>
        <p:xfrm>
          <a:off x="471340" y="1927396"/>
          <a:ext cx="10882460" cy="4395793"/>
        </p:xfrm>
        <a:graphic>
          <a:graphicData uri="http://schemas.openxmlformats.org/drawingml/2006/table">
            <a:tbl>
              <a:tblPr/>
              <a:tblGrid>
                <a:gridCol w="3029771">
                  <a:extLst>
                    <a:ext uri="{9D8B030D-6E8A-4147-A177-3AD203B41FA5}">
                      <a16:colId xmlns:a16="http://schemas.microsoft.com/office/drawing/2014/main" val="4033044667"/>
                    </a:ext>
                  </a:extLst>
                </a:gridCol>
                <a:gridCol w="2617563">
                  <a:extLst>
                    <a:ext uri="{9D8B030D-6E8A-4147-A177-3AD203B41FA5}">
                      <a16:colId xmlns:a16="http://schemas.microsoft.com/office/drawing/2014/main" val="1073677176"/>
                    </a:ext>
                  </a:extLst>
                </a:gridCol>
                <a:gridCol w="2617563">
                  <a:extLst>
                    <a:ext uri="{9D8B030D-6E8A-4147-A177-3AD203B41FA5}">
                      <a16:colId xmlns:a16="http://schemas.microsoft.com/office/drawing/2014/main" val="3531685398"/>
                    </a:ext>
                  </a:extLst>
                </a:gridCol>
                <a:gridCol w="2617563">
                  <a:extLst>
                    <a:ext uri="{9D8B030D-6E8A-4147-A177-3AD203B41FA5}">
                      <a16:colId xmlns:a16="http://schemas.microsoft.com/office/drawing/2014/main" val="1685851854"/>
                    </a:ext>
                  </a:extLst>
                </a:gridCol>
              </a:tblGrid>
              <a:tr h="752433">
                <a:tc>
                  <a:txBody>
                    <a:bodyPr/>
                    <a:lstStyle/>
                    <a:p>
                      <a:r>
                        <a:rPr lang="en-IN" sz="3200" dirty="0"/>
                        <a:t>Model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R² Score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MAE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3200"/>
                        <a:t>RMSE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7629552"/>
                  </a:ext>
                </a:extLst>
              </a:tr>
              <a:tr h="1386061">
                <a:tc>
                  <a:txBody>
                    <a:bodyPr/>
                    <a:lstStyle/>
                    <a:p>
                      <a:r>
                        <a:rPr lang="en-IN" sz="3200"/>
                        <a:t>Linear Regression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~0.66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1.28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1.86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189435"/>
                  </a:ext>
                </a:extLst>
              </a:tr>
              <a:tr h="752433">
                <a:tc>
                  <a:txBody>
                    <a:bodyPr/>
                    <a:lstStyle/>
                    <a:p>
                      <a:r>
                        <a:rPr lang="en-IN" sz="3200" b="1" dirty="0"/>
                        <a:t>Decision Tree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~</a:t>
                      </a:r>
                      <a:r>
                        <a:rPr lang="en-IN" sz="3200" b="1" dirty="0"/>
                        <a:t>0.81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0.83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1.39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6201852"/>
                  </a:ext>
                </a:extLst>
              </a:tr>
              <a:tr h="752433">
                <a:tc>
                  <a:txBody>
                    <a:bodyPr/>
                    <a:lstStyle/>
                    <a:p>
                      <a:r>
                        <a:rPr lang="en-IN" sz="3200" b="0" dirty="0"/>
                        <a:t>Random Forest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3200" b="0" dirty="0"/>
                        <a:t>  0.72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1.02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1.68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9381156"/>
                  </a:ext>
                </a:extLst>
              </a:tr>
              <a:tr h="752433">
                <a:tc>
                  <a:txBody>
                    <a:bodyPr/>
                    <a:lstStyle/>
                    <a:p>
                      <a:endParaRPr lang="en-IN" sz="3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3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3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3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8447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3216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17FA8-BD90-B9C1-5824-F2307B6EC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Feature Importance (Decision Tree)</a:t>
            </a:r>
            <a:br>
              <a:rPr lang="en-IN" b="1" dirty="0"/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66ED4C-1F60-2E6E-F7E7-E1D078397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995" y="1291499"/>
            <a:ext cx="8983329" cy="520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18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294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Predicting Student Performance Using Machine Learning Final Portuguese Grade (G3_por) Prediction </vt:lpstr>
      <vt:lpstr>Objective </vt:lpstr>
      <vt:lpstr>Dataset Overview </vt:lpstr>
      <vt:lpstr>Data Preprocessing </vt:lpstr>
      <vt:lpstr>Exploratory Data Analysis </vt:lpstr>
      <vt:lpstr>PowerPoint Presentation</vt:lpstr>
      <vt:lpstr>Modeling Approach </vt:lpstr>
      <vt:lpstr>Model Performance </vt:lpstr>
      <vt:lpstr>Feature Importance (Decision Tree)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ganesh2800139@gmail.com</dc:creator>
  <cp:lastModifiedBy>ganesh2800139@gmail.com</cp:lastModifiedBy>
  <cp:revision>1</cp:revision>
  <dcterms:created xsi:type="dcterms:W3CDTF">2025-08-04T15:00:04Z</dcterms:created>
  <dcterms:modified xsi:type="dcterms:W3CDTF">2025-08-04T15:39:04Z</dcterms:modified>
</cp:coreProperties>
</file>